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7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3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0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1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Loading and Linking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0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produced for switch statements</a:t>
            </a:r>
          </a:p>
          <a:p>
            <a:r>
              <a:rPr lang="en-US" dirty="0"/>
              <a:t>A table of offsets to jump to based on the result of a comparison</a:t>
            </a:r>
          </a:p>
          <a:p>
            <a:r>
              <a:rPr lang="en-US" dirty="0"/>
              <a:t>Used as an optimization to avoid lots of conditional branches and comparisons</a:t>
            </a:r>
          </a:p>
        </p:txBody>
      </p:sp>
    </p:spTree>
    <p:extLst>
      <p:ext uri="{BB962C8B-B14F-4D97-AF65-F5344CB8AC3E}">
        <p14:creationId xmlns:p14="http://schemas.microsoft.com/office/powerpoint/2010/main" val="15923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Tables – Example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1369804"/>
            <a:ext cx="939093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1200" dirty="0">
                <a:latin typeface="Consolas" panose="020B0609020204030204" pitchFamily="49" charset="0"/>
              </a:rPr>
              <a:t> (x)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dirty="0">
                <a:latin typeface="Consolas" panose="020B0609020204030204" pitchFamily="49" charset="0"/>
              </a:rPr>
              <a:t> (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dirty="0">
                <a:latin typeface="Consolas" panose="020B0609020204030204" pitchFamily="49" charset="0"/>
              </a:rPr>
              <a:t> == (f = </a:t>
            </a:r>
            <a:r>
              <a:rPr lang="en-US" altLang="en-US" sz="1200" dirty="0" err="1">
                <a:latin typeface="Consolas" panose="020B0609020204030204" pitchFamily="49" charset="0"/>
              </a:rPr>
              <a:t>fopen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("tmp1.txt"</a:t>
            </a:r>
            <a:r>
              <a:rPr lang="en-US" altLang="en-US" sz="1200" dirty="0"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1200" dirty="0">
                <a:latin typeface="Consolas" panose="020B0609020204030204" pitchFamily="49" charset="0"/>
              </a:rPr>
              <a:t>)))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</a:t>
            </a:r>
            <a:r>
              <a:rPr lang="en-US" altLang="en-US" sz="1200" dirty="0" err="1"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"Allocation failed!\n"</a:t>
            </a:r>
            <a:r>
              <a:rPr lang="en-US" alt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goto</a:t>
            </a:r>
            <a:r>
              <a:rPr lang="en-US" altLang="en-US" sz="1200" dirty="0">
                <a:latin typeface="Consolas" panose="020B0609020204030204" pitchFamily="49" charset="0"/>
              </a:rPr>
              <a:t> Cleanup;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fprintf</a:t>
            </a:r>
            <a:r>
              <a:rPr lang="en-US" altLang="en-US" sz="1200" dirty="0">
                <a:latin typeface="Consolas" panose="020B0609020204030204" pitchFamily="49" charset="0"/>
              </a:rPr>
              <a:t>(f,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"%s"</a:t>
            </a:r>
            <a:r>
              <a:rPr lang="en-US" altLang="en-US" sz="1200" dirty="0"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latin typeface="Consolas" panose="020B0609020204030204" pitchFamily="49" charset="0"/>
              </a:rPr>
              <a:t>GetCommandLineA</a:t>
            </a:r>
            <a:r>
              <a:rPr lang="en-US" altLang="en-US" sz="1200" dirty="0">
                <a:latin typeface="Consolas" panose="020B0609020204030204" pitchFamily="49" charset="0"/>
              </a:rPr>
              <a:t>());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MessageBoxA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"Second option selected!"</a:t>
            </a:r>
            <a:r>
              <a:rPr lang="en-US" altLang="en-US" sz="12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"TITLE"</a:t>
            </a:r>
            <a:r>
              <a:rPr lang="en-US" altLang="en-US" sz="1200" dirty="0">
                <a:latin typeface="Consolas" panose="020B0609020204030204" pitchFamily="49" charset="0"/>
              </a:rPr>
              <a:t>, MB_OK);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break;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if (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dirty="0">
                <a:latin typeface="Consolas" panose="020B0609020204030204" pitchFamily="49" charset="0"/>
              </a:rPr>
              <a:t> == (f = </a:t>
            </a:r>
            <a:r>
              <a:rPr lang="en-US" altLang="en-US" sz="1200" dirty="0" err="1">
                <a:latin typeface="Consolas" panose="020B0609020204030204" pitchFamily="49" charset="0"/>
              </a:rPr>
              <a:t>fopen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"tmp2.txt"</a:t>
            </a:r>
            <a:r>
              <a:rPr lang="en-US" altLang="en-US" sz="1200" dirty="0"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1200" dirty="0">
                <a:latin typeface="Consolas" panose="020B0609020204030204" pitchFamily="49" charset="0"/>
              </a:rPr>
              <a:t>)))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</a:t>
            </a:r>
            <a:r>
              <a:rPr lang="en-US" altLang="en-US" sz="1200" dirty="0" err="1"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"Opening tmp2 failed!"</a:t>
            </a:r>
            <a:r>
              <a:rPr lang="en-US" alt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goto</a:t>
            </a:r>
            <a:r>
              <a:rPr lang="en-US" altLang="en-US" sz="1200" dirty="0">
                <a:latin typeface="Consolas" panose="020B0609020204030204" pitchFamily="49" charset="0"/>
              </a:rPr>
              <a:t> Cleanup;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fprintf</a:t>
            </a:r>
            <a:r>
              <a:rPr lang="en-US" altLang="en-US" sz="1200" dirty="0">
                <a:latin typeface="Consolas" panose="020B0609020204030204" pitchFamily="49" charset="0"/>
              </a:rPr>
              <a:t>(f,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"%d:%s"</a:t>
            </a:r>
            <a:r>
              <a:rPr lang="en-US" altLang="en-US" sz="1200" dirty="0">
                <a:latin typeface="Consolas" panose="020B0609020204030204" pitchFamily="49" charset="0"/>
              </a:rPr>
              <a:t>, __COUNTER__, __TIMESTAMP__);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40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MessageBoxA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dirty="0"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"Last option selected!"</a:t>
            </a:r>
            <a:r>
              <a:rPr lang="en-US" altLang="en-US" sz="12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               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"ANOTHER TITLE"</a:t>
            </a:r>
            <a:r>
              <a:rPr lang="en-US" altLang="en-US" sz="1200" dirty="0">
                <a:latin typeface="Consolas" panose="020B0609020204030204" pitchFamily="49" charset="0"/>
              </a:rPr>
              <a:t>, MB_OK);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MessageBoxA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dirty="0"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"Unknown option selected!"</a:t>
            </a:r>
            <a:r>
              <a:rPr lang="en-US" altLang="en-US" sz="12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       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"That didn't work!"</a:t>
            </a:r>
            <a:r>
              <a:rPr lang="en-US" altLang="en-US" sz="1200" dirty="0">
                <a:latin typeface="Consolas" panose="020B0609020204030204" pitchFamily="49" charset="0"/>
              </a:rPr>
              <a:t>, MB_ICONERROR);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Tables – Example ASM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40" y="2301025"/>
            <a:ext cx="9441920" cy="2838515"/>
          </a:xfrm>
        </p:spPr>
      </p:pic>
    </p:spTree>
    <p:extLst>
      <p:ext uri="{BB962C8B-B14F-4D97-AF65-F5344CB8AC3E}">
        <p14:creationId xmlns:p14="http://schemas.microsoft.com/office/powerpoint/2010/main" val="242801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Tables – Example ASM (cont’d)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7" y="1502536"/>
            <a:ext cx="10861887" cy="5112309"/>
          </a:xfrm>
        </p:spPr>
      </p:pic>
    </p:spTree>
    <p:extLst>
      <p:ext uri="{BB962C8B-B14F-4D97-AF65-F5344CB8AC3E}">
        <p14:creationId xmlns:p14="http://schemas.microsoft.com/office/powerpoint/2010/main" val="289929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code is copied inline each time it is used</a:t>
            </a:r>
          </a:p>
          <a:p>
            <a:r>
              <a:rPr lang="en-US" dirty="0"/>
              <a:t>Reduces overhead of function calls at cost of space</a:t>
            </a:r>
          </a:p>
          <a:p>
            <a:pPr lvl="1"/>
            <a:r>
              <a:rPr lang="en-US" dirty="0"/>
              <a:t>Code is copied rather than reused, resulting in bigger binary</a:t>
            </a:r>
          </a:p>
          <a:p>
            <a:pPr lvl="1"/>
            <a:r>
              <a:rPr lang="en-US" dirty="0"/>
              <a:t>No additional overhead for calls</a:t>
            </a:r>
          </a:p>
        </p:txBody>
      </p:sp>
    </p:spTree>
    <p:extLst>
      <p:ext uri="{BB962C8B-B14F-4D97-AF65-F5344CB8AC3E}">
        <p14:creationId xmlns:p14="http://schemas.microsoft.com/office/powerpoint/2010/main" val="339566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 – Example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570133"/>
            <a:ext cx="939093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BOOL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__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forceinline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func1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latin typeface="Consolas" panose="020B0609020204030204" pitchFamily="49" charset="0"/>
              </a:rPr>
              <a:t> x)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latin typeface="Consolas" panose="020B0609020204030204" pitchFamily="49" charset="0"/>
              </a:rPr>
              <a:t> x %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1200" dirty="0">
                <a:latin typeface="Consolas" panose="020B0609020204030204" pitchFamily="49" charset="0"/>
              </a:rPr>
              <a:t> ? FALSE : TRUE;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200" dirty="0">
                <a:latin typeface="Consolas" panose="020B0609020204030204" pitchFamily="49" charset="0"/>
              </a:rPr>
              <a:t>** </a:t>
            </a:r>
            <a:r>
              <a:rPr lang="en-US" altLang="en-US" sz="1200" dirty="0" err="1"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200" dirty="0">
                <a:latin typeface="Consolas" panose="020B0609020204030204" pitchFamily="49" charset="0"/>
              </a:rPr>
              <a:t>* </a:t>
            </a:r>
            <a:r>
              <a:rPr lang="en-US" altLang="en-US" sz="1200" dirty="0" err="1">
                <a:latin typeface="Consolas" panose="020B0609020204030204" pitchFamily="49" charset="0"/>
              </a:rPr>
              <a:t>tmp</a:t>
            </a:r>
            <a:r>
              <a:rPr lang="en-US" altLang="en-US" sz="1200" dirty="0">
                <a:latin typeface="Consolas" panose="020B0609020204030204" pitchFamily="49" charset="0"/>
              </a:rPr>
              <a:t> = func1(</a:t>
            </a:r>
            <a:r>
              <a:rPr lang="en-US" altLang="en-US" sz="1200" dirty="0" err="1">
                <a:latin typeface="Consolas" panose="020B0609020204030204" pitchFamily="49" charset="0"/>
              </a:rPr>
              <a:t>atoi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latin typeface="Consolas" panose="020B0609020204030204" pitchFamily="49" charset="0"/>
              </a:rPr>
              <a:t>[1])) ?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"Yes" 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</a:t>
            </a:r>
            <a:r>
              <a:rPr lang="en-US" altLang="en-US" sz="1200" dirty="0" err="1"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"Is the </a:t>
            </a:r>
            <a:r>
              <a:rPr lang="en-US" alt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cmdline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param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a multiple of 10? %s\n"</a:t>
            </a:r>
            <a:r>
              <a:rPr lang="en-US" altLang="en-US" sz="1200" dirty="0"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latin typeface="Consolas" panose="020B0609020204030204" pitchFamily="49" charset="0"/>
              </a:rPr>
              <a:t>tmp</a:t>
            </a:r>
            <a:r>
              <a:rPr lang="en-US" alt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</a:t>
            </a:r>
            <a:r>
              <a:rPr lang="en-US" altLang="en-US" sz="1200" b="1" dirty="0"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latin typeface="Consolas" panose="020B0609020204030204" pitchFamily="49" charset="0"/>
              </a:rPr>
              <a:t> 0;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8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 – Example ASM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34" y="1379746"/>
            <a:ext cx="5446732" cy="5393938"/>
          </a:xfrm>
        </p:spPr>
      </p:pic>
    </p:spTree>
    <p:extLst>
      <p:ext uri="{BB962C8B-B14F-4D97-AF65-F5344CB8AC3E}">
        <p14:creationId xmlns:p14="http://schemas.microsoft.com/office/powerpoint/2010/main" val="269118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Pointer Optimization/Omission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the compiler not to use the base pointer (EBP/RBP) as normal</a:t>
            </a:r>
          </a:p>
          <a:p>
            <a:r>
              <a:rPr lang="en-US" dirty="0"/>
              <a:t>Frees it up to be used as another general purpose register</a:t>
            </a:r>
          </a:p>
          <a:p>
            <a:r>
              <a:rPr lang="en-US" dirty="0"/>
              <a:t>Can make debugging more difficult (harder to reason about call stack)</a:t>
            </a:r>
          </a:p>
        </p:txBody>
      </p:sp>
    </p:spTree>
    <p:extLst>
      <p:ext uri="{BB962C8B-B14F-4D97-AF65-F5344CB8AC3E}">
        <p14:creationId xmlns:p14="http://schemas.microsoft.com/office/powerpoint/2010/main" val="151125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within loop body are copied for each iteration</a:t>
            </a:r>
          </a:p>
          <a:p>
            <a:r>
              <a:rPr lang="en-US" dirty="0"/>
              <a:t>Larger resulting binary size, but without overhead of branching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1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Duff’s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code courtesy of Tom Duff, 1983</a:t>
            </a:r>
          </a:p>
          <a:p>
            <a:r>
              <a:rPr lang="en-US" dirty="0"/>
              <a:t>Good case study, though likely no longer significantly performant with modern compilers</a:t>
            </a:r>
          </a:p>
          <a:p>
            <a:r>
              <a:rPr lang="en-US" dirty="0"/>
              <a:t>Original requirement involved copying 16-bit units from an array to a memory-mapped register</a:t>
            </a:r>
          </a:p>
          <a:p>
            <a:r>
              <a:rPr lang="en-US" dirty="0"/>
              <a:t>Naive approach suffered from performance issues</a:t>
            </a:r>
          </a:p>
          <a:p>
            <a:r>
              <a:rPr lang="en-US" dirty="0"/>
              <a:t>Thus, unrolling to blocks of 8 yielded significant improvements</a:t>
            </a:r>
          </a:p>
        </p:txBody>
      </p:sp>
    </p:spTree>
    <p:extLst>
      <p:ext uri="{BB962C8B-B14F-4D97-AF65-F5344CB8AC3E}">
        <p14:creationId xmlns:p14="http://schemas.microsoft.com/office/powerpoint/2010/main" val="18246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Understand, at a high level, the process of loading and running executables</a:t>
            </a:r>
          </a:p>
          <a:p>
            <a:r>
              <a:rPr lang="en-US" dirty="0"/>
              <a:t>Understand some of the actions performed by the C Runtime (CRT) during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64498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Duff’s Device - Initial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477800"/>
            <a:ext cx="939093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send(to, from, count)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register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1200" dirty="0">
                <a:latin typeface="Consolas" panose="020B0609020204030204" pitchFamily="49" charset="0"/>
              </a:rPr>
              <a:t> *to, *from;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register</a:t>
            </a:r>
            <a:r>
              <a:rPr lang="en-US" altLang="en-US" sz="1200" dirty="0">
                <a:latin typeface="Consolas" panose="020B0609020204030204" pitchFamily="49" charset="0"/>
              </a:rPr>
              <a:t> count;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register</a:t>
            </a:r>
            <a:r>
              <a:rPr lang="en-US" altLang="en-US" sz="1200" dirty="0">
                <a:latin typeface="Consolas" panose="020B0609020204030204" pitchFamily="49" charset="0"/>
              </a:rPr>
              <a:t> n = count /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do</a:t>
            </a:r>
            <a:r>
              <a:rPr lang="en-US" altLang="en-US" sz="1200" dirty="0">
                <a:latin typeface="Consolas" panose="020B0609020204030204" pitchFamily="49" charset="0"/>
              </a:rPr>
              <a:t>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1200" dirty="0">
                <a:latin typeface="Consolas" panose="020B0609020204030204" pitchFamily="49" charset="0"/>
              </a:rPr>
              <a:t> (--n &gt;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18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Effort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approach works - with one small problem</a:t>
            </a:r>
          </a:p>
          <a:p>
            <a:r>
              <a:rPr lang="en-US" dirty="0"/>
              <a:t>Always assumes that the copy target is evenly </a:t>
            </a:r>
            <a:r>
              <a:rPr lang="en-US" dirty="0" err="1"/>
              <a:t>divisble</a:t>
            </a:r>
            <a:r>
              <a:rPr lang="en-US" dirty="0"/>
              <a:t> by 8</a:t>
            </a:r>
          </a:p>
        </p:txBody>
      </p:sp>
    </p:spTree>
    <p:extLst>
      <p:ext uri="{BB962C8B-B14F-4D97-AF65-F5344CB8AC3E}">
        <p14:creationId xmlns:p14="http://schemas.microsoft.com/office/powerpoint/2010/main" val="911941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Duff’s Device –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385467"/>
            <a:ext cx="939093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send(to, from, count)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register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1200" dirty="0">
                <a:latin typeface="Consolas" panose="020B0609020204030204" pitchFamily="49" charset="0"/>
              </a:rPr>
              <a:t> *to, *from;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register</a:t>
            </a:r>
            <a:r>
              <a:rPr lang="en-US" altLang="en-US" sz="1200" dirty="0">
                <a:latin typeface="Consolas" panose="020B0609020204030204" pitchFamily="49" charset="0"/>
              </a:rPr>
              <a:t> count;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register</a:t>
            </a:r>
            <a:r>
              <a:rPr lang="en-US" altLang="en-US" sz="1200" dirty="0">
                <a:latin typeface="Consolas" panose="020B0609020204030204" pitchFamily="49" charset="0"/>
              </a:rPr>
              <a:t> n = (count +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1200" dirty="0">
                <a:latin typeface="Consolas" panose="020B0609020204030204" pitchFamily="49" charset="0"/>
              </a:rPr>
              <a:t>) /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1200" dirty="0">
                <a:latin typeface="Consolas" panose="020B0609020204030204" pitchFamily="49" charset="0"/>
              </a:rPr>
              <a:t> (count %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1200" dirty="0">
                <a:latin typeface="Consolas" panose="020B0609020204030204" pitchFamily="49" charset="0"/>
              </a:rPr>
              <a:t>)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do</a:t>
            </a:r>
            <a:r>
              <a:rPr lang="en-US" altLang="en-US" sz="1200" dirty="0">
                <a:latin typeface="Consolas" panose="020B0609020204030204" pitchFamily="49" charset="0"/>
              </a:rPr>
              <a:t> {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1200" dirty="0">
                <a:latin typeface="Consolas" panose="020B0609020204030204" pitchFamily="49" charset="0"/>
              </a:rPr>
              <a:t>: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1200" dirty="0">
                <a:latin typeface="Consolas" panose="020B0609020204030204" pitchFamily="49" charset="0"/>
              </a:rPr>
              <a:t>: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200" dirty="0">
                <a:latin typeface="Consolas" panose="020B0609020204030204" pitchFamily="49" charset="0"/>
              </a:rPr>
              <a:t>: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200" dirty="0">
                <a:latin typeface="Consolas" panose="020B0609020204030204" pitchFamily="49" charset="0"/>
              </a:rPr>
              <a:t>: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latin typeface="Consolas" panose="020B0609020204030204" pitchFamily="49" charset="0"/>
              </a:rPr>
              <a:t>: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200" dirty="0">
                <a:latin typeface="Consolas" panose="020B0609020204030204" pitchFamily="49" charset="0"/>
              </a:rPr>
              <a:t>: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latin typeface="Consolas" panose="020B0609020204030204" pitchFamily="49" charset="0"/>
              </a:rPr>
              <a:t>:      *to = *from++;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}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1200" dirty="0">
                <a:latin typeface="Consolas" panose="020B0609020204030204" pitchFamily="49" charset="0"/>
              </a:rPr>
              <a:t> (--n &gt;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8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Exception Handling (SEH)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mechanism for managing exceptional conditions via C</a:t>
            </a:r>
          </a:p>
          <a:p>
            <a:r>
              <a:rPr lang="en-US" dirty="0"/>
              <a:t>Has some semantic differences from C++ style exception handling</a:t>
            </a:r>
          </a:p>
          <a:p>
            <a:r>
              <a:rPr lang="en-US" dirty="0"/>
              <a:t>Can allow recovery from events such as:</a:t>
            </a:r>
          </a:p>
          <a:p>
            <a:pPr lvl="1"/>
            <a:r>
              <a:rPr lang="en-US" dirty="0"/>
              <a:t>Bad memory accesses (e.g., segmentation faults)</a:t>
            </a:r>
          </a:p>
          <a:p>
            <a:pPr lvl="1"/>
            <a:r>
              <a:rPr lang="en-US" dirty="0"/>
              <a:t>Divide by zero errors</a:t>
            </a:r>
          </a:p>
          <a:p>
            <a:pPr lvl="1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18016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SEH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15430" y="2042306"/>
            <a:ext cx="939093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200" dirty="0">
                <a:latin typeface="Consolas" panose="020B0609020204030204" pitchFamily="49" charset="0"/>
              </a:rPr>
              <a:t>* </a:t>
            </a:r>
            <a:r>
              <a:rPr lang="en-US" altLang="en-US" sz="1200" dirty="0" err="1">
                <a:latin typeface="Consolas" panose="020B0609020204030204" pitchFamily="49" charset="0"/>
              </a:rPr>
              <a:t>badptr</a:t>
            </a:r>
            <a:r>
              <a:rPr lang="en-US" altLang="en-US" sz="1200" dirty="0"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__try </a:t>
            </a:r>
            <a:r>
              <a:rPr lang="en-US" alt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"We're trying to do some stuff here...\n"</a:t>
            </a:r>
            <a:r>
              <a:rPr lang="en-US" alt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"Bad memory access: %c\n"</a:t>
            </a:r>
            <a:r>
              <a:rPr lang="en-US" altLang="en-US" sz="1200" dirty="0">
                <a:latin typeface="Consolas" panose="020B0609020204030204" pitchFamily="49" charset="0"/>
              </a:rPr>
              <a:t>, *</a:t>
            </a:r>
            <a:r>
              <a:rPr lang="en-US" altLang="en-US" sz="1200" dirty="0" err="1">
                <a:latin typeface="Consolas" panose="020B0609020204030204" pitchFamily="49" charset="0"/>
              </a:rPr>
              <a:t>badptr</a:t>
            </a:r>
            <a:r>
              <a:rPr lang="en-US" alt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__except </a:t>
            </a:r>
            <a:r>
              <a:rPr lang="en-US" altLang="en-US" sz="1200" dirty="0">
                <a:latin typeface="Consolas" panose="020B0609020204030204" pitchFamily="49" charset="0"/>
              </a:rPr>
              <a:t>(EXCEPTION_EXECUTE_HANDLER)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"An exception occurred! 0x%x\n"</a:t>
            </a:r>
            <a:r>
              <a:rPr lang="en-US" altLang="en-US" sz="1200" dirty="0"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latin typeface="Consolas" panose="020B0609020204030204" pitchFamily="49" charset="0"/>
              </a:rPr>
              <a:t>GetExceptionCode</a:t>
            </a:r>
            <a:r>
              <a:rPr lang="en-US" altLang="en-US" sz="1200" dirty="0">
                <a:latin typeface="Consolas" panose="020B0609020204030204" pitchFamily="49" charset="0"/>
              </a:rPr>
              <a:t>());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915430" y="4347864"/>
            <a:ext cx="939093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We're trying to do some stuff here...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An exception occurred! 0xc0000005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73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SEH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stack frame disassembly: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1" y="2285957"/>
            <a:ext cx="568721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5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SEH Details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SEH </a:t>
            </a:r>
            <a:r>
              <a:rPr lang="en-US" dirty="0" err="1"/>
              <a:t>Thunk</a:t>
            </a:r>
            <a:r>
              <a:rPr lang="en-US" dirty="0"/>
              <a:t> (w/ jump to supporting method)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795" y="2357819"/>
            <a:ext cx="4902410" cy="29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64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SEH Details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997" y="13815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Exception Handler: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67" y="1944710"/>
            <a:ext cx="4572466" cy="474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1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SEH Details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frame layout is much further complicated with this construct</a:t>
            </a:r>
          </a:p>
          <a:p>
            <a:r>
              <a:rPr lang="en-US" dirty="0"/>
              <a:t>Implementation actually varies a bit between VS compiler versions</a:t>
            </a:r>
          </a:p>
          <a:p>
            <a:r>
              <a:rPr lang="en-US" dirty="0"/>
              <a:t>Newer SEH versions (such as the one we see here) provide additional buffer overrun protections</a:t>
            </a:r>
          </a:p>
        </p:txBody>
      </p:sp>
    </p:spTree>
    <p:extLst>
      <p:ext uri="{BB962C8B-B14F-4D97-AF65-F5344CB8AC3E}">
        <p14:creationId xmlns:p14="http://schemas.microsoft.com/office/powerpoint/2010/main" val="1705468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SEH Stack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Image Credit: </a:t>
            </a:r>
            <a:r>
              <a:rPr lang="en-US" sz="1200" dirty="0" err="1"/>
              <a:t>igorsk</a:t>
            </a:r>
            <a:r>
              <a:rPr lang="en-US" sz="1200" dirty="0"/>
              <a:t> - http://www.openrce.org/articles/full_view/21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829" y="780714"/>
            <a:ext cx="47625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6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at Load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gets mapped into memory</a:t>
            </a:r>
          </a:p>
          <a:p>
            <a:r>
              <a:rPr lang="en-US" dirty="0"/>
              <a:t>(PE) Relocations get fixed up</a:t>
            </a:r>
          </a:p>
          <a:p>
            <a:r>
              <a:rPr lang="en-US" dirty="0"/>
              <a:t>Imports get resolved</a:t>
            </a:r>
          </a:p>
          <a:p>
            <a:r>
              <a:rPr lang="en-US" dirty="0"/>
              <a:t>Entry point gets called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194822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Link Libraries (DLLs) and Shared Objects (SOs) typically provide shared functionality</a:t>
            </a:r>
          </a:p>
          <a:p>
            <a:pPr lvl="1"/>
            <a:r>
              <a:rPr lang="en-US" dirty="0" err="1"/>
              <a:t>glibc</a:t>
            </a:r>
            <a:r>
              <a:rPr lang="en-US" dirty="0"/>
              <a:t> (*nix)</a:t>
            </a:r>
          </a:p>
          <a:p>
            <a:pPr lvl="1"/>
            <a:r>
              <a:rPr lang="en-US" dirty="0"/>
              <a:t>Kernel32/KERNELBASE/</a:t>
            </a:r>
            <a:r>
              <a:rPr lang="en-US" dirty="0" err="1"/>
              <a:t>ntdll</a:t>
            </a:r>
            <a:r>
              <a:rPr lang="en-US" dirty="0"/>
              <a:t> (Windows)</a:t>
            </a:r>
          </a:p>
          <a:p>
            <a:r>
              <a:rPr lang="en-US" dirty="0"/>
              <a:t>Dynamic (NOT runtime) linking implies a dependency</a:t>
            </a:r>
          </a:p>
          <a:p>
            <a:r>
              <a:rPr lang="en-US" dirty="0"/>
              <a:t>Exported functions from DLLs and SOs generate import table entries</a:t>
            </a:r>
          </a:p>
        </p:txBody>
      </p:sp>
    </p:spTree>
    <p:extLst>
      <p:ext uri="{BB962C8B-B14F-4D97-AF65-F5344CB8AC3E}">
        <p14:creationId xmlns:p14="http://schemas.microsoft.com/office/powerpoint/2010/main" val="102715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exported entry points may not necessarily be called "main"</a:t>
            </a:r>
          </a:p>
          <a:p>
            <a:pPr lvl="1"/>
            <a:r>
              <a:rPr lang="en-US" dirty="0"/>
              <a:t>_start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DllMainCRTStartup</a:t>
            </a:r>
            <a:r>
              <a:rPr lang="en-US" dirty="0"/>
              <a:t>/_</a:t>
            </a:r>
            <a:r>
              <a:rPr lang="en-US" dirty="0" err="1"/>
              <a:t>mainCRTStartup</a:t>
            </a:r>
            <a:endParaRPr lang="en-US" dirty="0"/>
          </a:p>
          <a:p>
            <a:r>
              <a:rPr lang="en-US" dirty="0"/>
              <a:t>Other methods - such as TLS callbacks (Windows) may also be invoked</a:t>
            </a:r>
          </a:p>
        </p:txBody>
      </p:sp>
    </p:spTree>
    <p:extLst>
      <p:ext uri="{BB962C8B-B14F-4D97-AF65-F5344CB8AC3E}">
        <p14:creationId xmlns:p14="http://schemas.microsoft.com/office/powerpoint/2010/main" val="11965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table entries are resolved</a:t>
            </a:r>
          </a:p>
          <a:p>
            <a:r>
              <a:rPr lang="en-US" dirty="0"/>
              <a:t>Copies of required libs provided to process</a:t>
            </a:r>
          </a:p>
          <a:p>
            <a:r>
              <a:rPr lang="en-US" dirty="0"/>
              <a:t>Addresses of loaded functions added to table</a:t>
            </a:r>
          </a:p>
          <a:p>
            <a:r>
              <a:rPr lang="en-US" dirty="0"/>
              <a:t>Loading fails if imports cannot be satisfied</a:t>
            </a:r>
          </a:p>
        </p:txBody>
      </p:sp>
    </p:spTree>
    <p:extLst>
      <p:ext uri="{BB962C8B-B14F-4D97-AF65-F5344CB8AC3E}">
        <p14:creationId xmlns:p14="http://schemas.microsoft.com/office/powerpoint/2010/main" val="117948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Additional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copies of mappings are provided for common libs</a:t>
            </a:r>
          </a:p>
          <a:p>
            <a:pPr lvl="1"/>
            <a:r>
              <a:rPr lang="en-US" dirty="0"/>
              <a:t>Mappings provided as Copy On Write</a:t>
            </a:r>
          </a:p>
          <a:p>
            <a:pPr lvl="1"/>
            <a:r>
              <a:rPr lang="en-US" dirty="0"/>
              <a:t>Reduces overhead of process creation/loading process</a:t>
            </a:r>
          </a:p>
          <a:p>
            <a:r>
              <a:rPr lang="en-US" dirty="0"/>
              <a:t>Other steps may be accomplished, depending on platform</a:t>
            </a:r>
          </a:p>
          <a:p>
            <a:r>
              <a:rPr lang="en-US" dirty="0"/>
              <a:t>Runtime linking allows dynamic checks to see if imports exist or not, without preventing loading</a:t>
            </a:r>
          </a:p>
        </p:txBody>
      </p:sp>
    </p:spTree>
    <p:extLst>
      <p:ext uri="{BB962C8B-B14F-4D97-AF65-F5344CB8AC3E}">
        <p14:creationId xmlns:p14="http://schemas.microsoft.com/office/powerpoint/2010/main" val="409485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8" y="2279803"/>
            <a:ext cx="10515600" cy="1325563"/>
          </a:xfrm>
        </p:spPr>
        <p:txBody>
          <a:bodyPr/>
          <a:lstStyle/>
          <a:p>
            <a:r>
              <a:rPr lang="en-US" dirty="0"/>
              <a:t>Compilers -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06178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and identify a number of optimizations performed by compilers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4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1116</Words>
  <Application>Microsoft Office PowerPoint</Application>
  <PresentationFormat>Widescreen</PresentationFormat>
  <Paragraphs>187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Loading and Linking</vt:lpstr>
      <vt:lpstr>Objectives</vt:lpstr>
      <vt:lpstr>What Happens at Load Time</vt:lpstr>
      <vt:lpstr>Dynamic Libraries</vt:lpstr>
      <vt:lpstr>Entry Points</vt:lpstr>
      <vt:lpstr>Import Resolution</vt:lpstr>
      <vt:lpstr>Some Additional Points</vt:lpstr>
      <vt:lpstr>Compilers - Optimizations</vt:lpstr>
      <vt:lpstr>Objectives</vt:lpstr>
      <vt:lpstr>Jump Tables</vt:lpstr>
      <vt:lpstr>Jump Tables – Example C</vt:lpstr>
      <vt:lpstr>Jump Tables – Example ASM</vt:lpstr>
      <vt:lpstr>Jump Tables – Example ASM (cont’d)</vt:lpstr>
      <vt:lpstr>Function Inlining</vt:lpstr>
      <vt:lpstr>Function Inlining – Example C</vt:lpstr>
      <vt:lpstr>Function Inlining – Example ASM</vt:lpstr>
      <vt:lpstr>Frame Pointer Optimization/Omission</vt:lpstr>
      <vt:lpstr>Loop Unrolling</vt:lpstr>
      <vt:lpstr>A Tale of Duff’s Device</vt:lpstr>
      <vt:lpstr>Duff’s Device - Initial</vt:lpstr>
      <vt:lpstr>Initial Effort Issues</vt:lpstr>
      <vt:lpstr>Duff’s Device – The Solution</vt:lpstr>
      <vt:lpstr>Structured Exception Handling (SEH)</vt:lpstr>
      <vt:lpstr>SEH Examples </vt:lpstr>
      <vt:lpstr>SEH Details</vt:lpstr>
      <vt:lpstr>SEH Details (cont’d)</vt:lpstr>
      <vt:lpstr>SEH Details (cont’d)</vt:lpstr>
      <vt:lpstr>SEH Details (cont’d)</vt:lpstr>
      <vt:lpstr>SEH Stack 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Reverse Engineering</dc:title>
  <dc:creator>DOT_15</dc:creator>
  <cp:lastModifiedBy>VOGEL, JAMES G CTR USAF AFSPC 90 COS/DOT</cp:lastModifiedBy>
  <cp:revision>50</cp:revision>
  <dcterms:created xsi:type="dcterms:W3CDTF">2017-05-24T00:56:35Z</dcterms:created>
  <dcterms:modified xsi:type="dcterms:W3CDTF">2017-09-19T16:05:49Z</dcterms:modified>
</cp:coreProperties>
</file>