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3" r:id="rId22"/>
    <p:sldId id="364" r:id="rId23"/>
    <p:sldId id="365" r:id="rId24"/>
    <p:sldId id="367" r:id="rId25"/>
    <p:sldId id="366" r:id="rId26"/>
    <p:sldId id="368" r:id="rId27"/>
    <p:sldId id="362" r:id="rId28"/>
    <p:sldId id="370" r:id="rId29"/>
    <p:sldId id="371" r:id="rId30"/>
    <p:sldId id="372" r:id="rId31"/>
    <p:sldId id="373" r:id="rId32"/>
    <p:sldId id="374" r:id="rId33"/>
    <p:sldId id="375" r:id="rId34"/>
    <p:sldId id="3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3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ckhat.com/presentations/bh-dc-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and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C++ Works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76570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Dynamic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1871203"/>
            <a:ext cx="93909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* t =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t =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(v)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1" y="2832100"/>
            <a:ext cx="511563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Stack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530025"/>
            <a:ext cx="93909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sz="1200" dirty="0">
                <a:latin typeface="Consolas" panose="020B0609020204030204" pitchFamily="49" charset="0"/>
              </a:rPr>
              <a:t>()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 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std</a:t>
            </a:r>
            <a:r>
              <a:rPr lang="en-US" altLang="en-US" sz="1200" dirty="0">
                <a:latin typeface="Consolas" panose="020B0609020204030204" pitchFamily="49" charset="0"/>
              </a:rPr>
              <a:t>::</a:t>
            </a:r>
            <a:r>
              <a:rPr lang="en-US" altLang="en-US" sz="1200" dirty="0" err="1">
                <a:latin typeface="Consolas" panose="020B0609020204030204" pitchFamily="49" charset="0"/>
              </a:rPr>
              <a:t>cout</a:t>
            </a:r>
            <a:r>
              <a:rPr lang="en-US" altLang="en-US" sz="1200" dirty="0">
                <a:latin typeface="Consolas" panose="020B0609020204030204" pitchFamily="49" charset="0"/>
              </a:rPr>
              <a:t> &lt;&lt;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"Value from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: " </a:t>
            </a:r>
            <a:r>
              <a:rPr lang="en-US" altLang="en-US" sz="1200" dirty="0">
                <a:latin typeface="Consolas" panose="020B0609020204030204" pitchFamily="49" charset="0"/>
              </a:rPr>
              <a:t>&lt;&lt; </a:t>
            </a:r>
            <a:r>
              <a:rPr lang="en-US" altLang="en-US" sz="1200" dirty="0" err="1">
                <a:latin typeface="Consolas" panose="020B0609020204030204" pitchFamily="49" charset="0"/>
              </a:rPr>
              <a:t>t.get</a:t>
            </a:r>
            <a:r>
              <a:rPr lang="en-US" altLang="en-US" sz="1200" dirty="0">
                <a:latin typeface="Consolas" panose="020B0609020204030204" pitchFamily="49" charset="0"/>
              </a:rPr>
              <a:t>()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  &lt;&lt; </a:t>
            </a:r>
            <a:r>
              <a:rPr lang="en-US" altLang="en-US" sz="1200" dirty="0" err="1">
                <a:latin typeface="Consolas" panose="020B0609020204030204" pitchFamily="49" charset="0"/>
              </a:rPr>
              <a:t>std</a:t>
            </a:r>
            <a:r>
              <a:rPr lang="en-US" altLang="en-US" sz="1200" dirty="0">
                <a:latin typeface="Consolas" panose="020B0609020204030204" pitchFamily="49" charset="0"/>
              </a:rPr>
              <a:t>::</a:t>
            </a:r>
            <a:r>
              <a:rPr lang="en-US" altLang="en-US" sz="1200" dirty="0" err="1">
                <a:latin typeface="Consolas" panose="020B0609020204030204" pitchFamily="49" charset="0"/>
              </a:rPr>
              <a:t>endl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5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Stack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25" y="1604287"/>
            <a:ext cx="2876951" cy="4067743"/>
          </a:xfrm>
        </p:spPr>
      </p:pic>
    </p:spTree>
    <p:extLst>
      <p:ext uri="{BB962C8B-B14F-4D97-AF65-F5344CB8AC3E}">
        <p14:creationId xmlns:p14="http://schemas.microsoft.com/office/powerpoint/2010/main" val="291208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Global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5" y="4473777"/>
            <a:ext cx="2324424" cy="752580"/>
          </a:xfrm>
        </p:spPr>
      </p:pic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253027"/>
            <a:ext cx="939093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TestClass </a:t>
            </a:r>
            <a:r>
              <a:rPr lang="en-US" altLang="en-US" sz="1200">
                <a:solidFill>
                  <a:srgbClr val="0070C0"/>
                </a:solidFill>
                <a:latin typeface="Consolas" panose="020B0609020204030204" pitchFamily="49" charset="0"/>
              </a:rPr>
              <a:t>gTest</a:t>
            </a:r>
            <a:r>
              <a:rPr lang="en-US" altLang="en-US" sz="1200">
                <a:latin typeface="Consolas" panose="020B0609020204030204" pitchFamily="49" charset="0"/>
              </a:rPr>
              <a:t>(</a:t>
            </a:r>
            <a:r>
              <a:rPr lang="en-US" altLang="en-US" sz="1200">
                <a:solidFill>
                  <a:schemeClr val="accent6"/>
                </a:solidFill>
                <a:latin typeface="Consolas" panose="020B0609020204030204" pitchFamily="49" charset="0"/>
              </a:rPr>
              <a:t>40</a:t>
            </a:r>
            <a:r>
              <a:rPr lang="en-US" altLang="en-US" sz="120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1200">
                <a:latin typeface="Consolas" panose="020B0609020204030204" pitchFamily="49" charset="0"/>
              </a:rPr>
              <a:t>(</a:t>
            </a:r>
            <a:r>
              <a:rPr lang="en-US" altLang="en-US" sz="12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</a:rPr>
              <a:t> argc, </a:t>
            </a:r>
            <a:r>
              <a:rPr lang="en-US" altLang="en-US" sz="120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200">
                <a:latin typeface="Consolas" panose="020B0609020204030204" pitchFamily="49" charset="0"/>
              </a:rPr>
              <a:t>** argv)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        std::cout &lt;&lt; </a:t>
            </a:r>
            <a:r>
              <a:rPr lang="en-US" altLang="en-US" sz="1200">
                <a:solidFill>
                  <a:schemeClr val="accent1"/>
                </a:solidFill>
                <a:latin typeface="Consolas" panose="020B0609020204030204" pitchFamily="49" charset="0"/>
              </a:rPr>
              <a:t>"Value from global: " </a:t>
            </a:r>
            <a:r>
              <a:rPr lang="en-US" altLang="en-US" sz="1200">
                <a:latin typeface="Consolas" panose="020B0609020204030204" pitchFamily="49" charset="0"/>
              </a:rPr>
              <a:t>&lt;&lt; gTest.get()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                  &lt;&lt; std::endl;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        </a:t>
            </a:r>
            <a:r>
              <a:rPr lang="en-US" altLang="en-US" sz="1200" b="1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>
                <a:latin typeface="Consolas" panose="020B0609020204030204" pitchFamily="49" charset="0"/>
              </a:rPr>
              <a:t> </a:t>
            </a:r>
            <a:r>
              <a:rPr lang="en-US" altLang="en-US" sz="120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ensures they get called when an object is destroyed</a:t>
            </a:r>
          </a:p>
          <a:p>
            <a:r>
              <a:rPr lang="en-US" dirty="0"/>
              <a:t>In a stack allocated object, the </a:t>
            </a:r>
            <a:r>
              <a:rPr lang="en-US" dirty="0" err="1"/>
              <a:t>dtor</a:t>
            </a:r>
            <a:r>
              <a:rPr lang="en-US" dirty="0"/>
              <a:t> will be called prior to stack frame collapse</a:t>
            </a:r>
          </a:p>
          <a:p>
            <a:r>
              <a:rPr lang="en-US" dirty="0"/>
              <a:t>With heap allocated objects, the </a:t>
            </a:r>
            <a:r>
              <a:rPr lang="en-US" dirty="0" err="1"/>
              <a:t>dtor</a:t>
            </a:r>
            <a:r>
              <a:rPr lang="en-US" dirty="0"/>
              <a:t> will be called as part of the delete process, prior to the backing memory getting freed</a:t>
            </a:r>
          </a:p>
          <a:p>
            <a:r>
              <a:rPr lang="en-US" dirty="0"/>
              <a:t>The </a:t>
            </a:r>
            <a:r>
              <a:rPr lang="en-US" dirty="0" err="1"/>
              <a:t>dtor</a:t>
            </a:r>
            <a:r>
              <a:rPr lang="en-US" dirty="0"/>
              <a:t> of global objects gets called during process cleanup, after "main" (or equivalent) returns.</a:t>
            </a:r>
          </a:p>
        </p:txBody>
      </p:sp>
    </p:spTree>
    <p:extLst>
      <p:ext uri="{BB962C8B-B14F-4D97-AF65-F5344CB8AC3E}">
        <p14:creationId xmlns:p14="http://schemas.microsoft.com/office/powerpoint/2010/main" val="185441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(cont’d)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1564489"/>
            <a:ext cx="93909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200" dirty="0" err="1">
                <a:latin typeface="Consolas" panose="020B0609020204030204" pitchFamily="49" charset="0"/>
              </a:rPr>
              <a:t>TestClass</a:t>
            </a:r>
            <a:r>
              <a:rPr lang="fr-FR" altLang="en-US" sz="1200" dirty="0">
                <a:latin typeface="Consolas" panose="020B0609020204030204" pitchFamily="49" charset="0"/>
              </a:rPr>
              <a:t>* t = </a:t>
            </a:r>
            <a:r>
              <a:rPr lang="fr-FR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nullptr</a:t>
            </a:r>
            <a:r>
              <a:rPr lang="fr-FR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200" dirty="0">
                <a:latin typeface="Consolas" panose="020B0609020204030204" pitchFamily="49" charset="0"/>
              </a:rPr>
              <a:t>t = </a:t>
            </a:r>
            <a:r>
              <a:rPr lang="fr-FR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fr-FR" altLang="en-US" sz="1200" dirty="0">
                <a:latin typeface="Consolas" panose="020B0609020204030204" pitchFamily="49" charset="0"/>
              </a:rPr>
              <a:t> </a:t>
            </a:r>
            <a:r>
              <a:rPr lang="fr-FR" altLang="en-US" sz="1200" dirty="0" err="1">
                <a:latin typeface="Consolas" panose="020B0609020204030204" pitchFamily="49" charset="0"/>
              </a:rPr>
              <a:t>TestClass</a:t>
            </a:r>
            <a:r>
              <a:rPr lang="fr-FR" altLang="en-US" sz="1200" dirty="0">
                <a:latin typeface="Consolas" panose="020B0609020204030204" pitchFamily="49" charset="0"/>
              </a:rPr>
              <a:t>(v);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delete</a:t>
            </a:r>
            <a:r>
              <a:rPr lang="fr-FR" altLang="en-US" sz="1200" dirty="0">
                <a:latin typeface="Consolas" panose="020B0609020204030204" pitchFamily="49" charset="0"/>
              </a:rPr>
              <a:t> 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5" y="2993956"/>
            <a:ext cx="4068820" cy="36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Non-virtual member functions use the __</a:t>
            </a:r>
            <a:r>
              <a:rPr lang="en-US" dirty="0" err="1"/>
              <a:t>thiscall</a:t>
            </a:r>
            <a:r>
              <a:rPr lang="en-US" dirty="0"/>
              <a:t> calling convention (MS x86)</a:t>
            </a:r>
          </a:p>
          <a:p>
            <a:r>
              <a:rPr lang="en-US" dirty="0"/>
              <a:t>The "this" pointer, which points to the top of object currently being operated on, is passed via ECX (or as the implicit first argument)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1976662"/>
            <a:ext cx="939093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* t =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t-&gt;get();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7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Generally, these follow somewhat more standard rules regarding calling convention</a:t>
            </a:r>
          </a:p>
          <a:p>
            <a:r>
              <a:rPr lang="en-US" dirty="0"/>
              <a:t>No "this" pointer is passed to static methods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068995"/>
            <a:ext cx="939093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::message(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"Test"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9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chunk of code that is called by a function, but will not return</a:t>
            </a:r>
          </a:p>
          <a:p>
            <a:r>
              <a:rPr lang="en-US" dirty="0"/>
              <a:t>Instead it performs some small action, and jumps to a "real" function</a:t>
            </a:r>
          </a:p>
          <a:p>
            <a:r>
              <a:rPr lang="en-US" dirty="0"/>
              <a:t>Target function will return to original calling code</a:t>
            </a:r>
          </a:p>
          <a:p>
            <a:r>
              <a:rPr lang="en-US" dirty="0"/>
              <a:t>May be used to fix up calling conventions, implement closures, or, in some cases, manage virtual function selection (among other things)</a:t>
            </a:r>
          </a:p>
        </p:txBody>
      </p:sp>
    </p:spTree>
    <p:extLst>
      <p:ext uri="{BB962C8B-B14F-4D97-AF65-F5344CB8AC3E}">
        <p14:creationId xmlns:p14="http://schemas.microsoft.com/office/powerpoint/2010/main" val="139835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containing virtual member functions get an extra hidden structure member</a:t>
            </a:r>
          </a:p>
          <a:p>
            <a:r>
              <a:rPr lang="en-US" dirty="0"/>
              <a:t>The </a:t>
            </a:r>
            <a:r>
              <a:rPr lang="en-US" dirty="0" err="1"/>
              <a:t>vfptr</a:t>
            </a:r>
            <a:r>
              <a:rPr lang="en-US" dirty="0"/>
              <a:t> (top of structure) points to the class's </a:t>
            </a:r>
            <a:r>
              <a:rPr lang="en-US" dirty="0" err="1"/>
              <a:t>vtable</a:t>
            </a:r>
            <a:r>
              <a:rPr lang="en-US" dirty="0"/>
              <a:t>, which contains pointers to virtual member functions.</a:t>
            </a:r>
          </a:p>
          <a:p>
            <a:pPr marL="0" indent="0">
              <a:buNone/>
            </a:pPr>
            <a:r>
              <a:rPr lang="en-US" dirty="0"/>
              <a:t>*** Important Note: The given examples are x86 based, and NOT portable to x64 without changes **</a:t>
            </a:r>
          </a:p>
        </p:txBody>
      </p:sp>
    </p:spTree>
    <p:extLst>
      <p:ext uri="{BB962C8B-B14F-4D97-AF65-F5344CB8AC3E}">
        <p14:creationId xmlns:p14="http://schemas.microsoft.com/office/powerpoint/2010/main" val="158481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and Identify Run Time Type Information (RTTI), and its uses</a:t>
            </a:r>
          </a:p>
          <a:p>
            <a:r>
              <a:rPr lang="en-US" dirty="0"/>
              <a:t>Understand and Identify C++ Class Layouts in memory</a:t>
            </a:r>
          </a:p>
          <a:p>
            <a:r>
              <a:rPr lang="en-US" dirty="0"/>
              <a:t>Understand how Inheritance Affects C++ in-memory structure</a:t>
            </a:r>
          </a:p>
          <a:p>
            <a:r>
              <a:rPr lang="en-US" dirty="0"/>
              <a:t>Understand the composition of C++ class memory functions and </a:t>
            </a:r>
            <a:r>
              <a:rPr lang="en-US" dirty="0" err="1"/>
              <a:t>vtables</a:t>
            </a:r>
            <a:endParaRPr lang="en-US" dirty="0"/>
          </a:p>
          <a:p>
            <a:r>
              <a:rPr lang="en-US" dirty="0"/>
              <a:t>Understand and Identify the effect of C++ Templates on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64498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Layout: </a:t>
            </a:r>
            <a:r>
              <a:rPr lang="en-US" dirty="0" err="1"/>
              <a:t>NormalClass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79287" y="2057512"/>
            <a:ext cx="93909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NormalClass</a:t>
            </a:r>
            <a:r>
              <a:rPr lang="en-US" alt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a_;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NormalClass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v) : a_(v) {}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get()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latin typeface="Consolas" panose="020B0609020204030204" pitchFamily="49" charset="0"/>
              </a:rPr>
              <a:t> {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latin typeface="Consolas" panose="020B0609020204030204" pitchFamily="49" charset="0"/>
              </a:rPr>
              <a:t> a_;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79287" y="3892146"/>
            <a:ext cx="93909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NormalClass -&gt; size(4)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----------------------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0x00: | a_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5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Layout: </a:t>
            </a:r>
            <a:r>
              <a:rPr lang="en-US" dirty="0" err="1"/>
              <a:t>NormalClass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79287" y="2338886"/>
            <a:ext cx="93909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NormalClass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std</a:t>
            </a:r>
            <a:r>
              <a:rPr lang="en-US" altLang="en-US" sz="1200" dirty="0">
                <a:latin typeface="Consolas" panose="020B0609020204030204" pitchFamily="49" charset="0"/>
              </a:rPr>
              <a:t>::</a:t>
            </a:r>
            <a:r>
              <a:rPr lang="en-US" altLang="en-US" sz="1200" dirty="0" err="1">
                <a:latin typeface="Consolas" panose="020B0609020204030204" pitchFamily="49" charset="0"/>
              </a:rPr>
              <a:t>cout</a:t>
            </a:r>
            <a:r>
              <a:rPr lang="en-US" altLang="en-US" sz="1200" dirty="0">
                <a:latin typeface="Consolas" panose="020B0609020204030204" pitchFamily="49" charset="0"/>
              </a:rPr>
              <a:t> &lt;&lt;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"Size: " </a:t>
            </a:r>
            <a:r>
              <a:rPr lang="en-US" altLang="en-US" sz="1200" dirty="0">
                <a:latin typeface="Consolas" panose="020B0609020204030204" pitchFamily="49" charset="0"/>
              </a:rPr>
              <a:t>&lt;&lt;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NormalClass</a:t>
            </a:r>
            <a:r>
              <a:rPr lang="en-US" altLang="en-US" sz="1200" dirty="0">
                <a:latin typeface="Consolas" panose="020B0609020204030204" pitchFamily="49" charset="0"/>
              </a:rPr>
              <a:t>) &lt;&lt;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"\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nFirst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element: " </a:t>
            </a:r>
            <a:r>
              <a:rPr lang="en-US" altLang="en-US" sz="1200" dirty="0">
                <a:latin typeface="Consolas" panose="020B0609020204030204" pitchFamily="49" charset="0"/>
              </a:rPr>
              <a:t>&lt;&lt; *((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200" dirty="0">
                <a:latin typeface="Consolas" panose="020B0609020204030204" pitchFamily="49" charset="0"/>
              </a:rPr>
              <a:t>*)&amp;n)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&lt;&lt; </a:t>
            </a:r>
            <a:r>
              <a:rPr lang="en-US" altLang="en-US" sz="1200" dirty="0" err="1">
                <a:latin typeface="Consolas" panose="020B0609020204030204" pitchFamily="49" charset="0"/>
              </a:rPr>
              <a:t>std</a:t>
            </a:r>
            <a:r>
              <a:rPr lang="en-US" altLang="en-US" sz="1200" dirty="0">
                <a:latin typeface="Consolas" panose="020B0609020204030204" pitchFamily="49" charset="0"/>
              </a:rPr>
              <a:t>::</a:t>
            </a:r>
            <a:r>
              <a:rPr lang="en-US" altLang="en-US" sz="1200" dirty="0" err="1">
                <a:latin typeface="Consolas" panose="020B0609020204030204" pitchFamily="49" charset="0"/>
              </a:rPr>
              <a:t>endl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79287" y="3984479"/>
            <a:ext cx="939093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Size: 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First Element: 20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7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Layout: </a:t>
            </a:r>
            <a:r>
              <a:rPr lang="en-US" dirty="0" err="1"/>
              <a:t>VirtualClass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39911" y="1969555"/>
            <a:ext cx="939093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VirtualClass</a:t>
            </a:r>
            <a:r>
              <a:rPr lang="en-US" alt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a_;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200" dirty="0">
                <a:latin typeface="Consolas" panose="020B0609020204030204" pitchFamily="49" charset="0"/>
              </a:rPr>
              <a:t> ~</a:t>
            </a:r>
            <a:r>
              <a:rPr lang="en-US" altLang="en-US" sz="1200" dirty="0" err="1">
                <a:latin typeface="Consolas" panose="020B0609020204030204" pitchFamily="49" charset="0"/>
              </a:rPr>
              <a:t>VirtualClass</a:t>
            </a:r>
            <a:r>
              <a:rPr lang="en-US" altLang="en-US" sz="1200" dirty="0">
                <a:latin typeface="Consolas" panose="020B0609020204030204" pitchFamily="49" charset="0"/>
              </a:rPr>
              <a:t>() {}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VirtualClass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v) : a_(v) {}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get()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latin typeface="Consolas" panose="020B0609020204030204" pitchFamily="49" charset="0"/>
              </a:rPr>
              <a:t> {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latin typeface="Consolas" panose="020B0609020204030204" pitchFamily="49" charset="0"/>
              </a:rPr>
              <a:t> a_;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39911" y="3929246"/>
            <a:ext cx="939093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VirtualClass -&gt; size(8)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-----------------------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0x00: | (vfptr)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0x04: | a_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VirtualClass Vtable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-------------------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0x00: | &amp;VirtualClass::get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93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Layout: VirtualClass2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39911" y="1877222"/>
            <a:ext cx="939093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VirtualClass2</a:t>
            </a:r>
            <a:r>
              <a:rPr lang="en-US" alt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b_;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200" dirty="0">
                <a:latin typeface="Consolas" panose="020B0609020204030204" pitchFamily="49" charset="0"/>
              </a:rPr>
              <a:t> ~VirtualClass2() {}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VirtualClass2() : b_(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1200" dirty="0">
                <a:latin typeface="Consolas" panose="020B0609020204030204" pitchFamily="49" charset="0"/>
              </a:rPr>
              <a:t>) {}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dirty="0">
                <a:latin typeface="Consolas" panose="020B0609020204030204" pitchFamily="49" charset="0"/>
              </a:rPr>
              <a:t> stuff() {}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 err="1">
                <a:latin typeface="Consolas" panose="020B0609020204030204" pitchFamily="49" charset="0"/>
              </a:rPr>
              <a:t>getB</a:t>
            </a:r>
            <a:r>
              <a:rPr lang="en-US" altLang="en-US" sz="1200" dirty="0">
                <a:latin typeface="Consolas" panose="020B0609020204030204" pitchFamily="49" charset="0"/>
              </a:rPr>
              <a:t>()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latin typeface="Consolas" panose="020B0609020204030204" pitchFamily="49" charset="0"/>
              </a:rPr>
              <a:t> {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latin typeface="Consolas" panose="020B0609020204030204" pitchFamily="49" charset="0"/>
              </a:rPr>
              <a:t> b_;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39911" y="3836913"/>
            <a:ext cx="939093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VirtualClass2 -&gt; size(8)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------------------------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0x00: | (vfptr)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0x04: | b_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VirtualClass2 Vtable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--------------------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0x00: | &amp;VirtualClass2::stuff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0x04: | &amp;VirtualClass2::getB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5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Layout: Inherited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20223" y="1600223"/>
            <a:ext cx="939093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InheritedClass</a:t>
            </a:r>
            <a:r>
              <a:rPr lang="en-US" altLang="en-US" sz="1200" dirty="0">
                <a:latin typeface="Consolas" panose="020B0609020204030204" pitchFamily="49" charset="0"/>
              </a:rPr>
              <a:t> 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VirtualClass</a:t>
            </a:r>
            <a:r>
              <a:rPr lang="en-US" altLang="en-US" sz="12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latin typeface="Consolas" panose="020B0609020204030204" pitchFamily="49" charset="0"/>
              </a:rPr>
              <a:t> VirtualClass2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c_;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InheritedClass</a:t>
            </a:r>
            <a:r>
              <a:rPr lang="en-US" altLang="en-US" sz="1200" dirty="0">
                <a:latin typeface="Consolas" panose="020B0609020204030204" pitchFamily="49" charset="0"/>
              </a:rPr>
              <a:t>() : c_(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1200" dirty="0">
                <a:latin typeface="Consolas" panose="020B0609020204030204" pitchFamily="49" charset="0"/>
              </a:rPr>
              <a:t>), </a:t>
            </a:r>
            <a:r>
              <a:rPr lang="en-US" altLang="en-US" sz="1200" dirty="0" err="1">
                <a:latin typeface="Consolas" panose="020B0609020204030204" pitchFamily="49" charset="0"/>
              </a:rPr>
              <a:t>VirtualClass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1200" dirty="0">
                <a:latin typeface="Consolas" panose="020B0609020204030204" pitchFamily="49" charset="0"/>
              </a:rPr>
              <a:t>) {}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dirty="0">
                <a:latin typeface="Consolas" panose="020B0609020204030204" pitchFamily="49" charset="0"/>
              </a:rPr>
              <a:t> stuff()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</a:t>
            </a:r>
            <a:r>
              <a:rPr lang="en-US" altLang="en-US" sz="1200" dirty="0" err="1">
                <a:latin typeface="Consolas" panose="020B0609020204030204" pitchFamily="49" charset="0"/>
              </a:rPr>
              <a:t>MessageBoxA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"Stuff"</a:t>
            </a:r>
            <a:r>
              <a:rPr lang="en-US" altLang="en-US" sz="1200" dirty="0"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"Stuff"</a:t>
            </a:r>
            <a:r>
              <a:rPr lang="en-US" altLang="en-US" sz="1200" dirty="0">
                <a:latin typeface="Consolas" panose="020B0609020204030204" pitchFamily="49" charset="0"/>
              </a:rPr>
              <a:t>, MB_OK);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20223" y="4165592"/>
            <a:ext cx="939093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InheritedClass</a:t>
            </a:r>
            <a:r>
              <a:rPr lang="en-US" altLang="en-US" sz="1200" dirty="0">
                <a:latin typeface="Consolas" panose="020B0609020204030204" pitchFamily="49" charset="0"/>
              </a:rPr>
              <a:t> -&gt; size(20)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--------------------------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| [Base Class </a:t>
            </a:r>
            <a:r>
              <a:rPr lang="en-US" altLang="en-US" sz="1200" dirty="0" err="1">
                <a:latin typeface="Consolas" panose="020B0609020204030204" pitchFamily="49" charset="0"/>
              </a:rPr>
              <a:t>VirtualClass</a:t>
            </a:r>
            <a:r>
              <a:rPr lang="en-US" altLang="en-US" sz="1200" dirty="0">
                <a:latin typeface="Consolas" panose="020B0609020204030204" pitchFamily="49" charset="0"/>
              </a:rPr>
              <a:t>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0x00: | </a:t>
            </a:r>
            <a:r>
              <a:rPr lang="en-US" altLang="en-US" sz="1200" dirty="0" err="1">
                <a:latin typeface="Consolas" panose="020B0609020204030204" pitchFamily="49" charset="0"/>
              </a:rPr>
              <a:t>VirtualClass</a:t>
            </a:r>
            <a:r>
              <a:rPr lang="en-US" altLang="en-US" sz="1200" dirty="0">
                <a:latin typeface="Consolas" panose="020B0609020204030204" pitchFamily="49" charset="0"/>
              </a:rPr>
              <a:t>::(</a:t>
            </a:r>
            <a:r>
              <a:rPr lang="en-US" altLang="en-US" sz="1200" dirty="0" err="1">
                <a:latin typeface="Consolas" panose="020B0609020204030204" pitchFamily="49" charset="0"/>
              </a:rPr>
              <a:t>vfptr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0x04: | </a:t>
            </a:r>
            <a:r>
              <a:rPr lang="en-US" altLang="en-US" sz="1200" dirty="0" err="1">
                <a:latin typeface="Consolas" panose="020B0609020204030204" pitchFamily="49" charset="0"/>
              </a:rPr>
              <a:t>VirtualClass</a:t>
            </a:r>
            <a:r>
              <a:rPr lang="en-US" altLang="en-US" sz="1200" dirty="0">
                <a:latin typeface="Consolas" panose="020B0609020204030204" pitchFamily="49" charset="0"/>
              </a:rPr>
              <a:t>::a_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| [Base Class VirtualClass2]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0x08: | VirtualClass2::(</a:t>
            </a:r>
            <a:r>
              <a:rPr lang="en-US" altLang="en-US" sz="1200" dirty="0" err="1">
                <a:latin typeface="Consolas" panose="020B0609020204030204" pitchFamily="49" charset="0"/>
              </a:rPr>
              <a:t>vfptr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0x0c: | VirtualClass2::b_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0x10: | c_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6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Layout: </a:t>
            </a:r>
            <a:r>
              <a:rPr lang="en-US" dirty="0" err="1"/>
              <a:t>InheritedClass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039284"/>
            <a:ext cx="939093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InheritedClass's VirtualClass Vtable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------------------------------------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0x00: | &amp;VirtualClass::get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InheritedClass's VirtualClass2 Vtable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-------------------------------------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0x00: | &amp;InheritedClass::stuff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0x04: | &amp;VirtualClass2::getB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5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InheritedClass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39911" y="1877222"/>
            <a:ext cx="939093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InheritedClass</a:t>
            </a:r>
            <a:r>
              <a:rPr lang="en-US" altLang="en-US" sz="1200" dirty="0">
                <a:latin typeface="Consolas" panose="020B0609020204030204" pitchFamily="49" charset="0"/>
              </a:rPr>
              <a:t> h;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a, b, c;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a = *(((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200" dirty="0">
                <a:latin typeface="Consolas" panose="020B0609020204030204" pitchFamily="49" charset="0"/>
              </a:rPr>
              <a:t>*)&amp;h)+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latin typeface="Consolas" panose="020B0609020204030204" pitchFamily="49" charset="0"/>
              </a:rPr>
              <a:t>); 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VirtualClass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::a_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b = *(((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200" dirty="0">
                <a:latin typeface="Consolas" panose="020B0609020204030204" pitchFamily="49" charset="0"/>
              </a:rPr>
              <a:t>*)&amp;h)+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latin typeface="Consolas" panose="020B0609020204030204" pitchFamily="49" charset="0"/>
              </a:rPr>
              <a:t>); 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// VirtualClass2::b_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c = *(((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</a:t>
            </a:r>
            <a:r>
              <a:rPr lang="en-US" altLang="en-US" sz="1200" dirty="0">
                <a:latin typeface="Consolas" panose="020B0609020204030204" pitchFamily="49" charset="0"/>
              </a:rPr>
              <a:t>*)&amp;h)+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200" dirty="0">
                <a:latin typeface="Consolas" panose="020B0609020204030204" pitchFamily="49" charset="0"/>
              </a:rPr>
              <a:t>); 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InheritedClass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::c_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std</a:t>
            </a:r>
            <a:r>
              <a:rPr lang="en-US" altLang="en-US" sz="1200" dirty="0">
                <a:latin typeface="Consolas" panose="020B0609020204030204" pitchFamily="49" charset="0"/>
              </a:rPr>
              <a:t>::</a:t>
            </a:r>
            <a:r>
              <a:rPr lang="en-US" altLang="en-US" sz="1200" dirty="0" err="1">
                <a:latin typeface="Consolas" panose="020B0609020204030204" pitchFamily="49" charset="0"/>
              </a:rPr>
              <a:t>cout</a:t>
            </a:r>
            <a:r>
              <a:rPr lang="en-US" altLang="en-US" sz="1200" dirty="0">
                <a:latin typeface="Consolas" panose="020B0609020204030204" pitchFamily="49" charset="0"/>
              </a:rPr>
              <a:t> &lt;&lt; 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"Size: " </a:t>
            </a:r>
            <a:r>
              <a:rPr lang="en-US" altLang="en-US" sz="1200" dirty="0">
                <a:latin typeface="Consolas" panose="020B0609020204030204" pitchFamily="49" charset="0"/>
              </a:rPr>
              <a:t>&lt;&lt;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200" dirty="0">
                <a:latin typeface="Consolas" panose="020B0609020204030204" pitchFamily="49" charset="0"/>
              </a:rPr>
              <a:t>(h) &lt;&lt; 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"\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nA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&lt;&lt; a &lt;&lt; 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"\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nB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en-US" altLang="en-US" sz="1200" dirty="0">
                <a:latin typeface="Consolas" panose="020B0609020204030204" pitchFamily="49" charset="0"/>
              </a:rPr>
              <a:t>&lt;&lt; b &lt;&lt; 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"\</a:t>
            </a: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nC</a:t>
            </a: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en-US" altLang="en-US" sz="1200" dirty="0">
                <a:latin typeface="Consolas" panose="020B0609020204030204" pitchFamily="49" charset="0"/>
              </a:rPr>
              <a:t>&lt;&lt; c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&lt;&lt; </a:t>
            </a:r>
            <a:r>
              <a:rPr lang="en-US" altLang="en-US" sz="1200" dirty="0" err="1">
                <a:latin typeface="Consolas" panose="020B0609020204030204" pitchFamily="49" charset="0"/>
              </a:rPr>
              <a:t>std</a:t>
            </a:r>
            <a:r>
              <a:rPr lang="en-US" altLang="en-US" sz="1200" dirty="0">
                <a:latin typeface="Consolas" panose="020B0609020204030204" pitchFamily="49" charset="0"/>
              </a:rPr>
              <a:t>::</a:t>
            </a:r>
            <a:r>
              <a:rPr lang="en-US" altLang="en-US" sz="1200" dirty="0" err="1">
                <a:latin typeface="Consolas" panose="020B0609020204030204" pitchFamily="49" charset="0"/>
              </a:rPr>
              <a:t>endl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39911" y="4298577"/>
            <a:ext cx="93909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Size: 20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A: 30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B: 20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latin typeface="Consolas" panose="020B0609020204030204" pitchFamily="49" charset="0"/>
              </a:rPr>
              <a:t>C: 10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41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virtual member functions means first looking up the appropriate </a:t>
            </a:r>
            <a:r>
              <a:rPr lang="en-US" dirty="0" err="1"/>
              <a:t>vtable</a:t>
            </a:r>
            <a:r>
              <a:rPr lang="en-US" dirty="0"/>
              <a:t> entry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Translates to: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759445"/>
            <a:ext cx="939093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InheritedClass</a:t>
            </a:r>
            <a:r>
              <a:rPr lang="en-US" altLang="en-US" sz="1200" dirty="0">
                <a:latin typeface="Consolas" panose="020B0609020204030204" pitchFamily="49" charset="0"/>
              </a:rPr>
              <a:t>* h =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InheritedClass</a:t>
            </a:r>
            <a:r>
              <a:rPr lang="en-US" alt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auto</a:t>
            </a:r>
            <a:r>
              <a:rPr lang="en-US" altLang="en-US" sz="1200" dirty="0">
                <a:latin typeface="Consolas" panose="020B0609020204030204" pitchFamily="49" charset="0"/>
              </a:rPr>
              <a:t> a = h-&gt;get();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00535" y="3693265"/>
            <a:ext cx="939093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, [</a:t>
            </a:r>
            <a:r>
              <a:rPr lang="en-US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ecx</a:t>
            </a:r>
            <a:r>
              <a:rPr lang="en-US" altLang="en-US" sz="1200" dirty="0">
                <a:latin typeface="Consolas" panose="020B0609020204030204" pitchFamily="49" charset="0"/>
              </a:rPr>
              <a:t>]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vtable</a:t>
            </a:r>
            <a:endParaRPr lang="en-US" altLang="en-US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 dirty="0">
                <a:latin typeface="Consolas" panose="020B0609020204030204" pitchFamily="49" charset="0"/>
              </a:rPr>
              <a:t> [</a:t>
            </a:r>
            <a:r>
              <a:rPr lang="en-US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]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; first method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5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Similarly,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Translates to: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297780"/>
            <a:ext cx="939093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InheritedClass</a:t>
            </a:r>
            <a:r>
              <a:rPr lang="en-US" altLang="en-US" sz="1200" dirty="0">
                <a:latin typeface="Consolas" panose="020B0609020204030204" pitchFamily="49" charset="0"/>
              </a:rPr>
              <a:t>* h =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InheritedClass</a:t>
            </a:r>
            <a:r>
              <a:rPr lang="en-US" alt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h-&gt;stuff();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00535" y="3312175"/>
            <a:ext cx="93909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lea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, [</a:t>
            </a:r>
            <a:r>
              <a:rPr lang="en-US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ecx</a:t>
            </a:r>
            <a:r>
              <a:rPr lang="en-US" altLang="en-US" sz="1200" dirty="0">
                <a:latin typeface="Consolas" panose="020B0609020204030204" pitchFamily="49" charset="0"/>
              </a:rPr>
              <a:t> +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0x0c</a:t>
            </a:r>
            <a:r>
              <a:rPr lang="en-US" altLang="en-US" sz="1200" dirty="0">
                <a:latin typeface="Consolas" panose="020B0609020204030204" pitchFamily="49" charset="0"/>
              </a:rPr>
              <a:t>]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; Find the right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vtable</a:t>
            </a:r>
            <a:endParaRPr lang="en-US" altLang="en-US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, [</a:t>
            </a:r>
            <a:r>
              <a:rPr lang="en-US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]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; Fetch function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ptr</a:t>
            </a:r>
            <a:endParaRPr lang="en-US" altLang="en-US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; call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65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Templated code will at least be copied once for each implementation type</a:t>
            </a:r>
          </a:p>
          <a:p>
            <a:r>
              <a:rPr lang="en-US" dirty="0"/>
              <a:t>Often </a:t>
            </a:r>
            <a:r>
              <a:rPr lang="en-US" dirty="0" err="1"/>
              <a:t>inlined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6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Compiler-generated C++ tends to be complex</a:t>
            </a:r>
          </a:p>
          <a:p>
            <a:r>
              <a:rPr lang="en-US" dirty="0"/>
              <a:t>Classes and inheritance create complex structures</a:t>
            </a:r>
          </a:p>
          <a:p>
            <a:r>
              <a:rPr lang="en-US" dirty="0"/>
              <a:t>Member functions may lack direct calls of any kind</a:t>
            </a:r>
          </a:p>
        </p:txBody>
      </p:sp>
    </p:spTree>
    <p:extLst>
      <p:ext uri="{BB962C8B-B14F-4D97-AF65-F5344CB8AC3E}">
        <p14:creationId xmlns:p14="http://schemas.microsoft.com/office/powerpoint/2010/main" val="409053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Type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information generated by the compiler to support some C++ operations: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 err="1"/>
              <a:t>dynamic_cast</a:t>
            </a:r>
            <a:endParaRPr lang="en-US" dirty="0"/>
          </a:p>
          <a:p>
            <a:pPr lvl="1"/>
            <a:r>
              <a:rPr lang="en-US" dirty="0" err="1"/>
              <a:t>typeid</a:t>
            </a:r>
            <a:endParaRPr lang="en-US" dirty="0"/>
          </a:p>
          <a:p>
            <a:pPr lvl="1"/>
            <a:r>
              <a:rPr lang="en-US" dirty="0" err="1"/>
              <a:t>type_info</a:t>
            </a:r>
            <a:endParaRPr lang="en-US" dirty="0"/>
          </a:p>
          <a:p>
            <a:r>
              <a:rPr lang="en-US" dirty="0"/>
              <a:t>Typically only required for polymorphic classes (i.e., classes with virtual member functions)</a:t>
            </a:r>
          </a:p>
        </p:txBody>
      </p:sp>
    </p:spTree>
    <p:extLst>
      <p:ext uri="{BB962C8B-B14F-4D97-AF65-F5344CB8AC3E}">
        <p14:creationId xmlns:p14="http://schemas.microsoft.com/office/powerpoint/2010/main" val="381132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RTTI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results in string and type information being embedded in the binary</a:t>
            </a:r>
          </a:p>
          <a:p>
            <a:r>
              <a:rPr lang="en-US" dirty="0"/>
              <a:t>Type descriptions tend to be compiler specific</a:t>
            </a:r>
          </a:p>
        </p:txBody>
      </p:sp>
    </p:spTree>
    <p:extLst>
      <p:ext uri="{BB962C8B-B14F-4D97-AF65-F5344CB8AC3E}">
        <p14:creationId xmlns:p14="http://schemas.microsoft.com/office/powerpoint/2010/main" val="1952503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OpenRCE</a:t>
            </a:r>
            <a:r>
              <a:rPr lang="en-US" dirty="0"/>
              <a:t> Article on Exception Handling and C++ Class composition by Igor </a:t>
            </a:r>
            <a:r>
              <a:rPr lang="en-US" dirty="0" err="1"/>
              <a:t>Skochinsky</a:t>
            </a:r>
            <a:r>
              <a:rPr lang="en-US" dirty="0"/>
              <a:t> – </a:t>
            </a:r>
          </a:p>
          <a:p>
            <a:pPr marL="0" indent="0">
              <a:buNone/>
            </a:pPr>
            <a:r>
              <a:rPr lang="en-US" dirty="0"/>
              <a:t>	http://www.openrce.org/articles/full_view/21</a:t>
            </a:r>
          </a:p>
          <a:p>
            <a:r>
              <a:rPr lang="en-US" dirty="0"/>
              <a:t>A bit dated now, but still somewhat </a:t>
            </a:r>
            <a:r>
              <a:rPr lang="en-US" dirty="0" err="1"/>
              <a:t>relevent</a:t>
            </a:r>
            <a:r>
              <a:rPr lang="en-US" dirty="0"/>
              <a:t> - C++ Under the Hood by Jan Gray - Archived at: </a:t>
            </a:r>
          </a:p>
          <a:p>
            <a:pPr marL="0" indent="0">
              <a:buNone/>
            </a:pPr>
            <a:r>
              <a:rPr lang="en-US" dirty="0"/>
              <a:t>	http://www.openrce.org/articles/files/jangrayhood.pdf</a:t>
            </a:r>
          </a:p>
          <a:p>
            <a:r>
              <a:rPr lang="en-US" dirty="0"/>
              <a:t>The Old New Thing article about member function pointers 	https://blogs.msdn.microsoft.com/oldnewthing/20040209-00/?p=40713</a:t>
            </a:r>
          </a:p>
          <a:p>
            <a:r>
              <a:rPr lang="en-US" dirty="0" err="1"/>
              <a:t>Sabanal</a:t>
            </a:r>
            <a:r>
              <a:rPr lang="en-US" dirty="0"/>
              <a:t>/</a:t>
            </a:r>
            <a:r>
              <a:rPr lang="en-US" dirty="0" err="1"/>
              <a:t>Yason</a:t>
            </a:r>
            <a:r>
              <a:rPr lang="en-US" dirty="0"/>
              <a:t> (IBM) Presentation from </a:t>
            </a:r>
            <a:r>
              <a:rPr lang="en-US" dirty="0" err="1"/>
              <a:t>Blackhat</a:t>
            </a:r>
            <a:r>
              <a:rPr lang="en-US" dirty="0"/>
              <a:t> 2007 - Reversing C++ - 	</a:t>
            </a:r>
            <a:r>
              <a:rPr lang="en-US" dirty="0">
                <a:hlinkClick r:id="rId2"/>
              </a:rPr>
              <a:t>https://www.blackhat.com/presentations/bh-dc-</a:t>
            </a:r>
            <a:r>
              <a:rPr lang="en-US" dirty="0"/>
              <a:t>	07/Sabanal_Yason/Paper/bh-dc-07-Sabanal_Yason-WP.pdf</a:t>
            </a:r>
          </a:p>
          <a:p>
            <a:r>
              <a:rPr lang="en-US" dirty="0"/>
              <a:t>The C++ Standard –</a:t>
            </a:r>
          </a:p>
          <a:p>
            <a:pPr marL="0" indent="0">
              <a:buNone/>
            </a:pPr>
            <a:r>
              <a:rPr lang="en-US" dirty="0"/>
              <a:t>	https://isocpp.org/std/the-standard (current);</a:t>
            </a:r>
          </a:p>
        </p:txBody>
      </p:sp>
    </p:spTree>
    <p:extLst>
      <p:ext uri="{BB962C8B-B14F-4D97-AF65-F5344CB8AC3E}">
        <p14:creationId xmlns:p14="http://schemas.microsoft.com/office/powerpoint/2010/main" val="390021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Anti-debugging Techniques</a:t>
            </a:r>
          </a:p>
          <a:p>
            <a:pPr lvl="1"/>
            <a:r>
              <a:rPr lang="en-US" dirty="0"/>
              <a:t>Many good references available</a:t>
            </a:r>
          </a:p>
          <a:p>
            <a:pPr lvl="1"/>
            <a:r>
              <a:rPr lang="en-US" dirty="0"/>
              <a:t>Some techniques more obscure/harder to identify than others</a:t>
            </a:r>
          </a:p>
          <a:p>
            <a:pPr marL="0" indent="0">
              <a:buNone/>
            </a:pPr>
            <a:r>
              <a:rPr lang="en-US" dirty="0"/>
              <a:t>Some good compendiums on the topic:</a:t>
            </a:r>
          </a:p>
          <a:p>
            <a:pPr marL="0" indent="0">
              <a:buNone/>
            </a:pPr>
            <a:r>
              <a:rPr lang="en-US" dirty="0"/>
              <a:t>http://pferrie.host22.com/papers/antidebug.pdf http://www.openrce.org/reference_library/anti_reversing</a:t>
            </a:r>
          </a:p>
        </p:txBody>
      </p:sp>
    </p:spTree>
    <p:extLst>
      <p:ext uri="{BB962C8B-B14F-4D97-AF65-F5344CB8AC3E}">
        <p14:creationId xmlns:p14="http://schemas.microsoft.com/office/powerpoint/2010/main" val="27695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92074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implementation in C++ can vary rather widely</a:t>
            </a:r>
          </a:p>
          <a:p>
            <a:pPr lvl="1"/>
            <a:r>
              <a:rPr lang="en-US" dirty="0"/>
              <a:t>Overloading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Member Functions and Inheritance</a:t>
            </a:r>
          </a:p>
          <a:p>
            <a:r>
              <a:rPr lang="en-US" dirty="0"/>
              <a:t>Also features differences in calling convention and implicit arguments</a:t>
            </a:r>
          </a:p>
        </p:txBody>
      </p:sp>
    </p:spTree>
    <p:extLst>
      <p:ext uri="{BB962C8B-B14F-4D97-AF65-F5344CB8AC3E}">
        <p14:creationId xmlns:p14="http://schemas.microsoft.com/office/powerpoint/2010/main" val="176257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mangling in C++ tends to be much more complex than in C</a:t>
            </a:r>
          </a:p>
        </p:txBody>
      </p:sp>
    </p:spTree>
    <p:extLst>
      <p:ext uri="{BB962C8B-B14F-4D97-AF65-F5344CB8AC3E}">
        <p14:creationId xmlns:p14="http://schemas.microsoft.com/office/powerpoint/2010/main" val="358951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Class structure can vary a bit based on composition</a:t>
            </a:r>
          </a:p>
          <a:p>
            <a:r>
              <a:rPr lang="en-US" dirty="0"/>
              <a:t>Plain Old Data (POD) types tend to be roughly </a:t>
            </a:r>
            <a:r>
              <a:rPr lang="en-US" dirty="0" err="1"/>
              <a:t>analagous</a:t>
            </a:r>
            <a:r>
              <a:rPr lang="en-US" dirty="0"/>
              <a:t> to C</a:t>
            </a:r>
          </a:p>
          <a:p>
            <a:r>
              <a:rPr lang="en-US" dirty="0"/>
              <a:t>Inherited classes and virtual methods can make class composition quite a bit more complex</a:t>
            </a:r>
          </a:p>
        </p:txBody>
      </p:sp>
    </p:spTree>
    <p:extLst>
      <p:ext uri="{BB962C8B-B14F-4D97-AF65-F5344CB8AC3E}">
        <p14:creationId xmlns:p14="http://schemas.microsoft.com/office/powerpoint/2010/main" val="169308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functions tend to make heavy use of ECX*, especially if it does not appear to have been initialized</a:t>
            </a:r>
          </a:p>
          <a:p>
            <a:r>
              <a:rPr lang="en-US" dirty="0"/>
              <a:t>The this pointer (passed either via ECX or as the first argument to the function) is a pointer to the top of the current class object.</a:t>
            </a:r>
          </a:p>
          <a:p>
            <a:pPr marL="0" indent="0">
              <a:buNone/>
            </a:pPr>
            <a:r>
              <a:rPr lang="en-US" dirty="0"/>
              <a:t>* NOTE: this is only true for Microsoft x86 - __</a:t>
            </a:r>
            <a:r>
              <a:rPr lang="en-US" dirty="0" err="1"/>
              <a:t>thiscall</a:t>
            </a:r>
            <a:r>
              <a:rPr lang="en-US" dirty="0"/>
              <a:t> on SYSTEM V and all x86_64 platforms simply pass the this pointer as an implicit first argument</a:t>
            </a:r>
          </a:p>
        </p:txBody>
      </p:sp>
    </p:spTree>
    <p:extLst>
      <p:ext uri="{BB962C8B-B14F-4D97-AF65-F5344CB8AC3E}">
        <p14:creationId xmlns:p14="http://schemas.microsoft.com/office/powerpoint/2010/main" val="302117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may get called in different contexts depending on how the object they back is allocated</a:t>
            </a:r>
          </a:p>
          <a:p>
            <a:r>
              <a:rPr lang="en-US" dirty="0"/>
              <a:t>Global objects get initialized during CRT startup (before main)</a:t>
            </a:r>
          </a:p>
          <a:p>
            <a:r>
              <a:rPr lang="en-US" dirty="0"/>
              <a:t>If stack allocated, call to </a:t>
            </a:r>
            <a:r>
              <a:rPr lang="en-US" dirty="0" err="1"/>
              <a:t>ctor</a:t>
            </a:r>
            <a:r>
              <a:rPr lang="en-US" dirty="0"/>
              <a:t> will be preceded by sub </a:t>
            </a:r>
            <a:r>
              <a:rPr lang="en-US" dirty="0" err="1"/>
              <a:t>esp</a:t>
            </a:r>
            <a:r>
              <a:rPr lang="en-US" dirty="0"/>
              <a:t>, &lt;</a:t>
            </a:r>
            <a:r>
              <a:rPr lang="en-US" dirty="0" err="1"/>
              <a:t>sizeof</a:t>
            </a:r>
            <a:r>
              <a:rPr lang="en-US" dirty="0"/>
              <a:t>(class)&gt;</a:t>
            </a:r>
          </a:p>
          <a:p>
            <a:r>
              <a:rPr lang="en-US" dirty="0"/>
              <a:t>If heap allocated, call to </a:t>
            </a:r>
            <a:r>
              <a:rPr lang="en-US" dirty="0" err="1"/>
              <a:t>ctor</a:t>
            </a:r>
            <a:r>
              <a:rPr lang="en-US" dirty="0"/>
              <a:t> will be preceded by a call to new()</a:t>
            </a:r>
          </a:p>
          <a:p>
            <a:r>
              <a:rPr lang="en-US" dirty="0"/>
              <a:t>In all cases, there will be a </a:t>
            </a:r>
            <a:r>
              <a:rPr lang="en-US" dirty="0" err="1"/>
              <a:t>mov</a:t>
            </a:r>
            <a:r>
              <a:rPr lang="en-US" dirty="0"/>
              <a:t> into ECX</a:t>
            </a:r>
          </a:p>
        </p:txBody>
      </p:sp>
    </p:spTree>
    <p:extLst>
      <p:ext uri="{BB962C8B-B14F-4D97-AF65-F5344CB8AC3E}">
        <p14:creationId xmlns:p14="http://schemas.microsoft.com/office/powerpoint/2010/main" val="190355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this class: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662466"/>
            <a:ext cx="939093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inner_;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() : inner_(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1200" dirty="0">
                <a:latin typeface="Consolas" panose="020B0609020204030204" pitchFamily="49" charset="0"/>
              </a:rPr>
              <a:t>) {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t) : inner_(t) {}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~</a:t>
            </a:r>
            <a:r>
              <a:rPr lang="en-US" altLang="en-US" sz="1200" dirty="0" err="1">
                <a:latin typeface="Consolas" panose="020B0609020204030204" pitchFamily="49" charset="0"/>
              </a:rPr>
              <a:t>TestClass</a:t>
            </a:r>
            <a:r>
              <a:rPr lang="en-US" altLang="en-US" sz="1200" dirty="0">
                <a:latin typeface="Consolas" panose="020B0609020204030204" pitchFamily="49" charset="0"/>
              </a:rPr>
              <a:t>() {}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uint32_t </a:t>
            </a:r>
            <a:r>
              <a:rPr lang="en-US" altLang="en-US" sz="1200" dirty="0">
                <a:latin typeface="Consolas" panose="020B0609020204030204" pitchFamily="49" charset="0"/>
              </a:rPr>
              <a:t>get() 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latin typeface="Consolas" panose="020B0609020204030204" pitchFamily="49" charset="0"/>
              </a:rPr>
              <a:t> {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latin typeface="Consolas" panose="020B0609020204030204" pitchFamily="49" charset="0"/>
              </a:rPr>
              <a:t> inner_;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dirty="0">
                <a:latin typeface="Consolas" panose="020B0609020204030204" pitchFamily="49" charset="0"/>
              </a:rPr>
              <a:t> message(</a:t>
            </a:r>
            <a:r>
              <a:rPr lang="en-US" altLang="en-US" sz="1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std</a:t>
            </a:r>
            <a:r>
              <a:rPr lang="en-US" altLang="en-US" sz="1200" dirty="0">
                <a:latin typeface="Consolas" panose="020B0609020204030204" pitchFamily="49" charset="0"/>
              </a:rPr>
              <a:t>::string&amp; </a:t>
            </a:r>
            <a:r>
              <a:rPr lang="en-US" altLang="en-US" sz="1200" dirty="0" err="1">
                <a:latin typeface="Consolas" panose="020B0609020204030204" pitchFamily="49" charset="0"/>
              </a:rPr>
              <a:t>val</a:t>
            </a:r>
            <a:r>
              <a:rPr lang="en-US" altLang="en-US" sz="1200" dirty="0">
                <a:latin typeface="Consolas" panose="020B0609020204030204" pitchFamily="49" charset="0"/>
              </a:rPr>
              <a:t>)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</a:t>
            </a:r>
            <a:r>
              <a:rPr lang="en-US" altLang="en-US" sz="1200" dirty="0" err="1">
                <a:latin typeface="Consolas" panose="020B0609020204030204" pitchFamily="49" charset="0"/>
              </a:rPr>
              <a:t>std</a:t>
            </a:r>
            <a:r>
              <a:rPr lang="en-US" altLang="en-US" sz="1200" dirty="0">
                <a:latin typeface="Consolas" panose="020B0609020204030204" pitchFamily="49" charset="0"/>
              </a:rPr>
              <a:t>::</a:t>
            </a:r>
            <a:r>
              <a:rPr lang="en-US" altLang="en-US" sz="1200" dirty="0" err="1">
                <a:latin typeface="Consolas" panose="020B0609020204030204" pitchFamily="49" charset="0"/>
              </a:rPr>
              <a:t>cout</a:t>
            </a:r>
            <a:r>
              <a:rPr lang="en-US" altLang="en-US" sz="1200" dirty="0">
                <a:latin typeface="Consolas" panose="020B0609020204030204" pitchFamily="49" charset="0"/>
              </a:rPr>
              <a:t> &lt;&lt;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            </a:t>
            </a:r>
            <a:r>
              <a:rPr lang="en-US" altLang="en-US" sz="1200" dirty="0" err="1">
                <a:latin typeface="Consolas" panose="020B0609020204030204" pitchFamily="49" charset="0"/>
              </a:rPr>
              <a:t>val</a:t>
            </a:r>
            <a:r>
              <a:rPr lang="en-US" altLang="en-US" sz="1200" dirty="0">
                <a:latin typeface="Consolas" panose="020B0609020204030204" pitchFamily="49" charset="0"/>
              </a:rPr>
              <a:t> &lt;&lt; </a:t>
            </a:r>
            <a:r>
              <a:rPr lang="en-US" altLang="en-US" sz="1200" dirty="0" err="1">
                <a:latin typeface="Consolas" panose="020B0609020204030204" pitchFamily="49" charset="0"/>
              </a:rPr>
              <a:t>std</a:t>
            </a:r>
            <a:r>
              <a:rPr lang="en-US" altLang="en-US" sz="1200" dirty="0">
                <a:latin typeface="Consolas" panose="020B0609020204030204" pitchFamily="49" charset="0"/>
              </a:rPr>
              <a:t>::</a:t>
            </a:r>
            <a:r>
              <a:rPr lang="en-US" altLang="en-US" sz="1200" dirty="0" err="1">
                <a:latin typeface="Consolas" panose="020B0609020204030204" pitchFamily="49" charset="0"/>
              </a:rPr>
              <a:t>endl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5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1503</Words>
  <Application>Microsoft Office PowerPoint</Application>
  <PresentationFormat>Widescreen</PresentationFormat>
  <Paragraphs>256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C++ and You</vt:lpstr>
      <vt:lpstr>Objectives</vt:lpstr>
      <vt:lpstr>Approaching C++</vt:lpstr>
      <vt:lpstr>Functions in C++</vt:lpstr>
      <vt:lpstr>A Note on Name Mangling</vt:lpstr>
      <vt:lpstr>Classes</vt:lpstr>
      <vt:lpstr>Identifying Classes</vt:lpstr>
      <vt:lpstr>Constructors</vt:lpstr>
      <vt:lpstr>Constructors (cont’d)</vt:lpstr>
      <vt:lpstr>Constructors: Dynamic</vt:lpstr>
      <vt:lpstr>Constructors: Stack</vt:lpstr>
      <vt:lpstr>Constructors: Stack</vt:lpstr>
      <vt:lpstr>Constructors: Global</vt:lpstr>
      <vt:lpstr>Destructors</vt:lpstr>
      <vt:lpstr>Destructors (cont’d)</vt:lpstr>
      <vt:lpstr>Member Functions</vt:lpstr>
      <vt:lpstr>Static Methods</vt:lpstr>
      <vt:lpstr>Thunks</vt:lpstr>
      <vt:lpstr>Clear Memory Layout</vt:lpstr>
      <vt:lpstr>Class Layout: NormalClass</vt:lpstr>
      <vt:lpstr>Class Layout: NormalClass</vt:lpstr>
      <vt:lpstr>Class Layout: VirtualClass</vt:lpstr>
      <vt:lpstr>Class Layout: VirtualClass2</vt:lpstr>
      <vt:lpstr>Class Layout: Inherited Class</vt:lpstr>
      <vt:lpstr>Class Layout: InheritedClass (cont’d)</vt:lpstr>
      <vt:lpstr>InheritedClass in Action</vt:lpstr>
      <vt:lpstr>Inheritance and Virtual Functions</vt:lpstr>
      <vt:lpstr>Inheritance and Virtual Functions</vt:lpstr>
      <vt:lpstr>Templates</vt:lpstr>
      <vt:lpstr>Run Time Type Information</vt:lpstr>
      <vt:lpstr>RTTI (cont’d)</vt:lpstr>
      <vt:lpstr>References</vt:lpstr>
      <vt:lpstr>Additional Topics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Reverse Engineering</dc:title>
  <dc:creator>DOT_15</dc:creator>
  <cp:lastModifiedBy>VOGEL, JAMES G CTR USAF AFSPC 90 COS/DOT</cp:lastModifiedBy>
  <cp:revision>56</cp:revision>
  <dcterms:created xsi:type="dcterms:W3CDTF">2017-05-24T00:56:35Z</dcterms:created>
  <dcterms:modified xsi:type="dcterms:W3CDTF">2017-09-19T16:08:01Z</dcterms:modified>
</cp:coreProperties>
</file>