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313" r:id="rId15"/>
    <p:sldId id="273" r:id="rId16"/>
    <p:sldId id="306" r:id="rId17"/>
    <p:sldId id="279" r:id="rId18"/>
    <p:sldId id="281" r:id="rId19"/>
    <p:sldId id="282" r:id="rId20"/>
    <p:sldId id="268" r:id="rId21"/>
    <p:sldId id="274" r:id="rId22"/>
    <p:sldId id="307" r:id="rId23"/>
    <p:sldId id="283" r:id="rId24"/>
    <p:sldId id="285" r:id="rId25"/>
    <p:sldId id="286" r:id="rId26"/>
    <p:sldId id="287" r:id="rId27"/>
    <p:sldId id="288" r:id="rId28"/>
    <p:sldId id="290" r:id="rId29"/>
    <p:sldId id="293" r:id="rId30"/>
    <p:sldId id="294" r:id="rId31"/>
    <p:sldId id="269" r:id="rId32"/>
    <p:sldId id="275" r:id="rId33"/>
    <p:sldId id="309" r:id="rId34"/>
    <p:sldId id="291" r:id="rId35"/>
    <p:sldId id="292" r:id="rId36"/>
    <p:sldId id="312" r:id="rId37"/>
    <p:sldId id="295" r:id="rId38"/>
    <p:sldId id="270" r:id="rId39"/>
    <p:sldId id="276" r:id="rId40"/>
    <p:sldId id="310" r:id="rId41"/>
    <p:sldId id="271" r:id="rId42"/>
    <p:sldId id="277" r:id="rId43"/>
    <p:sldId id="296" r:id="rId44"/>
    <p:sldId id="297" r:id="rId45"/>
    <p:sldId id="304" r:id="rId46"/>
    <p:sldId id="298" r:id="rId47"/>
    <p:sldId id="300" r:id="rId48"/>
    <p:sldId id="299" r:id="rId49"/>
    <p:sldId id="305" r:id="rId50"/>
    <p:sldId id="272" r:id="rId51"/>
    <p:sldId id="278" r:id="rId52"/>
    <p:sldId id="311" r:id="rId53"/>
    <p:sldId id="301" r:id="rId54"/>
    <p:sldId id="302" r:id="rId55"/>
    <p:sldId id="30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6"/>
    <p:restoredTop sz="94505"/>
  </p:normalViewPr>
  <p:slideViewPr>
    <p:cSldViewPr snapToGrid="0" snapToObjects="1">
      <p:cViewPr varScale="1">
        <p:scale>
          <a:sx n="214" d="100"/>
          <a:sy n="214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2BB59-7161-D54A-8DA8-975F3650E21B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A815E-2EDA-3042-B864-9AEDD9F8C1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aufeMerriweatherSansXLt" charset="0"/>
                <a:ea typeface="HaufeMerriweatherSansXLt" charset="0"/>
                <a:cs typeface="HaufeMerriweatherSansXL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aufeMerriweatherSansLt" charset="0"/>
                <a:ea typeface="HaufeMerriweatherSansLt" charset="0"/>
                <a:cs typeface="HaufeMerriweatherSansL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9292" y="230188"/>
            <a:ext cx="1401452" cy="135940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7661"/>
            <a:ext cx="2206917" cy="7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aufeMerriweatherSansXLt" charset="0"/>
          <a:ea typeface="HaufeMerriweatherSansXLt" charset="0"/>
          <a:cs typeface="HaufeMerriweatherSansXL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aufeMerriweatherSans" charset="0"/>
          <a:ea typeface="HaufeMerriweatherSans" charset="0"/>
          <a:cs typeface="HaufeMerriweather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aufeMerriweatherSans" charset="0"/>
          <a:ea typeface="HaufeMerriweatherSans" charset="0"/>
          <a:cs typeface="HaufeMerriweather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aufeMerriweatherSans" charset="0"/>
          <a:ea typeface="HaufeMerriweatherSans" charset="0"/>
          <a:cs typeface="HaufeMerriweather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aufeMerriweatherSans" charset="0"/>
          <a:ea typeface="HaufeMerriweatherSans" charset="0"/>
          <a:cs typeface="HaufeMerriweather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aufeMerriweatherSans" charset="0"/>
          <a:ea typeface="HaufeMerriweatherSans" charset="0"/>
          <a:cs typeface="HaufeMerriweather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tes-ap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ubernetesbyexample.com/" TargetMode="External"/><Relationship Id="rId3" Type="http://schemas.openxmlformats.org/officeDocument/2006/relationships/hyperlink" Target="https://kubernetes.io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BrianGrant11/wso2con-us-2015-kubernetes-a-platform-for-automating-deployment-scaling-and-operations" TargetMode="External"/><Relationship Id="rId3" Type="http://schemas.openxmlformats.org/officeDocument/2006/relationships/hyperlink" Target="http://kubernetes.io/docs/whatisk8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Kubernetes</a:t>
            </a:r>
            <a:br>
              <a:rPr lang="de-DE" dirty="0" smtClean="0"/>
            </a:br>
            <a:r>
              <a:rPr lang="de-DE" dirty="0" smtClean="0"/>
              <a:t>Lab &amp;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2017-07-21 </a:t>
            </a:r>
            <a:r>
              <a:rPr lang="mr-IN" dirty="0" smtClean="0"/>
              <a:t>–</a:t>
            </a:r>
            <a:r>
              <a:rPr lang="de-DE" dirty="0" smtClean="0"/>
              <a:t> Martin Danielsson, Haufe-Lexware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5399603" y="4359843"/>
            <a:ext cx="2590800" cy="20817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Node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6196952" y="5154053"/>
            <a:ext cx="1555423" cy="735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workload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5926717" y="5522484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workload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5668266" y="4868893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721318" y="3477651"/>
            <a:ext cx="2590800" cy="20817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Node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518667" y="4271861"/>
            <a:ext cx="1555423" cy="735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workload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7248432" y="4640292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workload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89981" y="3986701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396381" y="2566390"/>
            <a:ext cx="2130458" cy="38744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Kubernetes Master(s)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683898" y="3235695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apiserver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683897" y="5309595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controllers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8226858" y="2566390"/>
            <a:ext cx="2590800" cy="20817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Node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024207" y="3360600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workload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753972" y="3729031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workload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8495521" y="3075440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2330392" y="1830202"/>
            <a:ext cx="7539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All blue boxes are Docker Hosts (VMs)</a:t>
            </a:r>
          </a:p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Kubernetes Components are also running as stateless containers!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21" name="Zylinder 20"/>
          <p:cNvSpPr/>
          <p:nvPr/>
        </p:nvSpPr>
        <p:spPr>
          <a:xfrm>
            <a:off x="489420" y="3863752"/>
            <a:ext cx="1093509" cy="1279692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r>
              <a:rPr lang="en-US" dirty="0" smtClean="0"/>
              <a:t> (cluster)</a:t>
            </a:r>
            <a:endParaRPr lang="en-US" dirty="0"/>
          </a:p>
        </p:txBody>
      </p:sp>
      <p:cxnSp>
        <p:nvCxnSpPr>
          <p:cNvPr id="22" name="Gerade Verbindung 21"/>
          <p:cNvCxnSpPr>
            <a:stCxn id="4" idx="1"/>
            <a:endCxn id="21" idx="4"/>
          </p:cNvCxnSpPr>
          <p:nvPr/>
        </p:nvCxnSpPr>
        <p:spPr>
          <a:xfrm flipH="1" flipV="1">
            <a:off x="1582929" y="4503598"/>
            <a:ext cx="813452" cy="1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endCxn id="19" idx="1"/>
          </p:cNvCxnSpPr>
          <p:nvPr/>
        </p:nvCxnSpPr>
        <p:spPr>
          <a:xfrm>
            <a:off x="3461608" y="4639506"/>
            <a:ext cx="2206658" cy="597033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endCxn id="15" idx="1"/>
          </p:cNvCxnSpPr>
          <p:nvPr/>
        </p:nvCxnSpPr>
        <p:spPr>
          <a:xfrm flipV="1">
            <a:off x="3489890" y="4354347"/>
            <a:ext cx="3500091" cy="270230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2683897" y="4272645"/>
            <a:ext cx="1555423" cy="7352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Architecture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1266092" y="2335437"/>
            <a:ext cx="2518117" cy="1475294"/>
          </a:xfrm>
          <a:prstGeom prst="wedgeRoundRectCallout">
            <a:avLst>
              <a:gd name="adj1" fmla="val -50872"/>
              <a:gd name="adj2" fmla="val 67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Often deployed alongside on the Master Node(s)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38200" y="2311134"/>
            <a:ext cx="3201188" cy="35334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Runtime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074656" y="3117278"/>
            <a:ext cx="2724347" cy="1197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Pod X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234911" y="3522630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/>
              <a:t>A</a:t>
            </a:r>
          </a:p>
        </p:txBody>
      </p:sp>
      <p:sp>
        <p:nvSpPr>
          <p:cNvPr id="6" name="Rechteck 5"/>
          <p:cNvSpPr/>
          <p:nvPr/>
        </p:nvSpPr>
        <p:spPr>
          <a:xfrm>
            <a:off x="2509100" y="3522629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/>
              <a:t>B</a:t>
            </a:r>
          </a:p>
        </p:txBody>
      </p:sp>
      <p:sp>
        <p:nvSpPr>
          <p:cNvPr id="8" name="Rechteck 7"/>
          <p:cNvSpPr/>
          <p:nvPr/>
        </p:nvSpPr>
        <p:spPr>
          <a:xfrm>
            <a:off x="1074656" y="4455886"/>
            <a:ext cx="1434444" cy="1197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Pod Y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234910" y="4861238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11" name="Rechteck 10"/>
          <p:cNvSpPr/>
          <p:nvPr/>
        </p:nvSpPr>
        <p:spPr>
          <a:xfrm>
            <a:off x="4412530" y="2311134"/>
            <a:ext cx="3201188" cy="35334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686695" y="4455886"/>
            <a:ext cx="1434444" cy="1197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Pod Y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4846949" y="4861238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5978952" y="3117278"/>
            <a:ext cx="1434444" cy="1197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Pod Z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6139206" y="3522630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19" name="Rechteck 18"/>
          <p:cNvSpPr/>
          <p:nvPr/>
        </p:nvSpPr>
        <p:spPr>
          <a:xfrm>
            <a:off x="7986860" y="2311134"/>
            <a:ext cx="3201188" cy="35334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9511643" y="3117278"/>
            <a:ext cx="1434444" cy="1197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Pod Z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9671897" y="3522630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24" name="Rechteck 23"/>
          <p:cNvSpPr/>
          <p:nvPr/>
        </p:nvSpPr>
        <p:spPr>
          <a:xfrm>
            <a:off x="8221740" y="4455886"/>
            <a:ext cx="2724347" cy="1197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Pod X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8381995" y="4861238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/>
              <a:t>A</a:t>
            </a:r>
          </a:p>
        </p:txBody>
      </p:sp>
      <p:sp>
        <p:nvSpPr>
          <p:cNvPr id="26" name="Rechteck 25"/>
          <p:cNvSpPr/>
          <p:nvPr/>
        </p:nvSpPr>
        <p:spPr>
          <a:xfrm>
            <a:off x="9656184" y="4861237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</a:p>
          <a:p>
            <a:pPr algn="ctr"/>
            <a:r>
              <a:rPr lang="en-US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109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kument 15"/>
          <p:cNvSpPr/>
          <p:nvPr/>
        </p:nvSpPr>
        <p:spPr>
          <a:xfrm>
            <a:off x="2469236" y="4435120"/>
            <a:ext cx="1199096" cy="97571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kubectl</a:t>
            </a:r>
            <a:endParaRPr lang="en-US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60930" y="2127017"/>
            <a:ext cx="2969342" cy="183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60930" y="2127017"/>
            <a:ext cx="2969342" cy="19566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05900" y="2169476"/>
            <a:ext cx="102514" cy="9867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3384" y="2169476"/>
            <a:ext cx="102514" cy="9867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0868" y="2169476"/>
            <a:ext cx="102514" cy="986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1905900" y="2336925"/>
            <a:ext cx="2895052" cy="1720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000" dirty="0" err="1" smtClean="0">
                <a:latin typeface="Consolas" charset="0"/>
                <a:ea typeface="Consolas" charset="0"/>
                <a:cs typeface="Consolas" charset="0"/>
              </a:rPr>
              <a:t>kubectl</a:t>
            </a:r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> apply -f </a:t>
            </a:r>
            <a:r>
              <a:rPr lang="en-US" sz="1000" dirty="0" err="1" smtClean="0">
                <a:latin typeface="Consolas" charset="0"/>
                <a:ea typeface="Consolas" charset="0"/>
                <a:cs typeface="Consolas" charset="0"/>
              </a:rPr>
              <a:t>deployment.yml</a:t>
            </a:r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>Created deployment “</a:t>
            </a:r>
            <a:r>
              <a:rPr lang="en-US" sz="10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$</a:t>
            </a:r>
          </a:p>
        </p:txBody>
      </p:sp>
      <p:sp>
        <p:nvSpPr>
          <p:cNvPr id="12" name="Rechteck 11"/>
          <p:cNvSpPr/>
          <p:nvPr/>
        </p:nvSpPr>
        <p:spPr>
          <a:xfrm>
            <a:off x="5337422" y="3518383"/>
            <a:ext cx="2130458" cy="26634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Kubernetes Master(s)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5624939" y="4187688"/>
            <a:ext cx="1555423" cy="735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apiserver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624938" y="5224638"/>
            <a:ext cx="1555423" cy="735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2469236" y="4555333"/>
            <a:ext cx="1416964" cy="3676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1000" dirty="0" err="1" smtClean="0">
                <a:latin typeface="Consolas" charset="0"/>
                <a:ea typeface="Consolas" charset="0"/>
                <a:cs typeface="Consolas" charset="0"/>
              </a:rPr>
              <a:t>kube</a:t>
            </a:r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000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342169" y="5410837"/>
            <a:ext cx="167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Authentication/</a:t>
            </a:r>
          </a:p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18" name="Freihandform 17"/>
          <p:cNvSpPr/>
          <p:nvPr/>
        </p:nvSpPr>
        <p:spPr>
          <a:xfrm>
            <a:off x="2394091" y="2735036"/>
            <a:ext cx="3427044" cy="2313080"/>
          </a:xfrm>
          <a:custGeom>
            <a:avLst/>
            <a:gdLst>
              <a:gd name="connsiteX0" fmla="*/ 67813 w 3480484"/>
              <a:gd name="connsiteY0" fmla="*/ 0 h 2313717"/>
              <a:gd name="connsiteX1" fmla="*/ 51484 w 3480484"/>
              <a:gd name="connsiteY1" fmla="*/ 930728 h 2313717"/>
              <a:gd name="connsiteX2" fmla="*/ 639313 w 3480484"/>
              <a:gd name="connsiteY2" fmla="*/ 2065564 h 2313717"/>
              <a:gd name="connsiteX3" fmla="*/ 2092556 w 3480484"/>
              <a:gd name="connsiteY3" fmla="*/ 2310492 h 2313717"/>
              <a:gd name="connsiteX4" fmla="*/ 3480484 w 3480484"/>
              <a:gd name="connsiteY4" fmla="*/ 1975757 h 2313717"/>
              <a:gd name="connsiteX0" fmla="*/ 55307 w 3467978"/>
              <a:gd name="connsiteY0" fmla="*/ 0 h 2313717"/>
              <a:gd name="connsiteX1" fmla="*/ 38978 w 3467978"/>
              <a:gd name="connsiteY1" fmla="*/ 930728 h 2313717"/>
              <a:gd name="connsiteX2" fmla="*/ 626807 w 3467978"/>
              <a:gd name="connsiteY2" fmla="*/ 2065564 h 2313717"/>
              <a:gd name="connsiteX3" fmla="*/ 2080050 w 3467978"/>
              <a:gd name="connsiteY3" fmla="*/ 2310492 h 2313717"/>
              <a:gd name="connsiteX4" fmla="*/ 3467978 w 3467978"/>
              <a:gd name="connsiteY4" fmla="*/ 1975757 h 2313717"/>
              <a:gd name="connsiteX0" fmla="*/ 18611 w 3431282"/>
              <a:gd name="connsiteY0" fmla="*/ 0 h 2313080"/>
              <a:gd name="connsiteX1" fmla="*/ 55445 w 3431282"/>
              <a:gd name="connsiteY1" fmla="*/ 1026421 h 2313080"/>
              <a:gd name="connsiteX2" fmla="*/ 590111 w 3431282"/>
              <a:gd name="connsiteY2" fmla="*/ 2065564 h 2313080"/>
              <a:gd name="connsiteX3" fmla="*/ 2043354 w 3431282"/>
              <a:gd name="connsiteY3" fmla="*/ 2310492 h 2313080"/>
              <a:gd name="connsiteX4" fmla="*/ 3431282 w 3431282"/>
              <a:gd name="connsiteY4" fmla="*/ 1975757 h 2313080"/>
              <a:gd name="connsiteX0" fmla="*/ 14373 w 3427044"/>
              <a:gd name="connsiteY0" fmla="*/ 0 h 2313080"/>
              <a:gd name="connsiteX1" fmla="*/ 51207 w 3427044"/>
              <a:gd name="connsiteY1" fmla="*/ 1026421 h 2313080"/>
              <a:gd name="connsiteX2" fmla="*/ 585873 w 3427044"/>
              <a:gd name="connsiteY2" fmla="*/ 2065564 h 2313080"/>
              <a:gd name="connsiteX3" fmla="*/ 2039116 w 3427044"/>
              <a:gd name="connsiteY3" fmla="*/ 2310492 h 2313080"/>
              <a:gd name="connsiteX4" fmla="*/ 3427044 w 3427044"/>
              <a:gd name="connsiteY4" fmla="*/ 1975757 h 23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044" h="2313080">
                <a:moveTo>
                  <a:pt x="14373" y="0"/>
                </a:moveTo>
                <a:cubicBezTo>
                  <a:pt x="11746" y="314498"/>
                  <a:pt x="-33411" y="522671"/>
                  <a:pt x="51207" y="1026421"/>
                </a:cubicBezTo>
                <a:cubicBezTo>
                  <a:pt x="135825" y="1530171"/>
                  <a:pt x="254555" y="1851552"/>
                  <a:pt x="585873" y="2065564"/>
                </a:cubicBezTo>
                <a:cubicBezTo>
                  <a:pt x="917191" y="2279576"/>
                  <a:pt x="1565588" y="2325460"/>
                  <a:pt x="2039116" y="2310492"/>
                </a:cubicBezTo>
                <a:cubicBezTo>
                  <a:pt x="2512644" y="2295524"/>
                  <a:pt x="3427044" y="1975757"/>
                  <a:pt x="3427044" y="1975757"/>
                </a:cubicBezTo>
              </a:path>
            </a:pathLst>
          </a:cu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68093" y="2045446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kubectl</a:t>
            </a:r>
            <a:r>
              <a:rPr lang="en-US" dirty="0" smtClean="0"/>
              <a:t> is a convenient way to talk to the Kubernetes API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kubeconfig</a:t>
            </a:r>
            <a:r>
              <a:rPr lang="en-US" dirty="0" smtClean="0"/>
              <a:t> for </a:t>
            </a:r>
            <a:r>
              <a:rPr lang="en-US" dirty="0" err="1" smtClean="0"/>
              <a:t>AuthN</a:t>
            </a:r>
            <a:r>
              <a:rPr lang="en-US" dirty="0" smtClean="0"/>
              <a:t>/Z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de-DE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Provision a Cluster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95055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Use </a:t>
            </a:r>
            <a:r>
              <a:rPr lang="en-US" sz="9600" dirty="0" err="1" smtClean="0"/>
              <a:t>Wifi</a:t>
            </a:r>
            <a:endParaRPr lang="en-US" sz="9600" dirty="0"/>
          </a:p>
          <a:p>
            <a:pPr algn="ctr"/>
            <a:r>
              <a:rPr lang="en-US" sz="9600" dirty="0" smtClean="0"/>
              <a:t>“HG Mobile”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9351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</a:t>
            </a:r>
            <a:r>
              <a:rPr lang="mr-IN" dirty="0" smtClean="0"/>
              <a:t>–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Make sure you can connect to Azure</a:t>
            </a:r>
          </a:p>
          <a:p>
            <a:r>
              <a:rPr lang="en-US" sz="2400" dirty="0" smtClean="0"/>
              <a:t>Provision a 1 Master, 2 Agent Kubernetes Cluster</a:t>
            </a:r>
          </a:p>
          <a:p>
            <a:r>
              <a:rPr lang="en-US" sz="2400" dirty="0" smtClean="0"/>
              <a:t>Install </a:t>
            </a:r>
            <a:r>
              <a:rPr lang="en-US" sz="2400" dirty="0" err="1" smtClean="0"/>
              <a:t>kubectl</a:t>
            </a:r>
            <a:r>
              <a:rPr lang="en-US" sz="2400" dirty="0" smtClean="0"/>
              <a:t> (Kubernetes CLI)</a:t>
            </a:r>
          </a:p>
          <a:p>
            <a:r>
              <a:rPr lang="en-US" sz="2400" dirty="0" smtClean="0"/>
              <a:t>Ensure connectivity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66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after Lab 1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565992" y="2034363"/>
            <a:ext cx="6436242" cy="3820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/>
              <a:t>Resource Group</a:t>
            </a: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03404" y="2509284"/>
            <a:ext cx="4586177" cy="31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Kubernetes Cluster (1 Master, </a:t>
            </a:r>
            <a:r>
              <a:rPr lang="en-US" smtClean="0"/>
              <a:t>2 Agents)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750288" y="4217581"/>
            <a:ext cx="1268819" cy="14431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2526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Pods and Deployments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864990" y="3035431"/>
            <a:ext cx="3205114" cy="22718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Deployment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87539" y="3450210"/>
            <a:ext cx="2960016" cy="17345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Replica Set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10087" y="3855563"/>
            <a:ext cx="2724347" cy="1197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 Spec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</a:t>
            </a:r>
            <a:r>
              <a:rPr lang="mr-IN" dirty="0" smtClean="0"/>
              <a:t>–</a:t>
            </a:r>
            <a:r>
              <a:rPr lang="en-US" dirty="0" smtClean="0"/>
              <a:t> Boxes in Boxes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270342" y="4260915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Container</a:t>
            </a:r>
          </a:p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Spec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544531" y="4260914"/>
            <a:ext cx="1140643" cy="6504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Container</a:t>
            </a:r>
          </a:p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Spec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864990" y="5590093"/>
            <a:ext cx="2433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Docker image</a:t>
            </a:r>
          </a:p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Environment variables</a:t>
            </a:r>
          </a:p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Storage Claims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4440025" y="4845379"/>
            <a:ext cx="47134" cy="744714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57412" y="413099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Node selector</a:t>
            </a:r>
          </a:p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Service labels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cxnSp>
        <p:nvCxnSpPr>
          <p:cNvPr id="15" name="Gerade Verbindung 14"/>
          <p:cNvCxnSpPr>
            <a:stCxn id="14" idx="3"/>
          </p:cNvCxnSpPr>
          <p:nvPr/>
        </p:nvCxnSpPr>
        <p:spPr>
          <a:xfrm flipV="1">
            <a:off x="3111042" y="4213782"/>
            <a:ext cx="1083886" cy="209605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550223" y="3689997"/>
            <a:ext cx="3038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How many Pods should run?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cxnSp>
        <p:nvCxnSpPr>
          <p:cNvPr id="19" name="Gerade Verbindung 18"/>
          <p:cNvCxnSpPr>
            <a:stCxn id="18" idx="1"/>
          </p:cNvCxnSpPr>
          <p:nvPr/>
        </p:nvCxnSpPr>
        <p:spPr>
          <a:xfrm flipH="1" flipV="1">
            <a:off x="6787299" y="3685881"/>
            <a:ext cx="762924" cy="173393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743738" y="1950852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How are updates handled?</a:t>
            </a:r>
          </a:p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Rolling/recreation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5731497" y="2591834"/>
            <a:ext cx="56561" cy="584999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4" grpId="0"/>
      <p:bldP spid="18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254990" y="1874610"/>
            <a:ext cx="5080907" cy="43057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54990" y="1874610"/>
            <a:ext cx="5080907" cy="43057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345377" y="2612570"/>
            <a:ext cx="4900713" cy="34534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510804" y="3012621"/>
            <a:ext cx="4629150" cy="29309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878197" y="3861706"/>
            <a:ext cx="4131129" cy="19675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Deployment YAML file</a:t>
            </a:r>
            <a:endParaRPr lang="en-US" dirty="0"/>
          </a:p>
        </p:txBody>
      </p:sp>
      <p:grpSp>
        <p:nvGrpSpPr>
          <p:cNvPr id="17" name="Gruppierung 16"/>
          <p:cNvGrpSpPr/>
          <p:nvPr/>
        </p:nvGrpSpPr>
        <p:grpSpPr>
          <a:xfrm>
            <a:off x="8040748" y="2498269"/>
            <a:ext cx="2969342" cy="1956619"/>
            <a:chOff x="7543800" y="2612570"/>
            <a:chExt cx="2969342" cy="1956619"/>
          </a:xfrm>
        </p:grpSpPr>
        <p:sp>
          <p:nvSpPr>
            <p:cNvPr id="10" name="Rechteck 9"/>
            <p:cNvSpPr/>
            <p:nvPr/>
          </p:nvSpPr>
          <p:spPr>
            <a:xfrm>
              <a:off x="7543800" y="2612570"/>
              <a:ext cx="2969342" cy="183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543800" y="2612570"/>
              <a:ext cx="2969342" cy="195661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588770" y="2655029"/>
              <a:ext cx="102514" cy="98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36254" y="2655029"/>
              <a:ext cx="102514" cy="98676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883738" y="2655029"/>
              <a:ext cx="102514" cy="9867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588770" y="2822478"/>
              <a:ext cx="2895052" cy="17202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sz="1000" dirty="0" err="1" smtClean="0">
                  <a:latin typeface="Consolas" charset="0"/>
                  <a:ea typeface="Consolas" charset="0"/>
                  <a:cs typeface="Consolas" charset="0"/>
                </a:rPr>
                <a:t>kubectl</a:t>
              </a:r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 apply -f notes-</a:t>
              </a:r>
              <a:r>
                <a:rPr lang="en-US" sz="1000" dirty="0" err="1" smtClean="0">
                  <a:latin typeface="Consolas" charset="0"/>
                  <a:ea typeface="Consolas" charset="0"/>
                  <a:cs typeface="Consolas" charset="0"/>
                </a:rPr>
                <a:t>app.yml</a:t>
              </a:r>
              <a:endParaRPr lang="en-US" sz="100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Created deployment “notes-app”</a:t>
              </a:r>
            </a:p>
            <a:p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sz="1000" dirty="0" err="1" smtClean="0">
                  <a:latin typeface="Consolas" charset="0"/>
                  <a:ea typeface="Consolas" charset="0"/>
                  <a:cs typeface="Consolas" charset="0"/>
                </a:rPr>
                <a:t>kubectl</a:t>
              </a:r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 get pods</a:t>
              </a:r>
            </a:p>
            <a:p>
              <a:r>
                <a:rPr lang="is-IS" sz="1000" dirty="0" smtClean="0"/>
                <a:t>NAME  </a:t>
              </a:r>
              <a:r>
                <a:rPr lang="is-IS" sz="1000" dirty="0"/>
                <a:t>                  READY   STATUS   </a:t>
              </a:r>
              <a:r>
                <a:rPr lang="is-IS" sz="1000" dirty="0" smtClean="0"/>
                <a:t>  </a:t>
              </a:r>
              <a:r>
                <a:rPr lang="is-IS" sz="1000" dirty="0"/>
                <a:t>RESTARTS   AGE</a:t>
              </a:r>
            </a:p>
            <a:p>
              <a:r>
                <a:rPr lang="de-DE" sz="1000" dirty="0" err="1" smtClean="0">
                  <a:latin typeface="Consolas" charset="0"/>
                  <a:ea typeface="Consolas" charset="0"/>
                  <a:cs typeface="Consolas" charset="0"/>
                </a:rPr>
                <a:t>n</a:t>
              </a:r>
              <a:r>
                <a:rPr lang="en-US" sz="1000" dirty="0" err="1" smtClean="0">
                  <a:latin typeface="Consolas" charset="0"/>
                  <a:ea typeface="Consolas" charset="0"/>
                  <a:cs typeface="Consolas" charset="0"/>
                </a:rPr>
                <a:t>otes</a:t>
              </a:r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-app-</a:t>
              </a:r>
              <a:r>
                <a:rPr lang="en-US" sz="1000" dirty="0" err="1" smtClean="0">
                  <a:latin typeface="Consolas" charset="0"/>
                  <a:ea typeface="Consolas" charset="0"/>
                  <a:cs typeface="Consolas" charset="0"/>
                </a:rPr>
                <a:t>abc</a:t>
              </a:r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 1/1   Running 0       10s</a:t>
              </a:r>
            </a:p>
            <a:p>
              <a:r>
                <a:rPr lang="de-DE" sz="1000" dirty="0" err="1">
                  <a:latin typeface="Consolas" charset="0"/>
                  <a:ea typeface="Consolas" charset="0"/>
                  <a:cs typeface="Consolas" charset="0"/>
                </a:rPr>
                <a:t>n</a:t>
              </a:r>
              <a:r>
                <a:rPr lang="en-US" sz="1000" dirty="0" err="1" smtClean="0">
                  <a:latin typeface="Consolas" charset="0"/>
                  <a:ea typeface="Consolas" charset="0"/>
                  <a:cs typeface="Consolas" charset="0"/>
                </a:rPr>
                <a:t>otes</a:t>
              </a:r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-app-</a:t>
              </a:r>
              <a:r>
                <a:rPr lang="en-US" sz="1000" dirty="0" err="1" smtClean="0">
                  <a:latin typeface="Consolas" charset="0"/>
                  <a:ea typeface="Consolas" charset="0"/>
                  <a:cs typeface="Consolas" charset="0"/>
                </a:rPr>
                <a:t>def</a:t>
              </a:r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000" dirty="0">
                  <a:latin typeface="Consolas" charset="0"/>
                  <a:ea typeface="Consolas" charset="0"/>
                  <a:cs typeface="Consolas" charset="0"/>
                </a:rPr>
                <a:t>1/1   Running 0       10s</a:t>
              </a:r>
            </a:p>
            <a:p>
              <a:r>
                <a:rPr lang="en-US" sz="1000" dirty="0" smtClean="0">
                  <a:latin typeface="Consolas" charset="0"/>
                  <a:ea typeface="Consolas" charset="0"/>
                  <a:cs typeface="Consolas" charset="0"/>
                </a:rPr>
                <a:t>$</a:t>
              </a:r>
              <a:endParaRPr lang="en-US" sz="1000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991" y="3637091"/>
            <a:ext cx="1747779" cy="27416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35934" y="5007935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Container(s)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35934" y="3291912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2531" y="2639404"/>
            <a:ext cx="157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Replica Set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39591" y="1909812"/>
            <a:ext cx="1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Deployment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54990" y="1874610"/>
            <a:ext cx="5636079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apiVersion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extensions/v1beta1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kind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Deployment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metadata: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name: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notes-app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spec: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replicas: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metadata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labels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service: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notes-app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spec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containers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 name: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API_GATEWAY_HOST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api.donmartin76.com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- name: CLIENT_ID</a:t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"ad283bd8273bdbe9a72bdef”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image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”donmartin76/notes-app:v1”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name: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notes-app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ports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containerPort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80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protocol: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TCP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restartPolicy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Always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the Workshop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to know Kubernetes concepts – in theory and practice</a:t>
            </a:r>
          </a:p>
          <a:p>
            <a:r>
              <a:rPr lang="en-US" sz="2000" dirty="0" smtClean="0"/>
              <a:t>Deploy a Kubernetes cluster on Azure Container Services</a:t>
            </a:r>
          </a:p>
          <a:p>
            <a:r>
              <a:rPr lang="en-US" sz="2000" dirty="0" smtClean="0"/>
              <a:t>Working with a Kubernetes Cluster</a:t>
            </a:r>
          </a:p>
          <a:p>
            <a:r>
              <a:rPr lang="en-US" sz="2000" dirty="0" smtClean="0"/>
              <a:t>Deploy a multi tier application using real-world techniques</a:t>
            </a:r>
          </a:p>
          <a:p>
            <a:r>
              <a:rPr lang="en-US" sz="2000" dirty="0" smtClean="0"/>
              <a:t>Few slides, more hands-on</a:t>
            </a:r>
          </a:p>
          <a:p>
            <a:endParaRPr lang="en-US" sz="2000" dirty="0"/>
          </a:p>
          <a:p>
            <a:r>
              <a:rPr lang="en-US" sz="2000" dirty="0" smtClean="0"/>
              <a:t>In: Deployments, Services, Ingress Controllers, </a:t>
            </a:r>
            <a:r>
              <a:rPr lang="en-US" sz="2000" dirty="0" err="1" smtClean="0"/>
              <a:t>ConfigMaps</a:t>
            </a:r>
            <a:r>
              <a:rPr lang="en-US" sz="2000" dirty="0" smtClean="0"/>
              <a:t>, Secrets</a:t>
            </a:r>
          </a:p>
          <a:p>
            <a:r>
              <a:rPr lang="en-US" sz="2000" dirty="0" smtClean="0"/>
              <a:t>Out: Namespaces, Storage, RBAC, Helm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9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br>
              <a:rPr lang="en-US" dirty="0" smtClean="0"/>
            </a:br>
            <a:r>
              <a:rPr lang="en-US" dirty="0" smtClean="0"/>
              <a:t>Deploy a simple App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</a:t>
            </a:r>
            <a:r>
              <a:rPr lang="mr-IN" dirty="0" smtClean="0"/>
              <a:t>–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Deploy a simple “Deployment”</a:t>
            </a:r>
          </a:p>
          <a:p>
            <a:r>
              <a:rPr lang="en-US" sz="2400" dirty="0" smtClean="0"/>
              <a:t>Get some experience with </a:t>
            </a:r>
            <a:r>
              <a:rPr lang="en-US" sz="2400" dirty="0" err="1" smtClean="0"/>
              <a:t>kubectl</a:t>
            </a:r>
            <a:endParaRPr lang="en-US" sz="2400" dirty="0" smtClean="0"/>
          </a:p>
          <a:p>
            <a:r>
              <a:rPr lang="en-US" sz="2400" dirty="0" smtClean="0"/>
              <a:t>Play whack-a-pod</a:t>
            </a:r>
          </a:p>
          <a:p>
            <a:r>
              <a:rPr lang="en-US" sz="2400" dirty="0" smtClean="0"/>
              <a:t>Trying out the Kubernetes Dashboard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9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after Lab 2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65992" y="2034363"/>
            <a:ext cx="6436242" cy="3820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/>
              <a:t>Resource Group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203404" y="2509284"/>
            <a:ext cx="4586177" cy="31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Kubernetes Cluster (1 Master, </a:t>
            </a:r>
            <a:r>
              <a:rPr lang="en-US" smtClean="0"/>
              <a:t>2 Agents)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750288" y="4217581"/>
            <a:ext cx="1268819" cy="14431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5401551" y="3069261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“Markdown Notes” nginx SPA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326082" y="2998518"/>
            <a:ext cx="1585357" cy="109253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Ingress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 Verbindung 24"/>
          <p:cNvCxnSpPr>
            <a:endCxn id="7" idx="1"/>
          </p:cNvCxnSpPr>
          <p:nvPr/>
        </p:nvCxnSpPr>
        <p:spPr>
          <a:xfrm flipV="1">
            <a:off x="5387187" y="3362238"/>
            <a:ext cx="3026006" cy="1605624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endCxn id="8" idx="1"/>
          </p:cNvCxnSpPr>
          <p:nvPr/>
        </p:nvCxnSpPr>
        <p:spPr>
          <a:xfrm flipV="1">
            <a:off x="5387187" y="4776258"/>
            <a:ext cx="3026006" cy="304763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986603" y="2246806"/>
            <a:ext cx="1150069" cy="707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5" name="Rechteck 4"/>
          <p:cNvSpPr/>
          <p:nvPr/>
        </p:nvSpPr>
        <p:spPr>
          <a:xfrm>
            <a:off x="6986603" y="3715743"/>
            <a:ext cx="1150069" cy="707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6" name="Rechteck 5"/>
          <p:cNvSpPr/>
          <p:nvPr/>
        </p:nvSpPr>
        <p:spPr>
          <a:xfrm>
            <a:off x="6986603" y="5184680"/>
            <a:ext cx="1150069" cy="707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7" name="Rechteck 6"/>
          <p:cNvSpPr/>
          <p:nvPr/>
        </p:nvSpPr>
        <p:spPr>
          <a:xfrm>
            <a:off x="8413193" y="3008733"/>
            <a:ext cx="1150069" cy="707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8" name="Rechteck 7"/>
          <p:cNvSpPr/>
          <p:nvPr/>
        </p:nvSpPr>
        <p:spPr>
          <a:xfrm>
            <a:off x="8413193" y="4422753"/>
            <a:ext cx="1150069" cy="707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1" name="Rechteck 10"/>
          <p:cNvSpPr/>
          <p:nvPr/>
        </p:nvSpPr>
        <p:spPr>
          <a:xfrm>
            <a:off x="4812152" y="4210652"/>
            <a:ext cx="1150070" cy="16810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Service B,</a:t>
            </a:r>
          </a:p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select “B”, http://service-b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2" name="Sechseck 11"/>
          <p:cNvSpPr/>
          <p:nvPr/>
        </p:nvSpPr>
        <p:spPr>
          <a:xfrm>
            <a:off x="7948921" y="2093976"/>
            <a:ext cx="375502" cy="305660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A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3" name="Sechseck 12"/>
          <p:cNvSpPr/>
          <p:nvPr/>
        </p:nvSpPr>
        <p:spPr>
          <a:xfrm>
            <a:off x="7948921" y="3562913"/>
            <a:ext cx="375502" cy="305660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aufeMerriweatherSans" charset="0"/>
                <a:ea typeface="HaufeMerriweatherSans" charset="0"/>
                <a:cs typeface="HaufeMerriweatherSans" charset="0"/>
              </a:rPr>
              <a:t>A</a:t>
            </a:r>
            <a:endParaRPr lang="en-US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4" name="Sechseck 13"/>
          <p:cNvSpPr/>
          <p:nvPr/>
        </p:nvSpPr>
        <p:spPr>
          <a:xfrm>
            <a:off x="7948921" y="5038210"/>
            <a:ext cx="375502" cy="305660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aufeMerriweatherSans" charset="0"/>
                <a:ea typeface="HaufeMerriweatherSans" charset="0"/>
                <a:cs typeface="HaufeMerriweatherSans" charset="0"/>
              </a:rPr>
              <a:t>A</a:t>
            </a:r>
            <a:endParaRPr lang="en-US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5" name="Sechseck 14"/>
          <p:cNvSpPr/>
          <p:nvPr/>
        </p:nvSpPr>
        <p:spPr>
          <a:xfrm>
            <a:off x="9375511" y="2890074"/>
            <a:ext cx="375502" cy="305660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B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6" name="Sechseck 15"/>
          <p:cNvSpPr/>
          <p:nvPr/>
        </p:nvSpPr>
        <p:spPr>
          <a:xfrm>
            <a:off x="9375511" y="4269923"/>
            <a:ext cx="375502" cy="305660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B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cxnSp>
        <p:nvCxnSpPr>
          <p:cNvPr id="17" name="Gerade Verbindung 16"/>
          <p:cNvCxnSpPr>
            <a:endCxn id="4" idx="1"/>
          </p:cNvCxnSpPr>
          <p:nvPr/>
        </p:nvCxnSpPr>
        <p:spPr>
          <a:xfrm flipV="1">
            <a:off x="5387187" y="2600311"/>
            <a:ext cx="1599416" cy="526401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5" idx="1"/>
          </p:cNvCxnSpPr>
          <p:nvPr/>
        </p:nvCxnSpPr>
        <p:spPr>
          <a:xfrm>
            <a:off x="5543907" y="3236624"/>
            <a:ext cx="1442696" cy="832624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endCxn id="6" idx="1"/>
          </p:cNvCxnSpPr>
          <p:nvPr/>
        </p:nvCxnSpPr>
        <p:spPr>
          <a:xfrm>
            <a:off x="5539587" y="3279113"/>
            <a:ext cx="1447016" cy="2259072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812152" y="2246806"/>
            <a:ext cx="1150070" cy="16810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Service A,</a:t>
            </a:r>
          </a:p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select “A”</a:t>
            </a:r>
          </a:p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e.g., http://service-a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69848" y="2246806"/>
            <a:ext cx="3383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Services </a:t>
            </a:r>
            <a:r>
              <a:rPr lang="mr-IN" sz="1600" b="1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…</a:t>
            </a:r>
            <a:endParaRPr lang="de-DE" sz="1600" b="1" dirty="0" smtClean="0">
              <a:latin typeface="HaufeMerriweatherSans" charset="0"/>
              <a:ea typeface="HaufeMerriweatherSans" charset="0"/>
              <a:cs typeface="HaufeMerriweatherSans" charset="0"/>
            </a:endParaRPr>
          </a:p>
          <a:p>
            <a:endParaRPr lang="de-DE" sz="1600" dirty="0" smtClean="0">
              <a:latin typeface="HaufeMerriweatherSans" charset="0"/>
              <a:ea typeface="HaufeMerriweatherSans" charset="0"/>
              <a:cs typeface="HaufeMerriweather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Offer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discoverability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via internal DNS (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kube-dns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Do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automatic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load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balancing</a:t>
            </a:r>
            <a:endParaRPr lang="de-DE" sz="1600" dirty="0" smtClean="0">
              <a:latin typeface="HaufeMerriweatherSans" charset="0"/>
              <a:ea typeface="HaufeMerriweatherSans" charset="0"/>
              <a:cs typeface="HaufeMerriweather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Can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be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re-routed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dynamically</a:t>
            </a:r>
            <a:endParaRPr lang="de-DE" sz="1600" dirty="0" smtClean="0">
              <a:latin typeface="HaufeMerriweatherSans" charset="0"/>
              <a:ea typeface="HaufeMerriweatherSans" charset="0"/>
              <a:cs typeface="HaufeMerriweather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Can be defined without backing pods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Select pods by label matching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Type: Cluster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838200" y="2975322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412530" y="2975322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986860" y="2975322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35771" y="3377607"/>
            <a:ext cx="9954705" cy="4744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838200" y="5500278"/>
            <a:ext cx="1034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Service can be accessed only from inside the cluster (default mode)</a:t>
            </a:r>
            <a:endParaRPr lang="en-US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Type: </a:t>
            </a:r>
            <a:r>
              <a:rPr lang="en-US" dirty="0" err="1" smtClean="0"/>
              <a:t>NodePort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838200" y="2975324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412530" y="2975324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986860" y="2975324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35771" y="3377609"/>
            <a:ext cx="9954705" cy="4744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704735" y="2720800"/>
            <a:ext cx="122548" cy="6568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307345" y="2720800"/>
            <a:ext cx="122548" cy="6568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10759127" y="2720800"/>
            <a:ext cx="122548" cy="6568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318235" y="2294287"/>
            <a:ext cx="23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31234 </a:t>
            </a:r>
            <a:r>
              <a:rPr lang="en-US" smtClean="0"/>
              <a:t>(non-privileged)</a:t>
            </a:r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6983737" y="229428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31234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0435519" y="229428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31234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38200" y="5500278"/>
            <a:ext cx="1029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Can be used to manually put an external Load Balancer in front of a service</a:t>
            </a:r>
          </a:p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Common for on-</a:t>
            </a:r>
            <a:r>
              <a:rPr lang="en-US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prem</a:t>
            </a: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clusters leveraging existing load balancers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Type: </a:t>
            </a:r>
            <a:r>
              <a:rPr lang="en-US" dirty="0" err="1" smtClean="0"/>
              <a:t>LoadBalancer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838200" y="2977644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412530" y="2977644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986860" y="2977644"/>
            <a:ext cx="3201188" cy="17439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35771" y="3379929"/>
            <a:ext cx="9954705" cy="4744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704735" y="2723120"/>
            <a:ext cx="122548" cy="6568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307345" y="2723120"/>
            <a:ext cx="122548" cy="6568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10759127" y="2723120"/>
            <a:ext cx="122548" cy="6568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8200" y="4976128"/>
            <a:ext cx="9037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Depends on Cloud Provider (Azure, AWS, Rancher,</a:t>
            </a:r>
            <a:r>
              <a:rPr lang="mr-IN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…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)</a:t>
            </a:r>
            <a:endParaRPr lang="en-US" sz="1600" dirty="0" smtClean="0">
              <a:latin typeface="HaufeMerriweatherSans" charset="0"/>
              <a:ea typeface="HaufeMerriweatherSans" charset="0"/>
              <a:cs typeface="HaufeMerriweatherSans" charset="0"/>
            </a:endParaRPr>
          </a:p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Will provision a Load Balancer with the cloud provider’s infrastructure (e.g. Elastic LB, Azure LB,</a:t>
            </a:r>
            <a:r>
              <a:rPr lang="mr-IN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…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)</a:t>
            </a:r>
          </a:p>
          <a:p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Only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works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if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you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really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have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a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cloud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provider</a:t>
            </a:r>
            <a:r>
              <a:rPr lang="mr-IN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…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</a:t>
            </a:r>
            <a:r>
              <a:rPr lang="de-DE" sz="1600" dirty="0" smtClean="0">
                <a:latin typeface="HaufeMerriweatherSans" charset="0"/>
                <a:ea typeface="HaufeMerriweatherSans" charset="0"/>
                <a:cs typeface="HaufeMerriweatherSans" charset="0"/>
                <a:sym typeface="Wingdings"/>
              </a:rPr>
              <a:t> 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8200" y="2034965"/>
            <a:ext cx="10349848" cy="6881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Services </a:t>
            </a:r>
            <a:r>
              <a:rPr lang="mr-IN" dirty="0" smtClean="0"/>
              <a:t>–</a:t>
            </a:r>
            <a:r>
              <a:rPr lang="en-US" dirty="0" smtClean="0"/>
              <a:t> Ingress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864961" y="1687393"/>
            <a:ext cx="7466030" cy="3195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Kubernetes Cluster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797456" y="2127387"/>
            <a:ext cx="1150070" cy="6817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aufeMerriweatherSans" charset="0"/>
                <a:ea typeface="HaufeMerriweatherSans" charset="0"/>
                <a:cs typeface="HaufeMerriweatherSans" charset="0"/>
              </a:rPr>
              <a:t>Service A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797456" y="3053493"/>
            <a:ext cx="1150070" cy="6817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Service B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97456" y="3969529"/>
            <a:ext cx="1150070" cy="6817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aufeMerriweatherSans" charset="0"/>
                <a:ea typeface="HaufeMerriweatherSans" charset="0"/>
                <a:cs typeface="HaufeMerriweatherSans" charset="0"/>
              </a:rPr>
              <a:t>Service C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32163" y="2127387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9" name="Rechteck 8"/>
          <p:cNvSpPr/>
          <p:nvPr/>
        </p:nvSpPr>
        <p:spPr>
          <a:xfrm>
            <a:off x="7894163" y="1931894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0" name="Rechteck 9"/>
          <p:cNvSpPr/>
          <p:nvPr/>
        </p:nvSpPr>
        <p:spPr>
          <a:xfrm>
            <a:off x="6999402" y="2895074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59830" y="2542328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2" name="Rechteck 11"/>
          <p:cNvSpPr/>
          <p:nvPr/>
        </p:nvSpPr>
        <p:spPr>
          <a:xfrm>
            <a:off x="8810134" y="2503824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989976" y="3930288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0318" y="3740218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5" name="Rechteck 14"/>
          <p:cNvSpPr/>
          <p:nvPr/>
        </p:nvSpPr>
        <p:spPr>
          <a:xfrm>
            <a:off x="8230385" y="3175180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6" name="Rechteck 15"/>
          <p:cNvSpPr/>
          <p:nvPr/>
        </p:nvSpPr>
        <p:spPr>
          <a:xfrm>
            <a:off x="9003385" y="3740218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Pod</a:t>
            </a:r>
          </a:p>
        </p:txBody>
      </p:sp>
      <p:sp>
        <p:nvSpPr>
          <p:cNvPr id="17" name="Rechteck 16"/>
          <p:cNvSpPr/>
          <p:nvPr/>
        </p:nvSpPr>
        <p:spPr>
          <a:xfrm>
            <a:off x="8700156" y="4360664"/>
            <a:ext cx="606457" cy="380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…</a:t>
            </a:r>
            <a:endParaRPr lang="en-US" sz="1600" dirty="0" smtClean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815438" y="1687393"/>
            <a:ext cx="879832" cy="3195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aufeMerriweatherSans" charset="0"/>
                <a:ea typeface="HaufeMerriweatherSans" charset="0"/>
                <a:cs typeface="HaufeMerriweatherSans" charset="0"/>
              </a:rPr>
              <a:t>LB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461962" y="3830428"/>
            <a:ext cx="1194063" cy="6551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Ingress Definition</a:t>
            </a:r>
            <a:endParaRPr lang="en-US" sz="12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461963" y="2883964"/>
            <a:ext cx="1194063" cy="9451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Ingress</a:t>
            </a:r>
          </a:p>
          <a:p>
            <a:pPr algn="ctr"/>
            <a:r>
              <a:rPr lang="en-US" sz="12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Controller (SNI, TLS)</a:t>
            </a:r>
            <a:endParaRPr lang="en-US" sz="12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743932" y="2483959"/>
            <a:ext cx="4166647" cy="1039020"/>
          </a:xfrm>
          <a:custGeom>
            <a:avLst/>
            <a:gdLst>
              <a:gd name="connsiteX0" fmla="*/ 0 w 4166647"/>
              <a:gd name="connsiteY0" fmla="*/ 1013381 h 1039020"/>
              <a:gd name="connsiteX1" fmla="*/ 2224725 w 4166647"/>
              <a:gd name="connsiteY1" fmla="*/ 1022808 h 1039020"/>
              <a:gd name="connsiteX2" fmla="*/ 3091991 w 4166647"/>
              <a:gd name="connsiteY2" fmla="*/ 824845 h 1039020"/>
              <a:gd name="connsiteX3" fmla="*/ 3393649 w 4166647"/>
              <a:gd name="connsiteY3" fmla="*/ 230956 h 1039020"/>
              <a:gd name="connsiteX4" fmla="*/ 3685880 w 4166647"/>
              <a:gd name="connsiteY4" fmla="*/ 23567 h 1039020"/>
              <a:gd name="connsiteX5" fmla="*/ 4166647 w 4166647"/>
              <a:gd name="connsiteY5" fmla="*/ 4713 h 103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6647" h="1039020">
                <a:moveTo>
                  <a:pt x="0" y="1013381"/>
                </a:moveTo>
                <a:cubicBezTo>
                  <a:pt x="854696" y="1033806"/>
                  <a:pt x="1709393" y="1054231"/>
                  <a:pt x="2224725" y="1022808"/>
                </a:cubicBezTo>
                <a:cubicBezTo>
                  <a:pt x="2740057" y="991385"/>
                  <a:pt x="2897170" y="956820"/>
                  <a:pt x="3091991" y="824845"/>
                </a:cubicBezTo>
                <a:cubicBezTo>
                  <a:pt x="3286812" y="692870"/>
                  <a:pt x="3294668" y="364502"/>
                  <a:pt x="3393649" y="230956"/>
                </a:cubicBezTo>
                <a:cubicBezTo>
                  <a:pt x="3492631" y="97410"/>
                  <a:pt x="3557047" y="61274"/>
                  <a:pt x="3685880" y="23567"/>
                </a:cubicBezTo>
                <a:cubicBezTo>
                  <a:pt x="3814713" y="-14140"/>
                  <a:pt x="4166647" y="4713"/>
                  <a:pt x="4166647" y="4713"/>
                </a:cubicBezTo>
              </a:path>
            </a:pathLst>
          </a:cu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044826" y="5164321"/>
            <a:ext cx="80249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E.g., “route Host </a:t>
            </a:r>
            <a:r>
              <a:rPr lang="en-US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x.y.z</a:t>
            </a: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to Service A”, “Use TLS Certificate </a:t>
            </a:r>
            <a:r>
              <a:rPr lang="en-US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abc</a:t>
            </a: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 for host </a:t>
            </a:r>
            <a:r>
              <a:rPr lang="en-US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x.y.z</a:t>
            </a: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Abstract definition of rules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Implemented by Ingress 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Flexible; leverages “</a:t>
            </a:r>
            <a:r>
              <a:rPr lang="en-US" sz="1600" dirty="0" err="1" smtClean="0">
                <a:latin typeface="HaufeMerriweatherSans" charset="0"/>
                <a:ea typeface="HaufeMerriweatherSans" charset="0"/>
                <a:cs typeface="HaufeMerriweatherSans" charset="0"/>
              </a:rPr>
              <a:t>LoadBalancer</a:t>
            </a: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” on cloud provider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Can provide SNI (Server Name Indication) and TLS termination</a:t>
            </a:r>
            <a:endParaRPr lang="en-US" sz="16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2619861" y="4419607"/>
            <a:ext cx="47134" cy="744714"/>
          </a:xfrm>
          <a:prstGeom prst="line">
            <a:avLst/>
          </a:pr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Service YML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5372" y="1836256"/>
            <a:ext cx="5700823" cy="4609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apiVersion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v1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kind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Service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metadata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labels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notes-app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notes-app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spec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2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ClusterIP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ports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2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“http”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port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80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protocol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TCP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targetPort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80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selector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notes-app</a:t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86005" y="3834827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Reachable within cluster as</a:t>
            </a:r>
            <a:b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http://notes-app:80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141151" y="4481158"/>
            <a:ext cx="1926772" cy="552558"/>
          </a:xfrm>
          <a:custGeom>
            <a:avLst/>
            <a:gdLst>
              <a:gd name="connsiteX0" fmla="*/ 2310493 w 2310493"/>
              <a:gd name="connsiteY0" fmla="*/ 0 h 530678"/>
              <a:gd name="connsiteX1" fmla="*/ 1722665 w 2310493"/>
              <a:gd name="connsiteY1" fmla="*/ 375557 h 530678"/>
              <a:gd name="connsiteX2" fmla="*/ 0 w 2310493"/>
              <a:gd name="connsiteY2" fmla="*/ 530678 h 5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493" h="530678">
                <a:moveTo>
                  <a:pt x="2310493" y="0"/>
                </a:moveTo>
                <a:cubicBezTo>
                  <a:pt x="2209120" y="143555"/>
                  <a:pt x="2107747" y="287111"/>
                  <a:pt x="1722665" y="375557"/>
                </a:cubicBezTo>
                <a:cubicBezTo>
                  <a:pt x="1337583" y="464003"/>
                  <a:pt x="668791" y="497340"/>
                  <a:pt x="0" y="530678"/>
                </a:cubicBezTo>
              </a:path>
            </a:pathLst>
          </a:cu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5642650" y="5709603"/>
            <a:ext cx="1926772" cy="552558"/>
          </a:xfrm>
          <a:custGeom>
            <a:avLst/>
            <a:gdLst>
              <a:gd name="connsiteX0" fmla="*/ 2310493 w 2310493"/>
              <a:gd name="connsiteY0" fmla="*/ 0 h 530678"/>
              <a:gd name="connsiteX1" fmla="*/ 1722665 w 2310493"/>
              <a:gd name="connsiteY1" fmla="*/ 375557 h 530678"/>
              <a:gd name="connsiteX2" fmla="*/ 0 w 2310493"/>
              <a:gd name="connsiteY2" fmla="*/ 530678 h 5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493" h="530678">
                <a:moveTo>
                  <a:pt x="2310493" y="0"/>
                </a:moveTo>
                <a:cubicBezTo>
                  <a:pt x="2209120" y="143555"/>
                  <a:pt x="2107747" y="287111"/>
                  <a:pt x="1722665" y="375557"/>
                </a:cubicBezTo>
                <a:cubicBezTo>
                  <a:pt x="1337583" y="464003"/>
                  <a:pt x="668791" y="497340"/>
                  <a:pt x="0" y="530678"/>
                </a:cubicBezTo>
              </a:path>
            </a:pathLst>
          </a:cu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983672" y="5305462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Select pods with this label</a:t>
            </a:r>
          </a:p>
        </p:txBody>
      </p:sp>
    </p:spTree>
    <p:extLst>
      <p:ext uri="{BB962C8B-B14F-4D97-AF65-F5344CB8AC3E}">
        <p14:creationId xmlns:p14="http://schemas.microsoft.com/office/powerpoint/2010/main" val="13501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deploy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565992" y="2034363"/>
            <a:ext cx="6436242" cy="3820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smtClean="0">
                <a:latin typeface="HaufeMerriweatherSans" charset="0"/>
                <a:ea typeface="HaufeMerriweatherSans" charset="0"/>
                <a:cs typeface="HaufeMerriweatherSans" charset="0"/>
              </a:rPr>
              <a:t>Resource Group</a:t>
            </a:r>
            <a:endParaRPr lang="en-US" sz="140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203404" y="2509284"/>
            <a:ext cx="4586177" cy="31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Kubernetes Cluster (1 Master, </a:t>
            </a:r>
            <a:r>
              <a:rPr lang="en-US" sz="1400" smtClean="0">
                <a:latin typeface="HaufeMerriweatherSans" charset="0"/>
                <a:ea typeface="HaufeMerriweatherSans" charset="0"/>
                <a:cs typeface="HaufeMerriweatherSans" charset="0"/>
              </a:rPr>
              <a:t>2 Agents)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750288" y="2509284"/>
            <a:ext cx="1268819" cy="15140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Agent Load Balancer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750288" y="4217581"/>
            <a:ext cx="1268819" cy="14431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aufeMerriweatherSans" charset="0"/>
                <a:ea typeface="HaufeMerriweatherSans" charset="0"/>
                <a:cs typeface="HaufeMerriweatherSans" charset="0"/>
              </a:rPr>
              <a:t>Master</a:t>
            </a:r>
          </a:p>
          <a:p>
            <a:pPr algn="ctr"/>
            <a:r>
              <a:rPr lang="en-US" sz="1400" dirty="0">
                <a:latin typeface="HaufeMerriweatherSans" charset="0"/>
                <a:ea typeface="HaufeMerriweatherSans" charset="0"/>
                <a:cs typeface="HaufeMerriweatherSans" charset="0"/>
              </a:rPr>
              <a:t>Load Balancer</a:t>
            </a:r>
          </a:p>
        </p:txBody>
      </p:sp>
      <p:sp>
        <p:nvSpPr>
          <p:cNvPr id="8" name="Rechteck 7"/>
          <p:cNvSpPr/>
          <p:nvPr/>
        </p:nvSpPr>
        <p:spPr>
          <a:xfrm>
            <a:off x="5401551" y="4328262"/>
            <a:ext cx="1382020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HaufeMerriweatherSans" charset="0"/>
                <a:ea typeface="HaufeMerriweatherSans" charset="0"/>
                <a:cs typeface="HaufeMerriweatherSans" charset="0"/>
              </a:rPr>
              <a:t>API Gateway</a:t>
            </a:r>
            <a:endParaRPr lang="en-US" sz="140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04816" y="4328261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HaufeMerriweatherSans" charset="0"/>
                <a:ea typeface="HaufeMerriweatherSans" charset="0"/>
                <a:cs typeface="HaufeMerriweatherSans" charset="0"/>
              </a:rPr>
              <a:t>API Portal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01551" y="3069261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“Markdown Notes” nginx SPA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04816" y="3069262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SPA Backend (API)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492468" y="3069260"/>
            <a:ext cx="655389" cy="2213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Ingress Controller</a:t>
            </a:r>
            <a:endParaRPr lang="en-US" sz="14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10038" y="5061005"/>
            <a:ext cx="3990172" cy="9500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Ingress YML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9238" y="2017536"/>
            <a:ext cx="6301824" cy="413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apiVersion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200" dirty="0" err="1" smtClean="0">
                <a:latin typeface="Consolas" charset="0"/>
                <a:ea typeface="Consolas" charset="0"/>
                <a:cs typeface="Consolas" charset="0"/>
              </a:rPr>
              <a:t>extensions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/v1beta1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kind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Ingress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metadata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200" dirty="0" err="1" smtClean="0">
                <a:latin typeface="Consolas" charset="0"/>
                <a:ea typeface="Consolas" charset="0"/>
                <a:cs typeface="Consolas" charset="0"/>
              </a:rPr>
              <a:t>notes-app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spec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rules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- 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host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notes.donmartin76.com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   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paths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    -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path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backend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serviceName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200" dirty="0" err="1" smtClean="0">
                <a:latin typeface="Consolas" charset="0"/>
                <a:ea typeface="Consolas" charset="0"/>
                <a:cs typeface="Consolas" charset="0"/>
              </a:rPr>
              <a:t>notes-app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servicePort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80</a:t>
            </a:r>
            <a:endParaRPr lang="de-DE" sz="2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7300210" y="4819151"/>
            <a:ext cx="1926772" cy="552558"/>
          </a:xfrm>
          <a:custGeom>
            <a:avLst/>
            <a:gdLst>
              <a:gd name="connsiteX0" fmla="*/ 2310493 w 2310493"/>
              <a:gd name="connsiteY0" fmla="*/ 0 h 530678"/>
              <a:gd name="connsiteX1" fmla="*/ 1722665 w 2310493"/>
              <a:gd name="connsiteY1" fmla="*/ 375557 h 530678"/>
              <a:gd name="connsiteX2" fmla="*/ 0 w 2310493"/>
              <a:gd name="connsiteY2" fmla="*/ 530678 h 5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493" h="530678">
                <a:moveTo>
                  <a:pt x="2310493" y="0"/>
                </a:moveTo>
                <a:cubicBezTo>
                  <a:pt x="2209120" y="143555"/>
                  <a:pt x="2107747" y="287111"/>
                  <a:pt x="1722665" y="375557"/>
                </a:cubicBezTo>
                <a:cubicBezTo>
                  <a:pt x="1337583" y="464003"/>
                  <a:pt x="668791" y="497340"/>
                  <a:pt x="0" y="530678"/>
                </a:cubicBezTo>
              </a:path>
            </a:pathLst>
          </a:custGeom>
          <a:ln w="76200">
            <a:solidFill>
              <a:srgbClr val="2956F3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626242" y="4172820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Routes to </a:t>
            </a:r>
            <a:r>
              <a:rPr lang="en-US" smtClean="0">
                <a:latin typeface="HaufeMerriweatherSans" charset="0"/>
                <a:ea typeface="HaufeMerriweatherSans" charset="0"/>
                <a:cs typeface="HaufeMerriweatherSans" charset="0"/>
              </a:rPr>
              <a:t>the service with</a:t>
            </a:r>
          </a:p>
          <a:p>
            <a:r>
              <a:rPr lang="en-US" dirty="0" smtClean="0">
                <a:latin typeface="HaufeMerriweatherSans" charset="0"/>
                <a:ea typeface="HaufeMerriweatherSans" charset="0"/>
                <a:cs typeface="HaufeMerriweatherSans" charset="0"/>
              </a:rPr>
              <a:t>this name and port</a:t>
            </a:r>
          </a:p>
        </p:txBody>
      </p:sp>
    </p:spTree>
    <p:extLst>
      <p:ext uri="{BB962C8B-B14F-4D97-AF65-F5344CB8AC3E}">
        <p14:creationId xmlns:p14="http://schemas.microsoft.com/office/powerpoint/2010/main" val="11187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br>
              <a:rPr lang="en-US" dirty="0" smtClean="0"/>
            </a:br>
            <a:r>
              <a:rPr lang="en-US" dirty="0" smtClean="0"/>
              <a:t>Services and Ingress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</a:t>
            </a:r>
            <a:r>
              <a:rPr lang="mr-IN" dirty="0" smtClean="0"/>
              <a:t>–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Deploy a default backend for the cluster</a:t>
            </a:r>
          </a:p>
          <a:p>
            <a:r>
              <a:rPr lang="en-US" sz="2400" dirty="0" smtClean="0"/>
              <a:t>Create self signed certificates for TLS</a:t>
            </a:r>
          </a:p>
          <a:p>
            <a:r>
              <a:rPr lang="en-US" sz="2400" dirty="0" smtClean="0"/>
              <a:t>Deploy an nginx Ingress Controller</a:t>
            </a:r>
          </a:p>
          <a:p>
            <a:r>
              <a:rPr lang="en-US" sz="2400" dirty="0" smtClean="0"/>
              <a:t>Get the load balancer’s IP</a:t>
            </a:r>
          </a:p>
          <a:p>
            <a:r>
              <a:rPr lang="en-US" sz="2400" dirty="0" smtClean="0"/>
              <a:t>Create DNS entries for our application</a:t>
            </a:r>
          </a:p>
          <a:p>
            <a:r>
              <a:rPr lang="en-US" sz="2400" dirty="0" smtClean="0"/>
              <a:t>Configure a first ingress resource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after Lab 3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565992" y="2034363"/>
            <a:ext cx="6436242" cy="3820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/>
              <a:t>Resource Group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4203404" y="2509284"/>
            <a:ext cx="4586177" cy="31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Kubernetes Cluster (1 Master, </a:t>
            </a:r>
            <a:r>
              <a:rPr lang="en-US" smtClean="0"/>
              <a:t>2 Agents)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750288" y="2509284"/>
            <a:ext cx="1268819" cy="15140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</a:t>
            </a:r>
            <a:r>
              <a:rPr lang="en-US" smtClean="0"/>
              <a:t>Load Balancer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750288" y="4217581"/>
            <a:ext cx="1268819" cy="14431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9" name="Rechteck 8"/>
          <p:cNvSpPr/>
          <p:nvPr/>
        </p:nvSpPr>
        <p:spPr>
          <a:xfrm>
            <a:off x="5401551" y="3069261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“Markdown Notes” nginx SPA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492468" y="3069260"/>
            <a:ext cx="655389" cy="2213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Ingress Controller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423558" y="3004457"/>
            <a:ext cx="795647" cy="2351314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71948" y="2440379"/>
            <a:ext cx="1419101" cy="165660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Configmaps</a:t>
            </a:r>
            <a:r>
              <a:rPr lang="en-US" dirty="0" smtClean="0"/>
              <a:t> and Secrets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Configmaps</a:t>
            </a:r>
            <a:r>
              <a:rPr lang="en-US" dirty="0" smtClean="0"/>
              <a:t> and Secrets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Stores cluster wide configuration and secrets</a:t>
            </a:r>
          </a:p>
          <a:p>
            <a:r>
              <a:rPr lang="en-US" sz="2400" dirty="0" smtClean="0"/>
              <a:t>Can be used to inject information to pods</a:t>
            </a:r>
          </a:p>
          <a:p>
            <a:r>
              <a:rPr lang="en-US" sz="2400" dirty="0" smtClean="0"/>
              <a:t>Useful for externalized configuration</a:t>
            </a:r>
          </a:p>
          <a:p>
            <a:r>
              <a:rPr lang="mr-IN" sz="2400" dirty="0" smtClean="0"/>
              <a:t>…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secrets</a:t>
            </a:r>
            <a:r>
              <a:rPr lang="de-DE" sz="2400" dirty="0" smtClean="0"/>
              <a:t>, like </a:t>
            </a:r>
            <a:r>
              <a:rPr lang="de-DE" sz="2400" dirty="0" err="1" smtClean="0"/>
              <a:t>credentials</a:t>
            </a:r>
            <a:endParaRPr lang="de-DE" sz="2400" dirty="0" smtClean="0"/>
          </a:p>
          <a:p>
            <a:r>
              <a:rPr lang="de-DE" sz="2400" dirty="0" err="1" smtClean="0"/>
              <a:t>Usually</a:t>
            </a:r>
            <a:r>
              <a:rPr lang="de-DE" sz="2400" dirty="0" smtClean="0"/>
              <a:t> </a:t>
            </a:r>
            <a:r>
              <a:rPr lang="de-DE" sz="2400" dirty="0" err="1" smtClean="0"/>
              <a:t>referred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within</a:t>
            </a:r>
            <a:r>
              <a:rPr lang="de-DE" sz="2400" dirty="0" smtClean="0"/>
              <a:t> </a:t>
            </a:r>
            <a:r>
              <a:rPr lang="de-DE" sz="2400" dirty="0" err="1" smtClean="0"/>
              <a:t>Deployments</a:t>
            </a:r>
            <a:endParaRPr lang="en-US" sz="2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069848" y="4467070"/>
            <a:ext cx="4275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de-DE" sz="20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0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CLIENT_ID</a:t>
            </a:r>
            <a:endParaRPr lang="de-DE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valueFrom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secretKeyRef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0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notes-app-secrets</a:t>
            </a:r>
            <a:endParaRPr lang="de-DE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0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client_id</a:t>
            </a:r>
            <a:endParaRPr lang="de-DE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99048" y="4467069"/>
            <a:ext cx="48397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de-DE" sz="20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000" dirty="0" smtClean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API_HOST</a:t>
            </a:r>
            <a:endParaRPr lang="de-DE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valueFrom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configMapKeyRef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000" dirty="0" err="1" smtClean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apim-config</a:t>
            </a:r>
            <a:endParaRPr lang="de-DE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sz="2000" dirty="0" err="1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de-DE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000" dirty="0" smtClean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PORTAL_NETWORK_APIHOST</a:t>
            </a:r>
            <a:endParaRPr lang="de-DE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r>
              <a:rPr lang="en-US" dirty="0" smtClean="0"/>
              <a:t>: Secrets (&lt;=1.7.x)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secrets aren’t really secret</a:t>
            </a:r>
          </a:p>
          <a:p>
            <a:r>
              <a:rPr lang="en-US" dirty="0" smtClean="0"/>
              <a:t>Different resource</a:t>
            </a:r>
          </a:p>
          <a:p>
            <a:pPr lvl="1"/>
            <a:r>
              <a:rPr lang="en-US" dirty="0" smtClean="0"/>
              <a:t>Almost same mechanism</a:t>
            </a:r>
          </a:p>
          <a:p>
            <a:r>
              <a:rPr lang="en-US" dirty="0" smtClean="0"/>
              <a:t>Work in progress</a:t>
            </a:r>
          </a:p>
          <a:p>
            <a:r>
              <a:rPr lang="en-US" dirty="0" smtClean="0"/>
              <a:t>Use with care, only in non-shared-cluster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29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ConfigMap</a:t>
            </a:r>
            <a:r>
              <a:rPr lang="en-US" dirty="0" smtClean="0"/>
              <a:t> YAML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93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apiVersion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v1</a:t>
            </a:r>
            <a:r>
              <a:rPr lang="de-DE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kind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ConfigMap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metadata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4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apim-config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4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de-DE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 err="1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de-DE" sz="24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de-DE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4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APP_HOST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notes.martin.k8s.donmartin76.com</a:t>
            </a:r>
            <a:r>
              <a:rPr lang="de-DE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4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GIT_REPO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de-DE" sz="24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/DonMartin76/k8s-workshop-apim-config</a:t>
            </a:r>
            <a:br>
              <a:rPr lang="de-DE" sz="24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4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PORTAL_NETWORK_APIHOST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api.martin.k8s.donmartin76.com</a:t>
            </a:r>
            <a:r>
              <a:rPr lang="de-DE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de-DE" sz="24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PORTAL_NETWORK_PORTALHOST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24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portal.martin.k8s.donmartin76.com</a:t>
            </a:r>
            <a:r>
              <a:rPr lang="de-DE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24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br>
              <a:rPr lang="en-US" dirty="0" smtClean="0"/>
            </a:br>
            <a:r>
              <a:rPr lang="en-US" dirty="0" smtClean="0"/>
              <a:t>Deploy the full Stack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r>
              <a:rPr lang="mr-IN" dirty="0" smtClean="0"/>
              <a:t>–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Get GitHub client id and secrets for OAuth2 log in</a:t>
            </a:r>
          </a:p>
          <a:p>
            <a:r>
              <a:rPr lang="en-US" sz="2400" dirty="0" smtClean="0"/>
              <a:t>Add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maps and secrets</a:t>
            </a:r>
          </a:p>
          <a:p>
            <a:r>
              <a:rPr lang="en-US" sz="2400" dirty="0" smtClean="0"/>
              <a:t>Deploy the rest of the app in one go</a:t>
            </a:r>
          </a:p>
          <a:p>
            <a:r>
              <a:rPr lang="en-US" sz="2400" dirty="0" smtClean="0"/>
              <a:t>Try out the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5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10077312" cy="40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after Lab 4 (full deployment)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565992" y="2034363"/>
            <a:ext cx="6436242" cy="3820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/>
              <a:t>Resource Group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4203404" y="2509284"/>
            <a:ext cx="4586177" cy="31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Kubernetes Cluster (1 Master, </a:t>
            </a:r>
            <a:r>
              <a:rPr lang="en-US" smtClean="0"/>
              <a:t>2 Agents)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750288" y="2509284"/>
            <a:ext cx="1268819" cy="15140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</a:t>
            </a:r>
            <a:r>
              <a:rPr lang="en-US" smtClean="0"/>
              <a:t>Load Balancer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750288" y="4217581"/>
            <a:ext cx="1268819" cy="14431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7" name="Rechteck 6"/>
          <p:cNvSpPr/>
          <p:nvPr/>
        </p:nvSpPr>
        <p:spPr>
          <a:xfrm>
            <a:off x="5401550" y="4328262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Gateway</a:t>
            </a: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104816" y="4328261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Portal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401551" y="3069261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“Markdown Notes” nginx SPA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7104816" y="3069262"/>
            <a:ext cx="1449571" cy="954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 Backend (API)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492468" y="3069260"/>
            <a:ext cx="655389" cy="2213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Ingress Controller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042067" y="2998518"/>
            <a:ext cx="1585357" cy="109253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7036922" y="4250080"/>
            <a:ext cx="1585357" cy="109253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5330556" y="4256016"/>
            <a:ext cx="1585357" cy="109253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6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br>
              <a:rPr lang="en-US" dirty="0" smtClean="0"/>
            </a:br>
            <a:r>
              <a:rPr lang="en-US" dirty="0" smtClean="0"/>
              <a:t>Scaling and Updating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</a:t>
            </a:r>
            <a:r>
              <a:rPr lang="mr-IN" dirty="0" smtClean="0"/>
              <a:t>–</a:t>
            </a:r>
            <a:r>
              <a:rPr lang="en-US" dirty="0" smtClean="0"/>
              <a:t> Objectives 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Scaling a deployment via command line</a:t>
            </a:r>
          </a:p>
          <a:p>
            <a:r>
              <a:rPr lang="en-US" sz="2400" dirty="0" smtClean="0"/>
              <a:t>Updating an image via command line</a:t>
            </a:r>
          </a:p>
          <a:p>
            <a:r>
              <a:rPr lang="en-US" sz="2400" dirty="0" smtClean="0"/>
              <a:t>Demonstration of rolling updates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8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not covered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and Cluster Monitoring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Standard solution: Prometheus for both App and Infra monitoring</a:t>
            </a:r>
          </a:p>
          <a:p>
            <a:r>
              <a:rPr lang="en-US" sz="2400" dirty="0" smtClean="0"/>
              <a:t>Paired with </a:t>
            </a:r>
            <a:r>
              <a:rPr lang="en-US" sz="2400" dirty="0" err="1" smtClean="0"/>
              <a:t>AlertManager</a:t>
            </a:r>
            <a:r>
              <a:rPr lang="en-US" sz="2400" dirty="0" smtClean="0"/>
              <a:t> and </a:t>
            </a:r>
            <a:r>
              <a:rPr lang="en-US" sz="2400" dirty="0" err="1" smtClean="0"/>
              <a:t>Grafana</a:t>
            </a:r>
            <a:endParaRPr lang="en-US" sz="2400" dirty="0" smtClean="0"/>
          </a:p>
          <a:p>
            <a:r>
              <a:rPr lang="en-US" sz="2400" dirty="0" smtClean="0"/>
              <a:t>Additionally do e2e testing from outside cluster (to detect complete failures)</a:t>
            </a:r>
          </a:p>
          <a:p>
            <a:r>
              <a:rPr lang="en-US" sz="2400" dirty="0" smtClean="0"/>
              <a:t>Could be subject to own workshop/lab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2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&amp; RBAC (1.6+)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Split workloads into namespaces</a:t>
            </a:r>
          </a:p>
          <a:p>
            <a:r>
              <a:rPr lang="en-US" sz="2400" dirty="0" smtClean="0"/>
              <a:t>Assign roles to namespaces</a:t>
            </a:r>
          </a:p>
          <a:p>
            <a:r>
              <a:rPr lang="en-US" sz="2400" dirty="0" smtClean="0"/>
              <a:t>Let specific roles just read, others admin a namespace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8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Storage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Entire deployment is deployed as if stateless</a:t>
            </a:r>
          </a:p>
          <a:p>
            <a:r>
              <a:rPr lang="en-US" sz="2400" dirty="0" smtClean="0"/>
              <a:t>Corollary: Kill the Notes API and all data is gone</a:t>
            </a:r>
          </a:p>
          <a:p>
            <a:r>
              <a:rPr lang="en-US" sz="2400" dirty="0" smtClean="0"/>
              <a:t>Kubernetes plays well with</a:t>
            </a:r>
          </a:p>
          <a:p>
            <a:pPr lvl="1"/>
            <a:r>
              <a:rPr lang="en-US" sz="2000" dirty="0" smtClean="0"/>
              <a:t>NFS</a:t>
            </a:r>
          </a:p>
          <a:p>
            <a:pPr lvl="1"/>
            <a:r>
              <a:rPr lang="en-US" sz="2000" dirty="0" err="1" smtClean="0"/>
              <a:t>GlusterFS</a:t>
            </a:r>
            <a:endParaRPr lang="en-US" sz="2000" dirty="0" smtClean="0"/>
          </a:p>
          <a:p>
            <a:pPr lvl="1"/>
            <a:r>
              <a:rPr lang="en-US" sz="2000" dirty="0" err="1" smtClean="0"/>
              <a:t>CephFS</a:t>
            </a:r>
            <a:endParaRPr lang="en-US" sz="2000" dirty="0" smtClean="0"/>
          </a:p>
          <a:p>
            <a:pPr lvl="1"/>
            <a:r>
              <a:rPr lang="en-US" sz="2000" dirty="0" smtClean="0"/>
              <a:t>Node storage (dangerous, not recommended)</a:t>
            </a:r>
          </a:p>
          <a:p>
            <a:pPr lvl="1"/>
            <a:r>
              <a:rPr lang="en-US" sz="2000" dirty="0" err="1" smtClean="0"/>
              <a:t>Quobyte</a:t>
            </a:r>
            <a:endParaRPr lang="en-US" sz="2000" dirty="0" smtClean="0"/>
          </a:p>
          <a:p>
            <a:pPr lvl="1"/>
            <a:r>
              <a:rPr lang="mr-IN" sz="2000" dirty="0" smtClean="0"/>
              <a:t>…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,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being</a:t>
            </a:r>
            <a:r>
              <a:rPr lang="de-DE" sz="2000" dirty="0" smtClean="0"/>
              <a:t> </a:t>
            </a:r>
            <a:r>
              <a:rPr lang="de-DE" sz="2000" dirty="0" err="1" smtClean="0"/>
              <a:t>added</a:t>
            </a:r>
            <a:endParaRPr lang="de-DE" sz="2000" dirty="0" smtClean="0"/>
          </a:p>
          <a:p>
            <a:r>
              <a:rPr lang="de-DE" sz="2400" dirty="0" err="1" smtClean="0"/>
              <a:t>Nonetheless</a:t>
            </a:r>
            <a:r>
              <a:rPr lang="de-DE" sz="2400" dirty="0" smtClean="0"/>
              <a:t>: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silver</a:t>
            </a:r>
            <a:r>
              <a:rPr lang="de-DE" sz="2400" dirty="0" smtClean="0"/>
              <a:t> </a:t>
            </a:r>
            <a:r>
              <a:rPr lang="de-DE" sz="2400" dirty="0" err="1" smtClean="0"/>
              <a:t>bullet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storage</a:t>
            </a:r>
            <a:r>
              <a:rPr lang="de-DE" sz="2400" dirty="0" smtClean="0"/>
              <a:t> (</a:t>
            </a:r>
            <a:r>
              <a:rPr lang="de-DE" sz="2400" dirty="0" err="1" smtClean="0"/>
              <a:t>yet</a:t>
            </a:r>
            <a:r>
              <a:rPr lang="de-DE" sz="2400" dirty="0" smtClean="0"/>
              <a:t>) </a:t>
            </a:r>
            <a:r>
              <a:rPr lang="de-DE" sz="2400" dirty="0" err="1" smtClean="0"/>
              <a:t>available</a:t>
            </a:r>
            <a:endParaRPr lang="de-DE" sz="2400" dirty="0" smtClean="0"/>
          </a:p>
          <a:p>
            <a:pPr lvl="1"/>
            <a:r>
              <a:rPr lang="de-DE" sz="2000" dirty="0" smtClean="0"/>
              <a:t>Aurora </a:t>
            </a:r>
            <a:r>
              <a:rPr lang="de-DE" sz="2000" dirty="0" err="1" smtClean="0"/>
              <a:t>uses</a:t>
            </a:r>
            <a:r>
              <a:rPr lang="de-DE" sz="2000" dirty="0" smtClean="0"/>
              <a:t> a </a:t>
            </a:r>
            <a:r>
              <a:rPr lang="de-DE" sz="2000" dirty="0" err="1" smtClean="0"/>
              <a:t>self-managed</a:t>
            </a:r>
            <a:r>
              <a:rPr lang="de-DE" sz="2000" dirty="0" smtClean="0"/>
              <a:t> NFS </a:t>
            </a:r>
            <a:r>
              <a:rPr lang="de-DE" sz="2000" dirty="0" err="1" smtClean="0"/>
              <a:t>server</a:t>
            </a:r>
            <a:r>
              <a:rPr lang="de-DE" sz="2000" dirty="0" smtClean="0"/>
              <a:t> on </a:t>
            </a:r>
            <a:r>
              <a:rPr lang="de-DE" sz="2000" dirty="0" err="1" smtClean="0"/>
              <a:t>Azure</a:t>
            </a:r>
            <a:r>
              <a:rPr lang="de-DE" sz="2000" dirty="0" smtClean="0"/>
              <a:t> </a:t>
            </a:r>
            <a:r>
              <a:rPr lang="mr-IN" sz="2000" dirty="0" smtClean="0"/>
              <a:t>–</a:t>
            </a:r>
            <a:r>
              <a:rPr lang="de-DE" sz="2000" dirty="0" smtClean="0"/>
              <a:t> not optimal!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37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en-US" dirty="0" smtClean="0"/>
              <a:t>Kubernetes templates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“Kubernetes Package Manager”</a:t>
            </a:r>
          </a:p>
          <a:p>
            <a:r>
              <a:rPr lang="en-US" sz="2400" dirty="0" smtClean="0"/>
              <a:t>What we did with bash </a:t>
            </a:r>
            <a:r>
              <a:rPr lang="mr-IN" sz="2400" dirty="0" smtClean="0"/>
              <a:t>–</a:t>
            </a:r>
            <a:r>
              <a:rPr lang="en-US" sz="2400" dirty="0" smtClean="0"/>
              <a:t> Helm (mostly) does better</a:t>
            </a:r>
          </a:p>
          <a:p>
            <a:pPr lvl="1"/>
            <a:r>
              <a:rPr lang="en-US" sz="2000" dirty="0" smtClean="0"/>
              <a:t>Deployment templating</a:t>
            </a:r>
          </a:p>
          <a:p>
            <a:pPr lvl="1"/>
            <a:r>
              <a:rPr lang="en-US" sz="2000" dirty="0" smtClean="0"/>
              <a:t>Standard deployments with slight adaptions</a:t>
            </a:r>
          </a:p>
          <a:p>
            <a:pPr lvl="1"/>
            <a:r>
              <a:rPr lang="en-US" sz="2000" dirty="0" smtClean="0"/>
              <a:t>Parametrization</a:t>
            </a:r>
          </a:p>
          <a:p>
            <a:r>
              <a:rPr lang="en-US" sz="2400" dirty="0" smtClean="0"/>
              <a:t>Template sharing, also online ( “</a:t>
            </a:r>
            <a:r>
              <a:rPr lang="en-US" sz="2400" dirty="0" err="1" smtClean="0"/>
              <a:t>docker</a:t>
            </a:r>
            <a:r>
              <a:rPr lang="en-US" sz="2400" dirty="0" smtClean="0"/>
              <a:t> hub” like)</a:t>
            </a:r>
          </a:p>
          <a:p>
            <a:r>
              <a:rPr lang="en-US" sz="2400" dirty="0" smtClean="0"/>
              <a:t>Upgrading procedures implementable</a:t>
            </a:r>
          </a:p>
          <a:p>
            <a:r>
              <a:rPr lang="en-US" sz="2400" dirty="0" smtClean="0"/>
              <a:t>Yes, this would be awesome for </a:t>
            </a:r>
            <a:r>
              <a:rPr lang="en-US" sz="2400" dirty="0" err="1" smtClean="0"/>
              <a:t>wicked.haufe.io</a:t>
            </a:r>
            <a:endParaRPr lang="en-US" sz="2400" dirty="0" smtClean="0"/>
          </a:p>
          <a:p>
            <a:r>
              <a:rPr lang="en-US" sz="2400" dirty="0" smtClean="0"/>
              <a:t>Another level of abstraction (I wanted to spare you for now)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2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“Operators”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Components which act as “operators” for service</a:t>
            </a:r>
          </a:p>
          <a:p>
            <a:r>
              <a:rPr lang="en-US" sz="2400" dirty="0" smtClean="0"/>
              <a:t>E.g., “</a:t>
            </a:r>
            <a:r>
              <a:rPr lang="en-US" sz="2400" dirty="0" err="1" smtClean="0"/>
              <a:t>etcd</a:t>
            </a:r>
            <a:r>
              <a:rPr lang="en-US" sz="2400" dirty="0" smtClean="0"/>
              <a:t>” operator handles operation of an </a:t>
            </a:r>
            <a:r>
              <a:rPr lang="en-US" sz="2400" dirty="0" err="1" smtClean="0"/>
              <a:t>etcd</a:t>
            </a:r>
            <a:r>
              <a:rPr lang="en-US" sz="2400" dirty="0" smtClean="0"/>
              <a:t> cluster on Kubernetes</a:t>
            </a:r>
          </a:p>
          <a:p>
            <a:r>
              <a:rPr lang="en-US" sz="2400" dirty="0" smtClean="0"/>
              <a:t>In the works: “Prometheus” operator, “Postgres” operator</a:t>
            </a:r>
          </a:p>
          <a:p>
            <a:r>
              <a:rPr lang="en-US" sz="2400" dirty="0" smtClean="0"/>
              <a:t>Typical tasks:</a:t>
            </a:r>
          </a:p>
          <a:p>
            <a:pPr lvl="1"/>
            <a:r>
              <a:rPr lang="en-US" sz="2000" dirty="0" smtClean="0"/>
              <a:t>Log rotating/pruning</a:t>
            </a:r>
          </a:p>
          <a:p>
            <a:pPr lvl="1"/>
            <a:r>
              <a:rPr lang="en-US" sz="2000" dirty="0" err="1" smtClean="0"/>
              <a:t>Sharding</a:t>
            </a:r>
            <a:r>
              <a:rPr lang="en-US" sz="2000" dirty="0" smtClean="0"/>
              <a:t>, balancing</a:t>
            </a:r>
          </a:p>
          <a:p>
            <a:pPr lvl="1"/>
            <a:r>
              <a:rPr lang="en-US" sz="2000" dirty="0" smtClean="0"/>
              <a:t>Scaling out, joining pods to a cluster and vice versa</a:t>
            </a:r>
          </a:p>
          <a:p>
            <a:pPr lvl="1"/>
            <a:r>
              <a:rPr lang="en-US" sz="2000" dirty="0" smtClean="0"/>
              <a:t>Create new instances of a service (PaaS-like)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5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Everything (and more) which can be done with </a:t>
            </a:r>
            <a:r>
              <a:rPr lang="en-US" sz="2400" dirty="0" err="1" smtClean="0"/>
              <a:t>kubectl</a:t>
            </a:r>
            <a:r>
              <a:rPr lang="en-US" sz="2400" dirty="0" smtClean="0"/>
              <a:t> can be done with the API</a:t>
            </a:r>
          </a:p>
          <a:p>
            <a:r>
              <a:rPr lang="en-US" sz="2400" dirty="0" smtClean="0"/>
              <a:t>Each Pod can (optionally) have access to the API</a:t>
            </a:r>
          </a:p>
          <a:p>
            <a:r>
              <a:rPr lang="en-US" sz="2400" dirty="0" smtClean="0"/>
              <a:t>This is also how operators (in parts) work</a:t>
            </a:r>
          </a:p>
          <a:p>
            <a:r>
              <a:rPr lang="en-US" sz="2400" dirty="0" smtClean="0"/>
              <a:t>Self-configuring services, services administrating other services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3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Basics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br>
              <a:rPr lang="en-US" dirty="0" smtClean="0"/>
            </a:br>
            <a:r>
              <a:rPr lang="en-US" dirty="0" smtClean="0"/>
              <a:t>Cleaning up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</a:t>
            </a:r>
            <a:r>
              <a:rPr lang="mr-IN" dirty="0" smtClean="0"/>
              <a:t>–</a:t>
            </a:r>
            <a:r>
              <a:rPr lang="en-US" dirty="0" smtClean="0"/>
              <a:t> Objectives 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Clean up the mess we made on our subscription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after Lab 6 (</a:t>
            </a:r>
            <a:r>
              <a:rPr lang="en-US" dirty="0" smtClean="0">
                <a:sym typeface="Wingdings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42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/>
              <a:t>even more on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kubernetesbyexample.com</a:t>
            </a:r>
            <a:endParaRPr lang="en-US" sz="2400" dirty="0" smtClean="0"/>
          </a:p>
          <a:p>
            <a:r>
              <a:rPr lang="en-US" sz="2400" dirty="0" smtClean="0"/>
              <a:t>Roam the documentation at </a:t>
            </a:r>
            <a:r>
              <a:rPr lang="en-US" sz="2400" dirty="0" smtClean="0">
                <a:hlinkClick r:id="rId3"/>
              </a:rPr>
              <a:t>https://kubernetes.io</a:t>
            </a:r>
            <a:endParaRPr lang="en-US" sz="2400" dirty="0" smtClean="0"/>
          </a:p>
          <a:p>
            <a:r>
              <a:rPr lang="en-US" sz="2400" dirty="0"/>
              <a:t>Check out Prometheus, it’s complex but cool</a:t>
            </a:r>
          </a:p>
          <a:p>
            <a:r>
              <a:rPr lang="en-US" sz="2400" dirty="0" smtClean="0"/>
              <a:t>Continue containerizing </a:t>
            </a:r>
            <a:r>
              <a:rPr lang="mr-IN" sz="2400" dirty="0" smtClean="0"/>
              <a:t>–</a:t>
            </a:r>
            <a:r>
              <a:rPr lang="en-US" sz="2400" dirty="0" smtClean="0"/>
              <a:t> Kubernetes is a robust way of running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2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all, Folks!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fill in the </a:t>
            </a:r>
            <a:r>
              <a:rPr lang="en-US" dirty="0" err="1" smtClean="0"/>
              <a:t>netigate</a:t>
            </a:r>
            <a:r>
              <a:rPr lang="en-US" dirty="0" smtClean="0"/>
              <a:t> survey, or just give me feedback straight away. 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991738" y="2493153"/>
            <a:ext cx="69156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You might have figured,</a:t>
            </a:r>
          </a:p>
          <a:p>
            <a:r>
              <a:rPr lang="en-US" sz="4000" dirty="0">
                <a:latin typeface="HaufeMerriweatherSans" charset="0"/>
                <a:ea typeface="HaufeMerriweatherSans" charset="0"/>
                <a:cs typeface="HaufeMerriweatherSans" charset="0"/>
              </a:rPr>
              <a:t>t</a:t>
            </a:r>
            <a:r>
              <a:rPr lang="en-US" sz="4000" dirty="0" smtClean="0">
                <a:latin typeface="HaufeMerriweatherSans" charset="0"/>
                <a:ea typeface="HaufeMerriweatherSans" charset="0"/>
                <a:cs typeface="HaufeMerriweatherSans" charset="0"/>
              </a:rPr>
              <a:t>his is the Kubernetes logo</a:t>
            </a:r>
            <a:endParaRPr lang="en-US" sz="4000" dirty="0">
              <a:latin typeface="HaufeMerriweatherSans" charset="0"/>
              <a:ea typeface="HaufeMerriweatherSans" charset="0"/>
              <a:cs typeface="HaufeMerriweatherSans" charset="0"/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9145022" y="1633928"/>
            <a:ext cx="1742717" cy="1520945"/>
          </a:xfrm>
          <a:custGeom>
            <a:avLst/>
            <a:gdLst>
              <a:gd name="connsiteX0" fmla="*/ 0 w 1828800"/>
              <a:gd name="connsiteY0" fmla="*/ 925286 h 967337"/>
              <a:gd name="connsiteX1" fmla="*/ 1186543 w 1828800"/>
              <a:gd name="connsiteY1" fmla="*/ 859972 h 967337"/>
              <a:gd name="connsiteX2" fmla="*/ 1828800 w 1828800"/>
              <a:gd name="connsiteY2" fmla="*/ 0 h 967337"/>
              <a:gd name="connsiteX0" fmla="*/ 0 w 1828800"/>
              <a:gd name="connsiteY0" fmla="*/ 925286 h 935790"/>
              <a:gd name="connsiteX1" fmla="*/ 1282853 w 1828800"/>
              <a:gd name="connsiteY1" fmla="*/ 713958 h 935790"/>
              <a:gd name="connsiteX2" fmla="*/ 1828800 w 1828800"/>
              <a:gd name="connsiteY2" fmla="*/ 0 h 935790"/>
              <a:gd name="connsiteX0" fmla="*/ 0 w 1828800"/>
              <a:gd name="connsiteY0" fmla="*/ 925286 h 925286"/>
              <a:gd name="connsiteX1" fmla="*/ 1282853 w 1828800"/>
              <a:gd name="connsiteY1" fmla="*/ 713958 h 925286"/>
              <a:gd name="connsiteX2" fmla="*/ 1828800 w 1828800"/>
              <a:gd name="connsiteY2" fmla="*/ 0 h 925286"/>
              <a:gd name="connsiteX0" fmla="*/ 0 w 1828800"/>
              <a:gd name="connsiteY0" fmla="*/ 925286 h 925932"/>
              <a:gd name="connsiteX1" fmla="*/ 1282853 w 1828800"/>
              <a:gd name="connsiteY1" fmla="*/ 713958 h 925932"/>
              <a:gd name="connsiteX2" fmla="*/ 1828800 w 1828800"/>
              <a:gd name="connsiteY2" fmla="*/ 0 h 9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925932">
                <a:moveTo>
                  <a:pt x="0" y="925286"/>
                </a:moveTo>
                <a:cubicBezTo>
                  <a:pt x="601389" y="933234"/>
                  <a:pt x="978053" y="868172"/>
                  <a:pt x="1282853" y="713958"/>
                </a:cubicBezTo>
                <a:cubicBezTo>
                  <a:pt x="1587653" y="559744"/>
                  <a:pt x="1828800" y="0"/>
                  <a:pt x="1828800" y="0"/>
                </a:cubicBezTo>
              </a:path>
            </a:pathLst>
          </a:custGeom>
          <a:noFill/>
          <a:ln w="76200">
            <a:solidFill>
              <a:srgbClr val="2956F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9292" y="230188"/>
            <a:ext cx="1401452" cy="1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Kubernetes?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7" y="2093976"/>
            <a:ext cx="10337667" cy="458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/>
              <a:t>Kubernetes is an </a:t>
            </a:r>
            <a:r>
              <a:rPr lang="en-US" sz="2400" u="sng" dirty="0">
                <a:hlinkClick r:id="rId2"/>
              </a:rPr>
              <a:t>open-source platform for automating deployment, scaling, and operations of application containers</a:t>
            </a:r>
            <a:r>
              <a:rPr lang="en-US" sz="2400" dirty="0"/>
              <a:t> across clusters of hosts, providing container-centric infrastructure</a:t>
            </a:r>
            <a:r>
              <a:rPr lang="en-US" sz="2400" dirty="0" smtClean="0"/>
              <a:t>.”</a:t>
            </a:r>
          </a:p>
          <a:p>
            <a:pPr marL="0" indent="0" algn="r">
              <a:buNone/>
            </a:pPr>
            <a:r>
              <a:rPr lang="en-US" sz="2400" dirty="0" smtClean="0">
                <a:hlinkClick r:id="rId3"/>
              </a:rPr>
              <a:t>http://kubernetes.io/docs/whatisk8s/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3921654" y="4355184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HaufeMerriweatherSansXLt" charset="0"/>
                <a:ea typeface="HaufeMerriweatherSansXLt" charset="0"/>
                <a:cs typeface="HaufeMerriweatherSansXLt" charset="0"/>
              </a:rPr>
              <a:t>Holy smokes!</a:t>
            </a:r>
            <a:endParaRPr lang="en-US" sz="6000" dirty="0">
              <a:latin typeface="HaufeMerriweatherSansXLt" charset="0"/>
              <a:ea typeface="HaufeMerriweatherSansXLt" charset="0"/>
              <a:cs typeface="HaufeMerriweatherSansXLt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777106" y="5140014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aufeMerriweatherSansXLt" charset="0"/>
                <a:ea typeface="HaufeMerriweatherSansXLt" charset="0"/>
                <a:cs typeface="HaufeMerriweatherSansXLt" charset="0"/>
              </a:rPr>
              <a:t>Which means?</a:t>
            </a:r>
            <a:endParaRPr lang="en-US" sz="2400" dirty="0">
              <a:latin typeface="HaufeMerriweatherSansXLt" charset="0"/>
              <a:ea typeface="HaufeMerriweatherSansXLt" charset="0"/>
              <a:cs typeface="HaufeMerriweatherSansXLt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12950" y="542117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aufeMerriweatherSansXLt" charset="0"/>
                <a:ea typeface="HaufeMerriweatherSansXLt" charset="0"/>
                <a:cs typeface="HaufeMerriweatherSansXLt" charset="0"/>
              </a:rPr>
              <a:t>We’ll find out today!</a:t>
            </a:r>
            <a:endParaRPr lang="en-US" sz="4000" dirty="0">
              <a:latin typeface="HaufeMerriweatherSansXLt" charset="0"/>
              <a:ea typeface="HaufeMerriweatherSansXLt" charset="0"/>
              <a:cs typeface="HaufeMerriweatherSansX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get to run Containers!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runtime environment for Docker containers</a:t>
            </a:r>
          </a:p>
          <a:p>
            <a:r>
              <a:rPr lang="en-US" sz="2400" dirty="0"/>
              <a:t>Scale and load balance </a:t>
            </a:r>
            <a:r>
              <a:rPr lang="en-US" sz="2400" dirty="0" err="1"/>
              <a:t>docker</a:t>
            </a:r>
            <a:r>
              <a:rPr lang="en-US" sz="2400" dirty="0"/>
              <a:t> containers</a:t>
            </a:r>
          </a:p>
          <a:p>
            <a:r>
              <a:rPr lang="en-US" sz="2400" dirty="0"/>
              <a:t>Abstract away the infrastructure containers run on</a:t>
            </a:r>
          </a:p>
          <a:p>
            <a:r>
              <a:rPr lang="en-US" sz="2400" dirty="0"/>
              <a:t>Monitor/health check containers</a:t>
            </a:r>
          </a:p>
          <a:p>
            <a:r>
              <a:rPr lang="en-US" sz="2400" dirty="0"/>
              <a:t>Declarative definition for running containers</a:t>
            </a:r>
          </a:p>
          <a:p>
            <a:r>
              <a:rPr lang="en-US" sz="2400" dirty="0"/>
              <a:t>Update containers (also rolling updates)</a:t>
            </a:r>
          </a:p>
          <a:p>
            <a:r>
              <a:rPr lang="en-US" sz="2400" dirty="0"/>
              <a:t>Storage mounting (allow abstracting infrastructure)</a:t>
            </a:r>
          </a:p>
          <a:p>
            <a:r>
              <a:rPr lang="en-US" sz="2400" dirty="0"/>
              <a:t>Service discovery and exposure</a:t>
            </a:r>
          </a:p>
          <a:p>
            <a:r>
              <a:rPr lang="en-US" sz="2400" dirty="0"/>
              <a:t>Labelling and selection of any kind of object (</a:t>
            </a:r>
            <a:r>
              <a:rPr lang="de-DE" sz="2400" dirty="0" err="1"/>
              <a:t>we‘ll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07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get to run containers!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Kubernetes adds functionality to Docker/Container runtimes (</a:t>
            </a:r>
            <a:r>
              <a:rPr lang="en-US" sz="2400" dirty="0" err="1" smtClean="0"/>
              <a:t>containerd</a:t>
            </a:r>
            <a:r>
              <a:rPr lang="en-US" sz="2400" dirty="0" smtClean="0"/>
              <a:t>, </a:t>
            </a:r>
            <a:r>
              <a:rPr lang="en-US" sz="2400" dirty="0" err="1" smtClean="0"/>
              <a:t>rkt</a:t>
            </a:r>
            <a:r>
              <a:rPr lang="en-US" sz="2400" dirty="0" smtClean="0"/>
              <a:t>,</a:t>
            </a:r>
            <a:r>
              <a:rPr lang="mr-IN" sz="2400" dirty="0" smtClean="0"/>
              <a:t>…</a:t>
            </a:r>
            <a:r>
              <a:rPr lang="de-DE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Manages a set of (Docker) Hosts, forming a Cluster</a:t>
            </a:r>
          </a:p>
          <a:p>
            <a:r>
              <a:rPr lang="en-US" sz="2400" dirty="0" smtClean="0"/>
              <a:t>Takes care of Container scheduling</a:t>
            </a:r>
          </a:p>
          <a:p>
            <a:r>
              <a:rPr lang="en-US" sz="2400" dirty="0" smtClean="0"/>
              <a:t>Supervises containers</a:t>
            </a:r>
          </a:p>
          <a:p>
            <a:r>
              <a:rPr lang="en-US" sz="2400" dirty="0" smtClean="0"/>
              <a:t>Kubernetes is an </a:t>
            </a:r>
            <a:r>
              <a:rPr lang="en-US" sz="2400" b="1" dirty="0" smtClean="0"/>
              <a:t>alternative</a:t>
            </a:r>
            <a:r>
              <a:rPr lang="en-US" sz="2400" dirty="0" smtClean="0"/>
              <a:t> to Docker Swarm</a:t>
            </a:r>
          </a:p>
        </p:txBody>
      </p:sp>
    </p:spTree>
    <p:extLst>
      <p:ext uri="{BB962C8B-B14F-4D97-AF65-F5344CB8AC3E}">
        <p14:creationId xmlns:p14="http://schemas.microsoft.com/office/powerpoint/2010/main" val="17831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1516</Words>
  <Application>Microsoft Macintosh PowerPoint</Application>
  <PresentationFormat>Breitbild</PresentationFormat>
  <Paragraphs>367</Paragraphs>
  <Slides>55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3" baseType="lpstr">
      <vt:lpstr>Calibri</vt:lpstr>
      <vt:lpstr>Consolas</vt:lpstr>
      <vt:lpstr>HaufeMerriweatherSans</vt:lpstr>
      <vt:lpstr>HaufeMerriweatherSansLt</vt:lpstr>
      <vt:lpstr>HaufeMerriweatherSansXLt</vt:lpstr>
      <vt:lpstr>Wingdings</vt:lpstr>
      <vt:lpstr>Arial</vt:lpstr>
      <vt:lpstr>Office-Design</vt:lpstr>
      <vt:lpstr>Kubernetes Lab &amp; Workshop</vt:lpstr>
      <vt:lpstr>Objectives for the Workshop</vt:lpstr>
      <vt:lpstr>What we’ll deploy…</vt:lpstr>
      <vt:lpstr>Screenshot</vt:lpstr>
      <vt:lpstr>Kubernetes Basics</vt:lpstr>
      <vt:lpstr>PowerPoint-Präsentation</vt:lpstr>
      <vt:lpstr>What is Kubernetes?</vt:lpstr>
      <vt:lpstr>We get to run Containers!</vt:lpstr>
      <vt:lpstr>We get to run containers!</vt:lpstr>
      <vt:lpstr>Deployment Architecture</vt:lpstr>
      <vt:lpstr>Kubernetes Runtime</vt:lpstr>
      <vt:lpstr>Working with kubectl</vt:lpstr>
      <vt:lpstr>LAB 1 Provision a Cluster</vt:lpstr>
      <vt:lpstr>PowerPoint-Präsentation</vt:lpstr>
      <vt:lpstr>Lab 1 – Objectives</vt:lpstr>
      <vt:lpstr>State after Lab 1</vt:lpstr>
      <vt:lpstr>Pods and Deployments</vt:lpstr>
      <vt:lpstr>Abstractions – Boxes in Boxes</vt:lpstr>
      <vt:lpstr>Example Deployment YAML file</vt:lpstr>
      <vt:lpstr>Lab 2 Deploy a simple App</vt:lpstr>
      <vt:lpstr>Lab 2 – Objectives</vt:lpstr>
      <vt:lpstr>State after Lab 2</vt:lpstr>
      <vt:lpstr>Services and Ingress</vt:lpstr>
      <vt:lpstr>Abstractions – Services</vt:lpstr>
      <vt:lpstr>Service Type: Cluster</vt:lpstr>
      <vt:lpstr>Service Type: NodePort</vt:lpstr>
      <vt:lpstr>Service Type: LoadBalancer</vt:lpstr>
      <vt:lpstr>Exposing Services – Ingress</vt:lpstr>
      <vt:lpstr>Example Service YML</vt:lpstr>
      <vt:lpstr>Example Ingress YML</vt:lpstr>
      <vt:lpstr>Lab 3 Services and Ingress</vt:lpstr>
      <vt:lpstr>Lab 3 – Objectives</vt:lpstr>
      <vt:lpstr>State after Lab 3</vt:lpstr>
      <vt:lpstr>Configmaps and Secrets</vt:lpstr>
      <vt:lpstr>Configmaps and Secrets</vt:lpstr>
      <vt:lpstr>Gotchas: Secrets (&lt;=1.7.x)</vt:lpstr>
      <vt:lpstr>Example ConfigMap YAML</vt:lpstr>
      <vt:lpstr>Lab 4 Deploy the full Stack</vt:lpstr>
      <vt:lpstr>Lab 4 – Objectives</vt:lpstr>
      <vt:lpstr>State after Lab 4 (full deployment)</vt:lpstr>
      <vt:lpstr>Lab 5 Scaling and Updating</vt:lpstr>
      <vt:lpstr>Lab 5 – Objectives </vt:lpstr>
      <vt:lpstr>Topics not covered</vt:lpstr>
      <vt:lpstr>App and Cluster Monitoring</vt:lpstr>
      <vt:lpstr>Namespaces &amp; RBAC (1.6+)</vt:lpstr>
      <vt:lpstr>Persistent Storage</vt:lpstr>
      <vt:lpstr>Helm – Kubernetes templates</vt:lpstr>
      <vt:lpstr>Kubernetes “Operators”</vt:lpstr>
      <vt:lpstr>Kubernetes API</vt:lpstr>
      <vt:lpstr>Lab 6 Cleaning up</vt:lpstr>
      <vt:lpstr>Lab 6 – Objectives </vt:lpstr>
      <vt:lpstr>State after Lab 6 ()</vt:lpstr>
      <vt:lpstr>Wrapup</vt:lpstr>
      <vt:lpstr>What’s next?</vt:lpstr>
      <vt:lpstr>That’s all, Folks!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Workshop</dc:title>
  <dc:creator>Danielsson, Martin</dc:creator>
  <cp:lastModifiedBy>Danielsson, Martin</cp:lastModifiedBy>
  <cp:revision>66</cp:revision>
  <dcterms:created xsi:type="dcterms:W3CDTF">2017-05-11T09:34:48Z</dcterms:created>
  <dcterms:modified xsi:type="dcterms:W3CDTF">2017-07-20T14:09:32Z</dcterms:modified>
</cp:coreProperties>
</file>