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audio1" ContentType="audio/x-wav"/>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5">
  <p:sldMasterIdLst>
    <p:sldMasterId id="2147483876" r:id="rId1"/>
  </p:sldMasterIdLst>
  <p:notesMasterIdLst>
    <p:notesMasterId r:id="rId11"/>
  </p:notesMasterIdLst>
  <p:handoutMasterIdLst>
    <p:handoutMasterId r:id="rId12"/>
  </p:handoutMasterIdLst>
  <p:sldIdLst>
    <p:sldId id="256" r:id="rId2"/>
    <p:sldId id="257" r:id="rId3"/>
    <p:sldId id="259" r:id="rId4"/>
    <p:sldId id="260" r:id="rId5"/>
    <p:sldId id="261" r:id="rId6"/>
    <p:sldId id="264" r:id="rId7"/>
    <p:sldId id="265" r:id="rId8"/>
    <p:sldId id="262" r:id="rId9"/>
    <p:sldId id="263" r:id="rId1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4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1FEB5FD-CB75-4473-859E-C0D4BF304E80}" type="datetimeFigureOut">
              <a:rPr lang="es-CL" smtClean="0"/>
              <a:pPr/>
              <a:t>08-01-2011</a:t>
            </a:fld>
            <a:endParaRPr lang="es-CL"/>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6787C1-17E2-4ABB-B8BA-C4168AE8E717}" type="slidenum">
              <a:rPr lang="es-CL" smtClean="0"/>
              <a:pPr/>
              <a:t>‹Nº›</a:t>
            </a:fld>
            <a:endParaRPr lang="es-CL"/>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824267-353B-4DBB-8128-C7B9E61B0A24}" type="datetimeFigureOut">
              <a:rPr lang="es-CL" smtClean="0"/>
              <a:pPr/>
              <a:t>08-01-2011</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A9CCBD-5BCB-4FC5-B3DE-6A8F7B4A8D82}" type="slidenum">
              <a:rPr lang="es-CL" smtClean="0"/>
              <a:pPr/>
              <a:t>‹Nº›</a:t>
            </a:fld>
            <a:endParaRPr lang="es-CL"/>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23A9CCBD-5BCB-4FC5-B3DE-6A8F7B4A8D82}" type="slidenum">
              <a:rPr lang="es-CL" smtClean="0"/>
              <a:pPr/>
              <a:t>2</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encabezado"/>
          <p:cNvSpPr>
            <a:spLocks noGrp="1"/>
          </p:cNvSpPr>
          <p:nvPr>
            <p:ph type="hdr" sz="quarter" idx="12"/>
          </p:nvPr>
        </p:nvSpPr>
        <p:spPr/>
        <p:txBody>
          <a:bodyPr/>
          <a:lstStyle/>
          <a:p>
            <a:endParaRPr lang="es-C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23A9CCBD-5BCB-4FC5-B3DE-6A8F7B4A8D82}" type="slidenum">
              <a:rPr lang="es-CL" smtClean="0"/>
              <a:pPr/>
              <a:t>3</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encabezado"/>
          <p:cNvSpPr>
            <a:spLocks noGrp="1"/>
          </p:cNvSpPr>
          <p:nvPr>
            <p:ph type="hdr" sz="quarter" idx="12"/>
          </p:nvPr>
        </p:nvSpPr>
        <p:spPr/>
        <p:txBody>
          <a:bodyPr/>
          <a:lstStyle/>
          <a:p>
            <a:endParaRPr lang="es-C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23A9CCBD-5BCB-4FC5-B3DE-6A8F7B4A8D82}" type="slidenum">
              <a:rPr lang="es-CL" smtClean="0"/>
              <a:pPr/>
              <a:t>4</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encabezado"/>
          <p:cNvSpPr>
            <a:spLocks noGrp="1"/>
          </p:cNvSpPr>
          <p:nvPr>
            <p:ph type="hdr" sz="quarter" idx="12"/>
          </p:nvPr>
        </p:nvSpPr>
        <p:spPr/>
        <p:txBody>
          <a:bodyPr/>
          <a:lstStyle/>
          <a:p>
            <a:endParaRPr lang="es-C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23A9CCBD-5BCB-4FC5-B3DE-6A8F7B4A8D82}" type="slidenum">
              <a:rPr lang="es-CL" smtClean="0"/>
              <a:pPr/>
              <a:t>5</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encabezado"/>
          <p:cNvSpPr>
            <a:spLocks noGrp="1"/>
          </p:cNvSpPr>
          <p:nvPr>
            <p:ph type="hdr" sz="quarter" idx="12"/>
          </p:nvPr>
        </p:nvSpPr>
        <p:spPr/>
        <p:txBody>
          <a:bodyPr/>
          <a:lstStyle/>
          <a:p>
            <a:endParaRPr lang="es-C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23A9CCBD-5BCB-4FC5-B3DE-6A8F7B4A8D82}" type="slidenum">
              <a:rPr lang="es-CL" smtClean="0"/>
              <a:pPr/>
              <a:t>6</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encabezado"/>
          <p:cNvSpPr>
            <a:spLocks noGrp="1"/>
          </p:cNvSpPr>
          <p:nvPr>
            <p:ph type="hdr" sz="quarter" idx="12"/>
          </p:nvPr>
        </p:nvSpPr>
        <p:spPr/>
        <p:txBody>
          <a:bodyPr/>
          <a:lstStyle/>
          <a:p>
            <a:endParaRPr lang="es-C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23A9CCBD-5BCB-4FC5-B3DE-6A8F7B4A8D82}" type="slidenum">
              <a:rPr lang="es-CL" smtClean="0"/>
              <a:pPr/>
              <a:t>7</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encabezado"/>
          <p:cNvSpPr>
            <a:spLocks noGrp="1"/>
          </p:cNvSpPr>
          <p:nvPr>
            <p:ph type="hdr" sz="quarter" idx="12"/>
          </p:nvPr>
        </p:nvSpPr>
        <p:spPr/>
        <p:txBody>
          <a:bodyPr/>
          <a:lstStyle/>
          <a:p>
            <a:endParaRPr lang="es-C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23A9CCBD-5BCB-4FC5-B3DE-6A8F7B4A8D82}" type="slidenum">
              <a:rPr lang="es-CL" smtClean="0"/>
              <a:pPr/>
              <a:t>8</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encabezado"/>
          <p:cNvSpPr>
            <a:spLocks noGrp="1"/>
          </p:cNvSpPr>
          <p:nvPr>
            <p:ph type="hdr" sz="quarter" idx="12"/>
          </p:nvPr>
        </p:nvSpPr>
        <p:spPr/>
        <p:txBody>
          <a:bodyPr/>
          <a:lstStyle/>
          <a:p>
            <a:endParaRPr lang="es-C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23A9CCBD-5BCB-4FC5-B3DE-6A8F7B4A8D82}" type="slidenum">
              <a:rPr lang="es-CL" smtClean="0"/>
              <a:pPr/>
              <a:t>9</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encabezado"/>
          <p:cNvSpPr>
            <a:spLocks noGrp="1"/>
          </p:cNvSpPr>
          <p:nvPr>
            <p:ph type="hdr" sz="quarter" idx="12"/>
          </p:nvPr>
        </p:nvSpPr>
        <p:spPr/>
        <p:txBody>
          <a:bodyPr/>
          <a:lstStyle/>
          <a:p>
            <a:endParaRPr lang="es-C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13 Título"/>
          <p:cNvSpPr>
            <a:spLocks noGrp="1"/>
          </p:cNvSpPr>
          <p:nvPr>
            <p:ph type="ctrTitle"/>
          </p:nvPr>
        </p:nvSpPr>
        <p:spPr>
          <a:xfrm>
            <a:off x="1432560" y="359898"/>
            <a:ext cx="7406640" cy="1472184"/>
          </a:xfrm>
        </p:spPr>
        <p:txBody>
          <a:bodyPr anchor="b"/>
          <a:lstStyle>
            <a:lvl1pPr algn="l">
              <a:defRPr/>
            </a:lvl1pPr>
            <a:extLst/>
          </a:lstStyle>
          <a:p>
            <a:r>
              <a:rPr kumimoji="0" lang="es-ES" smtClean="0"/>
              <a:t>Haga clic para modificar el estilo de título del patrón</a:t>
            </a:r>
            <a:endParaRPr kumimoji="0"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7" name="6 Marcador de fecha"/>
          <p:cNvSpPr>
            <a:spLocks noGrp="1"/>
          </p:cNvSpPr>
          <p:nvPr>
            <p:ph type="dt" sz="half" idx="10"/>
          </p:nvPr>
        </p:nvSpPr>
        <p:spPr/>
        <p:txBody>
          <a:bodyPr/>
          <a:lstStyle>
            <a:extLst/>
          </a:lstStyle>
          <a:p>
            <a:fld id="{7B80296E-9894-4D3F-9D64-B01155ECD9DD}" type="datetime1">
              <a:rPr lang="es-ES" smtClean="0"/>
              <a:pPr/>
              <a:t>08/01/2011</a:t>
            </a:fld>
            <a:endParaRPr lang="es-ES"/>
          </a:p>
        </p:txBody>
      </p:sp>
      <p:sp>
        <p:nvSpPr>
          <p:cNvPr id="20" name="19 Marcador de pie de página"/>
          <p:cNvSpPr>
            <a:spLocks noGrp="1"/>
          </p:cNvSpPr>
          <p:nvPr>
            <p:ph type="ftr" sz="quarter" idx="11"/>
          </p:nvPr>
        </p:nvSpPr>
        <p:spPr/>
        <p:txBody>
          <a:bodyPr/>
          <a:lstStyle>
            <a:extLst/>
          </a:lstStyle>
          <a:p>
            <a:endParaRPr lang="es-ES"/>
          </a:p>
        </p:txBody>
      </p:sp>
      <p:sp>
        <p:nvSpPr>
          <p:cNvPr id="10" name="9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8" name="7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006FD49-1C77-4B37-A06D-3613A7D969A6}" type="datetime1">
              <a:rPr lang="es-ES" smtClean="0"/>
              <a:pPr/>
              <a:t>08/01/2011</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1143000" y="274640"/>
            <a:ext cx="55626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4EE20F-2A42-41CF-9B99-0DCFC28134FB}" type="datetime1">
              <a:rPr lang="es-ES" smtClean="0"/>
              <a:pPr/>
              <a:t>08/01/2011</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8D14439E-6929-4688-BCF6-792DEA315533}" type="datetime1">
              <a:rPr lang="es-ES" smtClean="0"/>
              <a:pPr/>
              <a:t>08/01/2011</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6 Rectángulo"/>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97DB478C-C873-4068-B53A-3906DA0455D7}" type="datetime1">
              <a:rPr lang="es-ES" smtClean="0"/>
              <a:pPr/>
              <a:t>08/01/2011</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10" name="9 Rectángulo"/>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2D66F915-A89C-4887-B1A9-92019ABA8C8A}" type="datetime1">
              <a:rPr lang="es-ES" smtClean="0"/>
              <a:pPr/>
              <a:t>08/01/2011</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FB6CB04A-56C5-4A16-AAB1-98B4A67156F3}" type="datetime1">
              <a:rPr lang="es-ES" smtClean="0"/>
              <a:pPr/>
              <a:t>08/01/2011</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nchor="ct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04F69C56-56B3-4558-BA76-34F6E0D777F8}" type="datetime1">
              <a:rPr lang="es-ES" smtClean="0"/>
              <a:pPr/>
              <a:t>08/01/2011</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4 Rectángulo"/>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fld id="{D53D9CA7-9512-40E5-A221-5C0C82DF5E1B}" type="datetime1">
              <a:rPr lang="es-ES" smtClean="0"/>
              <a:pPr/>
              <a:t>08/01/2011</a:t>
            </a:fld>
            <a:endParaRPr lang="es-ES"/>
          </a:p>
        </p:txBody>
      </p:sp>
      <p:sp>
        <p:nvSpPr>
          <p:cNvPr id="3" name="2 Marcador de pie de página"/>
          <p:cNvSpPr>
            <a:spLocks noGrp="1"/>
          </p:cNvSpPr>
          <p:nvPr>
            <p:ph type="ftr" sz="quarter" idx="11"/>
          </p:nvPr>
        </p:nvSpPr>
        <p:spPr/>
        <p:txBody>
          <a:bodyPr/>
          <a:lstStyle>
            <a:extLst/>
          </a:lstStyle>
          <a:p>
            <a:endParaRPr lang="es-ES"/>
          </a:p>
        </p:txBody>
      </p:sp>
      <p:sp>
        <p:nvSpPr>
          <p:cNvPr id="4" name="3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6" name="5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0BB326D2-25AB-4346-8D0A-7F0D159A5561}" type="datetime1">
              <a:rPr lang="es-ES" smtClean="0"/>
              <a:pPr/>
              <a:t>08/01/2011</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extLst/>
          </a:lstStyle>
          <a:p>
            <a:fld id="{882FCC7E-534A-417C-9EB6-303B1531C80D}" type="datetime1">
              <a:rPr lang="es-ES" smtClean="0"/>
              <a:pPr/>
              <a:t>08/01/2011</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8" name="7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 smtClean="0"/>
              <a:t>Haga clic en el icono para agregar una imagen</a:t>
            </a:r>
            <a:endParaRPr kumimoji="0" lang="en-US" dirty="0"/>
          </a:p>
        </p:txBody>
      </p:sp>
      <p:sp>
        <p:nvSpPr>
          <p:cNvPr id="9" name="8 Proceso"/>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Proceso"/>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11 Rectángulo"/>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Marcador de título"/>
          <p:cNvSpPr>
            <a:spLocks noGrp="1"/>
          </p:cNvSpPr>
          <p:nvPr>
            <p:ph type="title"/>
          </p:nvPr>
        </p:nvSpPr>
        <p:spPr>
          <a:xfrm>
            <a:off x="1435608" y="274638"/>
            <a:ext cx="7498080" cy="1143000"/>
          </a:xfrm>
          <a:prstGeom prst="rect">
            <a:avLst/>
          </a:prstGeom>
        </p:spPr>
        <p:txBody>
          <a:bodyPr anchor="ctr">
            <a:normAutofit/>
          </a:bodyPr>
          <a:lstStyle>
            <a:extLst/>
          </a:lstStyle>
          <a:p>
            <a:r>
              <a:rPr kumimoji="0" lang="es-ES" smtClean="0"/>
              <a:t>Haga clic para modificar el estilo de título del patrón</a:t>
            </a:r>
            <a:endParaRPr kumimoji="0" lang="en-US"/>
          </a:p>
        </p:txBody>
      </p:sp>
      <p:sp>
        <p:nvSpPr>
          <p:cNvPr id="9" name="8 Marcador de texto"/>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593F26A-66C5-40CC-9DEA-53633E842B99}" type="datetime1">
              <a:rPr lang="es-ES" smtClean="0"/>
              <a:pPr/>
              <a:t>08/01/2011</a:t>
            </a:fld>
            <a:endParaRPr lang="es-ES"/>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s-ES"/>
          </a:p>
        </p:txBody>
      </p:sp>
      <p:sp>
        <p:nvSpPr>
          <p:cNvPr id="22" name="21 Marcador de número de diapositiva"/>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32FADFE-3B8F-471C-ABF0-DBC7717ECBBC}" type="slidenum">
              <a:rPr lang="es-ES" smtClean="0"/>
              <a:pPr/>
              <a:t>‹Nº›</a:t>
            </a:fld>
            <a:endParaRPr lang="es-ES"/>
          </a:p>
        </p:txBody>
      </p:sp>
      <p:sp>
        <p:nvSpPr>
          <p:cNvPr id="15" name="14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hyperlink" Target="http://umacms.no-ip.org/admin/" TargetMode="External"/><Relationship Id="rId5" Type="http://schemas.openxmlformats.org/officeDocument/2006/relationships/hyperlink" Target="http://code.google.com/p/uma-cms/" TargetMode="External"/><Relationship Id="rId4" Type="http://schemas.openxmlformats.org/officeDocument/2006/relationships/hyperlink" Target="http://umacms.no-ip.org/admin/x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audio" Target="../media/audio1"/></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
          <p:cNvSpPr>
            <a:spLocks noChangeArrowheads="1"/>
          </p:cNvSpPr>
          <p:nvPr/>
        </p:nvSpPr>
        <p:spPr bwMode="auto">
          <a:xfrm>
            <a:off x="3221446" y="2208148"/>
            <a:ext cx="3060132" cy="73866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UNIVERSIDAD DE VIÑA DEL MAR</a:t>
            </a:r>
            <a:endParaRPr kumimoji="0" lang="es-CL"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SEDE SANTIAGO</a:t>
            </a:r>
            <a:endParaRPr kumimoji="0" lang="es-CL"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AREA INFORMATICA</a:t>
            </a: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1791310" y="3149189"/>
            <a:ext cx="5561394"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s-MX"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Marco</a:t>
            </a:r>
            <a:r>
              <a:rPr kumimoji="0" lang="es-MX" sz="1600" b="1" i="0" u="none" strike="noStrike" cap="none" normalizeH="0" dirty="0" smtClean="0">
                <a:ln>
                  <a:noFill/>
                </a:ln>
                <a:solidFill>
                  <a:schemeClr val="tx1"/>
                </a:solidFill>
                <a:effectLst/>
                <a:latin typeface="Arial" pitchFamily="34" charset="0"/>
                <a:ea typeface="Times New Roman" pitchFamily="18" charset="0"/>
                <a:cs typeface="Arial" pitchFamily="34" charset="0"/>
              </a:rPr>
              <a:t> de Trabajo para un Acceso Multimedia Universal</a:t>
            </a:r>
          </a:p>
          <a:p>
            <a:pPr lvl="0" algn="ctr" fontAlgn="base">
              <a:spcBef>
                <a:spcPct val="0"/>
              </a:spcBef>
              <a:spcAft>
                <a:spcPct val="0"/>
              </a:spcAft>
            </a:pPr>
            <a:r>
              <a:rPr kumimoji="0" lang="es-MX" sz="1600" b="1" i="0" u="none" strike="noStrike" cap="none" normalizeH="0" dirty="0" smtClean="0">
                <a:ln>
                  <a:noFill/>
                </a:ln>
                <a:solidFill>
                  <a:schemeClr val="tx1"/>
                </a:solidFill>
                <a:effectLst/>
                <a:latin typeface="Arial" pitchFamily="34" charset="0"/>
                <a:ea typeface="Times New Roman" pitchFamily="18" charset="0"/>
                <a:cs typeface="Arial" pitchFamily="34" charset="0"/>
              </a:rPr>
              <a:t> Mediante Patrones Modelo-Vista-Controlador</a:t>
            </a:r>
            <a:endParaRPr kumimoji="0" lang="es-MX"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0" name="Rectangle 6"/>
          <p:cNvSpPr>
            <a:spLocks noChangeArrowheads="1"/>
          </p:cNvSpPr>
          <p:nvPr/>
        </p:nvSpPr>
        <p:spPr bwMode="auto">
          <a:xfrm>
            <a:off x="3378628" y="4002832"/>
            <a:ext cx="2386744"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Trabajo para optar al Título de</a:t>
            </a:r>
            <a:endParaRPr kumimoji="0" lang="es-CL"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Ingeniería en Informática</a:t>
            </a: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1" name="Rectangle 7"/>
          <p:cNvSpPr>
            <a:spLocks noChangeArrowheads="1"/>
          </p:cNvSpPr>
          <p:nvPr/>
        </p:nvSpPr>
        <p:spPr bwMode="auto">
          <a:xfrm>
            <a:off x="2913535" y="4656419"/>
            <a:ext cx="3316934" cy="73866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Integrantes: Rogelio Elías</a:t>
            </a:r>
          </a:p>
          <a:p>
            <a:pPr marL="0" marR="0" lvl="0" indent="0" algn="ctr" defTabSz="914400" rtl="0" eaLnBrk="1" fontAlgn="base" latinLnBrk="0" hangingPunct="1">
              <a:lnSpc>
                <a:spcPct val="100000"/>
              </a:lnSpc>
              <a:spcBef>
                <a:spcPct val="0"/>
              </a:spcBef>
              <a:spcAft>
                <a:spcPct val="0"/>
              </a:spcAft>
              <a:buClrTx/>
              <a:buSzTx/>
              <a:buFontTx/>
              <a:buNone/>
              <a:tabLst/>
            </a:pPr>
            <a:r>
              <a:rPr lang="es-ES" sz="1400" b="1" dirty="0" smtClean="0">
                <a:latin typeface="Arial" pitchFamily="34" charset="0"/>
                <a:cs typeface="Arial" pitchFamily="34" charset="0"/>
              </a:rPr>
              <a:t>                                Rodrigo Riquelme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smtClean="0">
                <a:ln>
                  <a:noFill/>
                </a:ln>
                <a:solidFill>
                  <a:schemeClr val="tx1"/>
                </a:solidFill>
                <a:effectLst/>
                <a:latin typeface="Arial" pitchFamily="34" charset="0"/>
                <a:cs typeface="Arial" pitchFamily="34" charset="0"/>
              </a:rPr>
              <a:t>                            Manuel Canales</a:t>
            </a: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2" name="Rectangle 8"/>
          <p:cNvSpPr>
            <a:spLocks noChangeArrowheads="1"/>
          </p:cNvSpPr>
          <p:nvPr/>
        </p:nvSpPr>
        <p:spPr bwMode="auto">
          <a:xfrm>
            <a:off x="3450668" y="5807967"/>
            <a:ext cx="2242666"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Santiago, Enero de 2011</a:t>
            </a: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Rectangle 7"/>
          <p:cNvSpPr>
            <a:spLocks noChangeArrowheads="1"/>
          </p:cNvSpPr>
          <p:nvPr/>
        </p:nvSpPr>
        <p:spPr bwMode="auto">
          <a:xfrm>
            <a:off x="3429879" y="5450160"/>
            <a:ext cx="2909514"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Profesor</a:t>
            </a:r>
            <a:r>
              <a:rPr kumimoji="0" lang="es-ES" sz="1400" b="1" i="0" u="none" strike="noStrike" cap="none" normalizeH="0" dirty="0" smtClean="0">
                <a:ln>
                  <a:noFill/>
                </a:ln>
                <a:solidFill>
                  <a:schemeClr val="tx1"/>
                </a:solidFill>
                <a:effectLst/>
                <a:latin typeface="Arial" pitchFamily="34" charset="0"/>
                <a:ea typeface="Times New Roman" pitchFamily="18" charset="0"/>
                <a:cs typeface="Arial" pitchFamily="34" charset="0"/>
              </a:rPr>
              <a:t> Guía:</a:t>
            </a:r>
            <a:r>
              <a:rPr kumimoji="0" lang="es-E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s-ES"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Dahianna</a:t>
            </a:r>
            <a:r>
              <a:rPr kumimoji="0" lang="es-E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Vega L</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33" name="Picture 9"/>
          <p:cNvPicPr>
            <a:picLocks noChangeAspect="1" noChangeArrowheads="1"/>
          </p:cNvPicPr>
          <p:nvPr/>
        </p:nvPicPr>
        <p:blipFill>
          <a:blip r:embed="rId2" cstate="print"/>
          <a:srcRect/>
          <a:stretch>
            <a:fillRect/>
          </a:stretch>
        </p:blipFill>
        <p:spPr bwMode="auto">
          <a:xfrm>
            <a:off x="3995936" y="1340768"/>
            <a:ext cx="1397000" cy="896937"/>
          </a:xfrm>
          <a:prstGeom prst="rect">
            <a:avLst/>
          </a:prstGeom>
          <a:solidFill>
            <a:srgbClr val="FFFFFF"/>
          </a:solid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980728"/>
            <a:ext cx="8229600" cy="418058"/>
          </a:xfrm>
        </p:spPr>
        <p:txBody>
          <a:bodyPr>
            <a:normAutofit fontScale="90000"/>
          </a:bodyPr>
          <a:lstStyle/>
          <a:p>
            <a:r>
              <a:rPr lang="es-CL" sz="2000" b="1" dirty="0" smtClean="0">
                <a:latin typeface="Arial" pitchFamily="34" charset="0"/>
                <a:cs typeface="Arial" pitchFamily="34" charset="0"/>
              </a:rPr>
              <a:t>Introducción</a:t>
            </a:r>
            <a:br>
              <a:rPr lang="es-CL" sz="2000" b="1" dirty="0" smtClean="0">
                <a:latin typeface="Arial" pitchFamily="34" charset="0"/>
                <a:cs typeface="Arial" pitchFamily="34" charset="0"/>
              </a:rPr>
            </a:br>
            <a:endParaRPr lang="es-CL" sz="2000" dirty="0">
              <a:latin typeface="Arial" pitchFamily="34" charset="0"/>
              <a:cs typeface="Arial" pitchFamily="34" charset="0"/>
            </a:endParaRPr>
          </a:p>
        </p:txBody>
      </p:sp>
      <p:sp>
        <p:nvSpPr>
          <p:cNvPr id="5" name="4 Rectángulo"/>
          <p:cNvSpPr/>
          <p:nvPr/>
        </p:nvSpPr>
        <p:spPr>
          <a:xfrm>
            <a:off x="539552" y="1412776"/>
            <a:ext cx="7992888" cy="5632311"/>
          </a:xfrm>
          <a:prstGeom prst="rect">
            <a:avLst/>
          </a:prstGeom>
        </p:spPr>
        <p:txBody>
          <a:bodyPr wrap="square">
            <a:spAutoFit/>
          </a:bodyPr>
          <a:lstStyle/>
          <a:p>
            <a:pPr algn="just"/>
            <a:r>
              <a:rPr lang="es-CL" b="1" u="sng" dirty="0" smtClean="0"/>
              <a:t>Antecedentes.</a:t>
            </a:r>
          </a:p>
          <a:p>
            <a:pPr algn="just"/>
            <a:endParaRPr lang="es-CL" dirty="0" smtClean="0"/>
          </a:p>
          <a:p>
            <a:pPr algn="just">
              <a:buFont typeface="Arial" pitchFamily="34" charset="0"/>
              <a:buChar char="•"/>
            </a:pPr>
            <a:r>
              <a:rPr lang="es-CL" dirty="0" smtClean="0"/>
              <a:t>Durante los últimos años ha existido un gran incremento de la oferta y demanda de material audiovisual disponible en Internet, en gran parte debido a las mejores condiciones de acceso e incremento en los anchos de banda. Junto con esto ha aumentado la variedad de dispositivos que son usados para acceder a este material, pero muchas veces este contenido no es compatible con el dispositivo con que se accede. Como una forma de enfrentar esta problemática ha surgido en forma incipiente en el sector de las telecomunicaciones el concepto de </a:t>
            </a:r>
            <a:r>
              <a:rPr lang="es-CL" b="1" dirty="0" smtClean="0"/>
              <a:t>UMA </a:t>
            </a:r>
            <a:r>
              <a:rPr lang="es-CL" dirty="0" smtClean="0"/>
              <a:t>o</a:t>
            </a:r>
            <a:r>
              <a:rPr lang="es-CL" b="1" dirty="0" smtClean="0"/>
              <a:t> Acceso Multimedia Universal.</a:t>
            </a:r>
          </a:p>
          <a:p>
            <a:pPr>
              <a:buFont typeface="Arial" pitchFamily="34" charset="0"/>
              <a:buChar char="•"/>
            </a:pPr>
            <a:endParaRPr lang="es-CL" b="1" dirty="0" smtClean="0"/>
          </a:p>
          <a:p>
            <a:pPr algn="just">
              <a:buFont typeface="Arial" pitchFamily="34" charset="0"/>
              <a:buChar char="•"/>
            </a:pPr>
            <a:r>
              <a:rPr lang="es-CL" dirty="0" smtClean="0"/>
              <a:t>El Acceso Multimedia Universal se enfoca a una línea de investigación en el sector del área de la multimedia, que busca una solución universal a la problemática nacida por el vertiginoso acrecentamiento del contenido audiovisual disponible para la gran mayoría de la población nacional y mundial. Además de la disparidad de redes de acceso y terminales del mercado.</a:t>
            </a:r>
          </a:p>
          <a:p>
            <a:endParaRPr lang="es-CL" dirty="0" smtClean="0"/>
          </a:p>
          <a:p>
            <a:endParaRPr lang="es-CL" u="sng" dirty="0" smtClean="0"/>
          </a:p>
          <a:p>
            <a:endParaRPr lang="es-CL" u="sng" dirty="0" smtClean="0"/>
          </a:p>
          <a:p>
            <a:r>
              <a:rPr lang="es-CL" u="sng" dirty="0" smtClean="0"/>
              <a:t> </a:t>
            </a:r>
          </a:p>
        </p:txBody>
      </p:sp>
      <p:cxnSp>
        <p:nvCxnSpPr>
          <p:cNvPr id="8" name="7 Conector recto"/>
          <p:cNvCxnSpPr/>
          <p:nvPr/>
        </p:nvCxnSpPr>
        <p:spPr>
          <a:xfrm>
            <a:off x="539552" y="1268760"/>
            <a:ext cx="806489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16 Tabla"/>
          <p:cNvGraphicFramePr>
            <a:graphicFrameLocks noGrp="1"/>
          </p:cNvGraphicFramePr>
          <p:nvPr/>
        </p:nvGraphicFramePr>
        <p:xfrm>
          <a:off x="395535" y="260648"/>
          <a:ext cx="8424937" cy="570865"/>
        </p:xfrm>
        <a:graphic>
          <a:graphicData uri="http://schemas.openxmlformats.org/drawingml/2006/table">
            <a:tbl>
              <a:tblPr/>
              <a:tblGrid>
                <a:gridCol w="2147977"/>
                <a:gridCol w="4128983"/>
                <a:gridCol w="2147977"/>
              </a:tblGrid>
              <a:tr h="570865">
                <a:tc>
                  <a:txBody>
                    <a:bodyPr/>
                    <a:lstStyle/>
                    <a:p>
                      <a:pPr algn="just">
                        <a:spcAft>
                          <a:spcPts val="0"/>
                        </a:spcAft>
                      </a:pPr>
                      <a:endParaRPr lang="es-CL" sz="8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r>
                        <a:rPr lang="es-CL" sz="800" dirty="0">
                          <a:latin typeface="Arial"/>
                          <a:ea typeface="Calibri"/>
                          <a:cs typeface="Calibri"/>
                        </a:rPr>
                        <a:t>Universidad de Viña del Mar</a:t>
                      </a:r>
                      <a:endParaRPr lang="es-CL" sz="1200" dirty="0">
                        <a:latin typeface="Arial"/>
                        <a:ea typeface="Calibri"/>
                        <a:cs typeface="Calibri"/>
                      </a:endParaRPr>
                    </a:p>
                    <a:p>
                      <a:pPr algn="ctr">
                        <a:spcAft>
                          <a:spcPts val="0"/>
                        </a:spcAft>
                      </a:pPr>
                      <a:r>
                        <a:rPr lang="es-CL" sz="800" dirty="0">
                          <a:latin typeface="Arial"/>
                          <a:ea typeface="Calibri"/>
                          <a:cs typeface="Calibri"/>
                        </a:rPr>
                        <a:t>Ingeniería en Informática</a:t>
                      </a:r>
                      <a:endParaRPr lang="es-CL" sz="1200" dirty="0">
                        <a:latin typeface="Arial"/>
                        <a:ea typeface="Calibri"/>
                        <a:cs typeface="Calibri"/>
                      </a:endParaRPr>
                    </a:p>
                    <a:p>
                      <a:pPr algn="ctr">
                        <a:spcAft>
                          <a:spcPts val="0"/>
                        </a:spcAft>
                      </a:pPr>
                      <a:r>
                        <a:rPr lang="es-CL" sz="800" dirty="0">
                          <a:latin typeface="Arial"/>
                          <a:ea typeface="Calibri"/>
                          <a:cs typeface="Calibri"/>
                        </a:rPr>
                        <a:t>Propuesta Proyecto de Titulo –  </a:t>
                      </a:r>
                      <a:r>
                        <a:rPr lang="es-CL" sz="800" dirty="0" smtClean="0">
                          <a:latin typeface="Arial"/>
                          <a:ea typeface="Calibri"/>
                          <a:cs typeface="Calibri"/>
                        </a:rPr>
                        <a:t>Enero</a:t>
                      </a:r>
                      <a:r>
                        <a:rPr lang="es-CL" sz="800" baseline="0" dirty="0" smtClean="0">
                          <a:latin typeface="Arial"/>
                          <a:ea typeface="Calibri"/>
                          <a:cs typeface="Calibri"/>
                        </a:rPr>
                        <a:t> 2011</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pic>
        <p:nvPicPr>
          <p:cNvPr id="20" name="Imagen 45"/>
          <p:cNvPicPr>
            <a:picLocks noChangeAspect="1" noChangeArrowheads="1"/>
          </p:cNvPicPr>
          <p:nvPr/>
        </p:nvPicPr>
        <p:blipFill>
          <a:blip r:embed="rId3" cstate="print"/>
          <a:srcRect/>
          <a:stretch>
            <a:fillRect/>
          </a:stretch>
        </p:blipFill>
        <p:spPr bwMode="auto">
          <a:xfrm>
            <a:off x="323528" y="260648"/>
            <a:ext cx="1295400" cy="552450"/>
          </a:xfrm>
          <a:prstGeom prst="rect">
            <a:avLst/>
          </a:prstGeom>
          <a:solidFill>
            <a:srgbClr val="FFFFFF"/>
          </a:solidFill>
        </p:spPr>
      </p:pic>
      <p:pic>
        <p:nvPicPr>
          <p:cNvPr id="21" name="Imagen 45"/>
          <p:cNvPicPr>
            <a:picLocks noChangeAspect="1" noChangeArrowheads="1"/>
          </p:cNvPicPr>
          <p:nvPr/>
        </p:nvPicPr>
        <p:blipFill>
          <a:blip r:embed="rId3" cstate="print"/>
          <a:srcRect/>
          <a:stretch>
            <a:fillRect/>
          </a:stretch>
        </p:blipFill>
        <p:spPr bwMode="auto">
          <a:xfrm>
            <a:off x="7668344" y="260648"/>
            <a:ext cx="1295400" cy="552450"/>
          </a:xfrm>
          <a:prstGeom prst="rect">
            <a:avLst/>
          </a:prstGeom>
          <a:solidFill>
            <a:srgbClr val="FFFFFF"/>
          </a:solidFill>
        </p:spPr>
      </p:pic>
      <p:sp>
        <p:nvSpPr>
          <p:cNvPr id="22" name="21 CuadroTexto"/>
          <p:cNvSpPr txBox="1"/>
          <p:nvPr/>
        </p:nvSpPr>
        <p:spPr>
          <a:xfrm>
            <a:off x="827584" y="6309320"/>
            <a:ext cx="184731" cy="369332"/>
          </a:xfrm>
          <a:prstGeom prst="rect">
            <a:avLst/>
          </a:prstGeom>
          <a:noFill/>
        </p:spPr>
        <p:txBody>
          <a:bodyPr wrap="none" rtlCol="0">
            <a:spAutoFit/>
          </a:bodyPr>
          <a:lstStyle/>
          <a:p>
            <a:endParaRPr lang="es-CL" dirty="0"/>
          </a:p>
        </p:txBody>
      </p:sp>
      <p:graphicFrame>
        <p:nvGraphicFramePr>
          <p:cNvPr id="25" name="24 Tabla"/>
          <p:cNvGraphicFramePr>
            <a:graphicFrameLocks noGrp="1"/>
          </p:cNvGraphicFramePr>
          <p:nvPr/>
        </p:nvGraphicFramePr>
        <p:xfrm>
          <a:off x="827584" y="6093296"/>
          <a:ext cx="5657850" cy="487680"/>
        </p:xfrm>
        <a:graphic>
          <a:graphicData uri="http://schemas.openxmlformats.org/drawingml/2006/table">
            <a:tbl>
              <a:tblPr/>
              <a:tblGrid>
                <a:gridCol w="788670"/>
                <a:gridCol w="4869180"/>
              </a:tblGrid>
              <a:tr h="216024">
                <a:tc>
                  <a:txBody>
                    <a:bodyPr/>
                    <a:lstStyle/>
                    <a:p>
                      <a:pPr algn="just">
                        <a:spcAft>
                          <a:spcPts val="0"/>
                        </a:spcAft>
                      </a:pPr>
                      <a:r>
                        <a:rPr lang="es-CL" sz="800" b="1">
                          <a:latin typeface="Arial"/>
                          <a:ea typeface="Calibri"/>
                          <a:cs typeface="Calibri"/>
                        </a:rPr>
                        <a:t>Profesor:</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l">
                        <a:spcAft>
                          <a:spcPts val="0"/>
                        </a:spcAft>
                      </a:pPr>
                      <a:r>
                        <a:rPr lang="es-CL" sz="800" dirty="0" err="1">
                          <a:latin typeface="Arial"/>
                          <a:ea typeface="Calibri"/>
                          <a:cs typeface="Calibri"/>
                        </a:rPr>
                        <a:t>Dahianna</a:t>
                      </a:r>
                      <a:r>
                        <a:rPr lang="es-CL" sz="800" dirty="0">
                          <a:latin typeface="Arial"/>
                          <a:ea typeface="Calibri"/>
                          <a:cs typeface="Calibri"/>
                        </a:rPr>
                        <a:t> Vega L.                                                                                                                                                </a:t>
                      </a:r>
                      <a:r>
                        <a:rPr lang="es-CL" sz="800" dirty="0" smtClean="0">
                          <a:latin typeface="Arial"/>
                          <a:ea typeface="Calibri"/>
                          <a:cs typeface="Calibri"/>
                        </a:rPr>
                        <a:t>Página </a:t>
                      </a:r>
                      <a:fld id="{C73A528A-3B83-424A-A6A8-2D4C75AB249B}" type="slidenum">
                        <a:rPr lang="es-CL" sz="800" smtClean="0">
                          <a:latin typeface="Arial"/>
                          <a:ea typeface="Calibri"/>
                          <a:cs typeface="Calibri"/>
                        </a:rPr>
                        <a:pPr algn="l">
                          <a:spcAft>
                            <a:spcPts val="0"/>
                          </a:spcAft>
                        </a:pPr>
                        <a:t>2</a:t>
                      </a:fld>
                      <a:endParaRPr lang="es-CL" sz="1200" dirty="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Alumnos:</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a:latin typeface="Arial"/>
                          <a:ea typeface="Calibri"/>
                          <a:cs typeface="Calibri"/>
                        </a:rPr>
                        <a:t>Rogelio Elías, Rodrigo Riquelme, Manuel Canales</a:t>
                      </a:r>
                      <a:endParaRPr lang="es-CL" sz="120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Tema:</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dirty="0">
                          <a:latin typeface="Arial"/>
                          <a:ea typeface="Calibri"/>
                          <a:cs typeface="Calibri"/>
                        </a:rPr>
                        <a:t>Marco de Trabajo para un Acceso </a:t>
                      </a:r>
                      <a:r>
                        <a:rPr lang="es-CL" sz="800" dirty="0">
                          <a:latin typeface="Arial"/>
                          <a:ea typeface="Calibri"/>
                          <a:cs typeface="Arial"/>
                        </a:rPr>
                        <a:t>Multimedia Universal Mediante Patrones Modelo-Vista-Controlador</a:t>
                      </a: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cxnSp>
        <p:nvCxnSpPr>
          <p:cNvPr id="26" name="25 Conector recto"/>
          <p:cNvCxnSpPr/>
          <p:nvPr/>
        </p:nvCxnSpPr>
        <p:spPr>
          <a:xfrm>
            <a:off x="395536" y="6021288"/>
            <a:ext cx="80648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980728"/>
            <a:ext cx="8229600" cy="418058"/>
          </a:xfrm>
        </p:spPr>
        <p:txBody>
          <a:bodyPr>
            <a:normAutofit fontScale="90000"/>
          </a:bodyPr>
          <a:lstStyle/>
          <a:p>
            <a:r>
              <a:rPr lang="es-CL" sz="2000" b="1" dirty="0" smtClean="0">
                <a:latin typeface="Arial" pitchFamily="34" charset="0"/>
                <a:cs typeface="Arial" pitchFamily="34" charset="0"/>
              </a:rPr>
              <a:t>Introducción</a:t>
            </a:r>
            <a:br>
              <a:rPr lang="es-CL" sz="2000" b="1" dirty="0" smtClean="0">
                <a:latin typeface="Arial" pitchFamily="34" charset="0"/>
                <a:cs typeface="Arial" pitchFamily="34" charset="0"/>
              </a:rPr>
            </a:br>
            <a:endParaRPr lang="es-CL" sz="2000" dirty="0">
              <a:latin typeface="Arial" pitchFamily="34" charset="0"/>
              <a:cs typeface="Arial" pitchFamily="34" charset="0"/>
            </a:endParaRPr>
          </a:p>
        </p:txBody>
      </p:sp>
      <p:sp>
        <p:nvSpPr>
          <p:cNvPr id="5" name="4 Rectángulo"/>
          <p:cNvSpPr/>
          <p:nvPr/>
        </p:nvSpPr>
        <p:spPr>
          <a:xfrm>
            <a:off x="539552" y="1412776"/>
            <a:ext cx="7992888" cy="646331"/>
          </a:xfrm>
          <a:prstGeom prst="rect">
            <a:avLst/>
          </a:prstGeom>
        </p:spPr>
        <p:txBody>
          <a:bodyPr wrap="square">
            <a:spAutoFit/>
          </a:bodyPr>
          <a:lstStyle/>
          <a:p>
            <a:endParaRPr lang="es-CL" u="sng" dirty="0" smtClean="0"/>
          </a:p>
          <a:p>
            <a:r>
              <a:rPr lang="es-CL" u="sng" dirty="0" smtClean="0"/>
              <a:t> </a:t>
            </a:r>
          </a:p>
        </p:txBody>
      </p:sp>
      <p:cxnSp>
        <p:nvCxnSpPr>
          <p:cNvPr id="8" name="7 Conector recto"/>
          <p:cNvCxnSpPr/>
          <p:nvPr/>
        </p:nvCxnSpPr>
        <p:spPr>
          <a:xfrm>
            <a:off x="539552" y="1268760"/>
            <a:ext cx="806489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16 Tabla"/>
          <p:cNvGraphicFramePr>
            <a:graphicFrameLocks noGrp="1"/>
          </p:cNvGraphicFramePr>
          <p:nvPr/>
        </p:nvGraphicFramePr>
        <p:xfrm>
          <a:off x="395535" y="260648"/>
          <a:ext cx="8424937" cy="570865"/>
        </p:xfrm>
        <a:graphic>
          <a:graphicData uri="http://schemas.openxmlformats.org/drawingml/2006/table">
            <a:tbl>
              <a:tblPr/>
              <a:tblGrid>
                <a:gridCol w="2147977"/>
                <a:gridCol w="4128983"/>
                <a:gridCol w="2147977"/>
              </a:tblGrid>
              <a:tr h="570865">
                <a:tc>
                  <a:txBody>
                    <a:bodyPr/>
                    <a:lstStyle/>
                    <a:p>
                      <a:pPr algn="just">
                        <a:spcAft>
                          <a:spcPts val="0"/>
                        </a:spcAft>
                      </a:pPr>
                      <a:endParaRPr lang="es-CL" sz="8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r>
                        <a:rPr lang="es-CL" sz="800" dirty="0">
                          <a:latin typeface="Arial"/>
                          <a:ea typeface="Calibri"/>
                          <a:cs typeface="Calibri"/>
                        </a:rPr>
                        <a:t>Universidad de Viña del Mar</a:t>
                      </a:r>
                      <a:endParaRPr lang="es-CL" sz="1200" dirty="0">
                        <a:latin typeface="Arial"/>
                        <a:ea typeface="Calibri"/>
                        <a:cs typeface="Calibri"/>
                      </a:endParaRPr>
                    </a:p>
                    <a:p>
                      <a:pPr algn="ctr">
                        <a:spcAft>
                          <a:spcPts val="0"/>
                        </a:spcAft>
                      </a:pPr>
                      <a:r>
                        <a:rPr lang="es-CL" sz="800" dirty="0">
                          <a:latin typeface="Arial"/>
                          <a:ea typeface="Calibri"/>
                          <a:cs typeface="Calibri"/>
                        </a:rPr>
                        <a:t>Ingeniería en Informática</a:t>
                      </a:r>
                      <a:endParaRPr lang="es-CL" sz="1200" dirty="0">
                        <a:latin typeface="Arial"/>
                        <a:ea typeface="Calibri"/>
                        <a:cs typeface="Calibri"/>
                      </a:endParaRPr>
                    </a:p>
                    <a:p>
                      <a:pPr algn="ctr">
                        <a:spcAft>
                          <a:spcPts val="0"/>
                        </a:spcAft>
                      </a:pPr>
                      <a:r>
                        <a:rPr lang="es-CL" sz="800" dirty="0">
                          <a:latin typeface="Arial"/>
                          <a:ea typeface="Calibri"/>
                          <a:cs typeface="Calibri"/>
                        </a:rPr>
                        <a:t>Propuesta Proyecto de Titulo –  </a:t>
                      </a:r>
                      <a:r>
                        <a:rPr lang="es-CL" sz="800" dirty="0" smtClean="0">
                          <a:latin typeface="Arial"/>
                          <a:ea typeface="Calibri"/>
                          <a:cs typeface="Calibri"/>
                        </a:rPr>
                        <a:t>Enero</a:t>
                      </a:r>
                      <a:r>
                        <a:rPr lang="es-CL" sz="800" baseline="0" dirty="0" smtClean="0">
                          <a:latin typeface="Arial"/>
                          <a:ea typeface="Calibri"/>
                          <a:cs typeface="Calibri"/>
                        </a:rPr>
                        <a:t> 2011</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pic>
        <p:nvPicPr>
          <p:cNvPr id="20" name="Imagen 45"/>
          <p:cNvPicPr>
            <a:picLocks noChangeAspect="1" noChangeArrowheads="1"/>
          </p:cNvPicPr>
          <p:nvPr/>
        </p:nvPicPr>
        <p:blipFill>
          <a:blip r:embed="rId3" cstate="print"/>
          <a:srcRect/>
          <a:stretch>
            <a:fillRect/>
          </a:stretch>
        </p:blipFill>
        <p:spPr bwMode="auto">
          <a:xfrm>
            <a:off x="323528" y="260648"/>
            <a:ext cx="1295400" cy="552450"/>
          </a:xfrm>
          <a:prstGeom prst="rect">
            <a:avLst/>
          </a:prstGeom>
          <a:solidFill>
            <a:srgbClr val="FFFFFF"/>
          </a:solidFill>
        </p:spPr>
      </p:pic>
      <p:pic>
        <p:nvPicPr>
          <p:cNvPr id="21" name="Imagen 45"/>
          <p:cNvPicPr>
            <a:picLocks noChangeAspect="1" noChangeArrowheads="1"/>
          </p:cNvPicPr>
          <p:nvPr/>
        </p:nvPicPr>
        <p:blipFill>
          <a:blip r:embed="rId3" cstate="print"/>
          <a:srcRect/>
          <a:stretch>
            <a:fillRect/>
          </a:stretch>
        </p:blipFill>
        <p:spPr bwMode="auto">
          <a:xfrm>
            <a:off x="7668344" y="260648"/>
            <a:ext cx="1295400" cy="552450"/>
          </a:xfrm>
          <a:prstGeom prst="rect">
            <a:avLst/>
          </a:prstGeom>
          <a:solidFill>
            <a:srgbClr val="FFFFFF"/>
          </a:solidFill>
        </p:spPr>
      </p:pic>
      <p:sp>
        <p:nvSpPr>
          <p:cNvPr id="22" name="21 CuadroTexto"/>
          <p:cNvSpPr txBox="1"/>
          <p:nvPr/>
        </p:nvSpPr>
        <p:spPr>
          <a:xfrm>
            <a:off x="827584" y="6309320"/>
            <a:ext cx="184731" cy="369332"/>
          </a:xfrm>
          <a:prstGeom prst="rect">
            <a:avLst/>
          </a:prstGeom>
          <a:noFill/>
        </p:spPr>
        <p:txBody>
          <a:bodyPr wrap="none" rtlCol="0">
            <a:spAutoFit/>
          </a:bodyPr>
          <a:lstStyle/>
          <a:p>
            <a:endParaRPr lang="es-CL" dirty="0"/>
          </a:p>
        </p:txBody>
      </p:sp>
      <p:graphicFrame>
        <p:nvGraphicFramePr>
          <p:cNvPr id="25" name="24 Tabla"/>
          <p:cNvGraphicFramePr>
            <a:graphicFrameLocks noGrp="1"/>
          </p:cNvGraphicFramePr>
          <p:nvPr/>
        </p:nvGraphicFramePr>
        <p:xfrm>
          <a:off x="827584" y="6093296"/>
          <a:ext cx="5657850" cy="487680"/>
        </p:xfrm>
        <a:graphic>
          <a:graphicData uri="http://schemas.openxmlformats.org/drawingml/2006/table">
            <a:tbl>
              <a:tblPr/>
              <a:tblGrid>
                <a:gridCol w="788670"/>
                <a:gridCol w="4869180"/>
              </a:tblGrid>
              <a:tr h="216024">
                <a:tc>
                  <a:txBody>
                    <a:bodyPr/>
                    <a:lstStyle/>
                    <a:p>
                      <a:pPr algn="just">
                        <a:spcAft>
                          <a:spcPts val="0"/>
                        </a:spcAft>
                      </a:pPr>
                      <a:r>
                        <a:rPr lang="es-CL" sz="800" b="1">
                          <a:latin typeface="Arial"/>
                          <a:ea typeface="Calibri"/>
                          <a:cs typeface="Calibri"/>
                        </a:rPr>
                        <a:t>Profesor:</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l">
                        <a:spcAft>
                          <a:spcPts val="0"/>
                        </a:spcAft>
                      </a:pPr>
                      <a:r>
                        <a:rPr lang="es-CL" sz="800" dirty="0" err="1">
                          <a:latin typeface="Arial"/>
                          <a:ea typeface="Calibri"/>
                          <a:cs typeface="Calibri"/>
                        </a:rPr>
                        <a:t>Dahianna</a:t>
                      </a:r>
                      <a:r>
                        <a:rPr lang="es-CL" sz="800" dirty="0">
                          <a:latin typeface="Arial"/>
                          <a:ea typeface="Calibri"/>
                          <a:cs typeface="Calibri"/>
                        </a:rPr>
                        <a:t> Vega L.                                                                                                                                                </a:t>
                      </a:r>
                      <a:r>
                        <a:rPr lang="es-CL" sz="800" dirty="0" smtClean="0">
                          <a:latin typeface="Arial"/>
                          <a:ea typeface="Calibri"/>
                          <a:cs typeface="Calibri"/>
                        </a:rPr>
                        <a:t>Página </a:t>
                      </a:r>
                      <a:fld id="{C73A528A-3B83-424A-A6A8-2D4C75AB249B}" type="slidenum">
                        <a:rPr lang="es-CL" sz="800" smtClean="0">
                          <a:latin typeface="Arial"/>
                          <a:ea typeface="Calibri"/>
                          <a:cs typeface="Calibri"/>
                        </a:rPr>
                        <a:pPr algn="l">
                          <a:spcAft>
                            <a:spcPts val="0"/>
                          </a:spcAft>
                        </a:pPr>
                        <a:t>3</a:t>
                      </a:fld>
                      <a:endParaRPr lang="es-CL" sz="1200" dirty="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Alumnos:</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a:latin typeface="Arial"/>
                          <a:ea typeface="Calibri"/>
                          <a:cs typeface="Calibri"/>
                        </a:rPr>
                        <a:t>Rogelio Elías, Rodrigo Riquelme, Manuel Canales</a:t>
                      </a:r>
                      <a:endParaRPr lang="es-CL" sz="120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Tema:</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dirty="0">
                          <a:latin typeface="Arial"/>
                          <a:ea typeface="Calibri"/>
                          <a:cs typeface="Calibri"/>
                        </a:rPr>
                        <a:t>Marco de Trabajo para un Acceso </a:t>
                      </a:r>
                      <a:r>
                        <a:rPr lang="es-CL" sz="800" dirty="0">
                          <a:latin typeface="Arial"/>
                          <a:ea typeface="Calibri"/>
                          <a:cs typeface="Arial"/>
                        </a:rPr>
                        <a:t>Multimedia Universal Mediante Patrones Modelo-Vista-Controlador</a:t>
                      </a: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cxnSp>
        <p:nvCxnSpPr>
          <p:cNvPr id="26" name="25 Conector recto"/>
          <p:cNvCxnSpPr/>
          <p:nvPr/>
        </p:nvCxnSpPr>
        <p:spPr>
          <a:xfrm>
            <a:off x="395536" y="6021288"/>
            <a:ext cx="8064896"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11 Rectángulo"/>
          <p:cNvSpPr/>
          <p:nvPr/>
        </p:nvSpPr>
        <p:spPr>
          <a:xfrm>
            <a:off x="395536" y="1556792"/>
            <a:ext cx="8496944" cy="1477328"/>
          </a:xfrm>
          <a:prstGeom prst="rect">
            <a:avLst/>
          </a:prstGeom>
        </p:spPr>
        <p:txBody>
          <a:bodyPr wrap="square">
            <a:spAutoFit/>
          </a:bodyPr>
          <a:lstStyle/>
          <a:p>
            <a:r>
              <a:rPr lang="es-CL" b="1" u="sng" dirty="0" smtClean="0"/>
              <a:t>Objetivo.</a:t>
            </a:r>
          </a:p>
          <a:p>
            <a:endParaRPr lang="es-CL" u="sng" dirty="0" smtClean="0"/>
          </a:p>
          <a:p>
            <a:pPr algn="just">
              <a:buFont typeface="Arial" pitchFamily="34" charset="0"/>
              <a:buChar char="•"/>
            </a:pPr>
            <a:r>
              <a:rPr lang="es-CL" dirty="0" smtClean="0"/>
              <a:t>Para dar una solución a la problemática se plantea implementar un </a:t>
            </a:r>
            <a:r>
              <a:rPr lang="es-CL" b="1" dirty="0" smtClean="0"/>
              <a:t>marco de trabajo</a:t>
            </a:r>
            <a:r>
              <a:rPr lang="es-CL" dirty="0" smtClean="0"/>
              <a:t> que sirva de plataforma de desarrollo de sistemas con capacidades </a:t>
            </a:r>
            <a:r>
              <a:rPr lang="es-CL" b="1" dirty="0" smtClean="0"/>
              <a:t>UMA</a:t>
            </a:r>
            <a:r>
              <a:rPr lang="es-CL" dirty="0" smtClean="0"/>
              <a:t> basado en patrones Modelo-Vista-Controlador.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980728"/>
            <a:ext cx="8229600" cy="418058"/>
          </a:xfrm>
        </p:spPr>
        <p:txBody>
          <a:bodyPr>
            <a:normAutofit fontScale="90000"/>
          </a:bodyPr>
          <a:lstStyle/>
          <a:p>
            <a:r>
              <a:rPr lang="es-CL" sz="2000" b="1" dirty="0" smtClean="0">
                <a:latin typeface="Arial" pitchFamily="34" charset="0"/>
                <a:cs typeface="Arial" pitchFamily="34" charset="0"/>
              </a:rPr>
              <a:t>Análisis</a:t>
            </a:r>
            <a:br>
              <a:rPr lang="es-CL" sz="2000" b="1" dirty="0" smtClean="0">
                <a:latin typeface="Arial" pitchFamily="34" charset="0"/>
                <a:cs typeface="Arial" pitchFamily="34" charset="0"/>
              </a:rPr>
            </a:br>
            <a:endParaRPr lang="es-CL" sz="2000" dirty="0">
              <a:latin typeface="Arial" pitchFamily="34" charset="0"/>
              <a:cs typeface="Arial" pitchFamily="34" charset="0"/>
            </a:endParaRPr>
          </a:p>
        </p:txBody>
      </p:sp>
      <p:cxnSp>
        <p:nvCxnSpPr>
          <p:cNvPr id="8" name="7 Conector recto"/>
          <p:cNvCxnSpPr/>
          <p:nvPr/>
        </p:nvCxnSpPr>
        <p:spPr>
          <a:xfrm>
            <a:off x="539552" y="1268760"/>
            <a:ext cx="806489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16 Tabla"/>
          <p:cNvGraphicFramePr>
            <a:graphicFrameLocks noGrp="1"/>
          </p:cNvGraphicFramePr>
          <p:nvPr/>
        </p:nvGraphicFramePr>
        <p:xfrm>
          <a:off x="395535" y="260648"/>
          <a:ext cx="8424937" cy="570865"/>
        </p:xfrm>
        <a:graphic>
          <a:graphicData uri="http://schemas.openxmlformats.org/drawingml/2006/table">
            <a:tbl>
              <a:tblPr/>
              <a:tblGrid>
                <a:gridCol w="2147977"/>
                <a:gridCol w="4128983"/>
                <a:gridCol w="2147977"/>
              </a:tblGrid>
              <a:tr h="570865">
                <a:tc>
                  <a:txBody>
                    <a:bodyPr/>
                    <a:lstStyle/>
                    <a:p>
                      <a:pPr algn="just">
                        <a:spcAft>
                          <a:spcPts val="0"/>
                        </a:spcAft>
                      </a:pPr>
                      <a:endParaRPr lang="es-CL" sz="8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r>
                        <a:rPr lang="es-CL" sz="800" dirty="0">
                          <a:latin typeface="Arial"/>
                          <a:ea typeface="Calibri"/>
                          <a:cs typeface="Calibri"/>
                        </a:rPr>
                        <a:t>Universidad de Viña del Mar</a:t>
                      </a:r>
                      <a:endParaRPr lang="es-CL" sz="1200" dirty="0">
                        <a:latin typeface="Arial"/>
                        <a:ea typeface="Calibri"/>
                        <a:cs typeface="Calibri"/>
                      </a:endParaRPr>
                    </a:p>
                    <a:p>
                      <a:pPr algn="ctr">
                        <a:spcAft>
                          <a:spcPts val="0"/>
                        </a:spcAft>
                      </a:pPr>
                      <a:r>
                        <a:rPr lang="es-CL" sz="800" dirty="0">
                          <a:latin typeface="Arial"/>
                          <a:ea typeface="Calibri"/>
                          <a:cs typeface="Calibri"/>
                        </a:rPr>
                        <a:t>Ingeniería en Informática</a:t>
                      </a:r>
                      <a:endParaRPr lang="es-CL" sz="1200" dirty="0">
                        <a:latin typeface="Arial"/>
                        <a:ea typeface="Calibri"/>
                        <a:cs typeface="Calibri"/>
                      </a:endParaRPr>
                    </a:p>
                    <a:p>
                      <a:pPr algn="ctr">
                        <a:spcAft>
                          <a:spcPts val="0"/>
                        </a:spcAft>
                      </a:pPr>
                      <a:r>
                        <a:rPr lang="es-CL" sz="800" dirty="0">
                          <a:latin typeface="Arial"/>
                          <a:ea typeface="Calibri"/>
                          <a:cs typeface="Calibri"/>
                        </a:rPr>
                        <a:t>Propuesta Proyecto de Titulo –  </a:t>
                      </a:r>
                      <a:r>
                        <a:rPr lang="es-CL" sz="800" dirty="0" smtClean="0">
                          <a:latin typeface="Arial"/>
                          <a:ea typeface="Calibri"/>
                          <a:cs typeface="Calibri"/>
                        </a:rPr>
                        <a:t>Enero</a:t>
                      </a:r>
                      <a:r>
                        <a:rPr lang="es-CL" sz="800" baseline="0" dirty="0" smtClean="0">
                          <a:latin typeface="Arial"/>
                          <a:ea typeface="Calibri"/>
                          <a:cs typeface="Calibri"/>
                        </a:rPr>
                        <a:t> 2011</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pic>
        <p:nvPicPr>
          <p:cNvPr id="20" name="Imagen 45"/>
          <p:cNvPicPr>
            <a:picLocks noChangeAspect="1" noChangeArrowheads="1"/>
          </p:cNvPicPr>
          <p:nvPr/>
        </p:nvPicPr>
        <p:blipFill>
          <a:blip r:embed="rId3" cstate="print"/>
          <a:srcRect/>
          <a:stretch>
            <a:fillRect/>
          </a:stretch>
        </p:blipFill>
        <p:spPr bwMode="auto">
          <a:xfrm>
            <a:off x="323528" y="260648"/>
            <a:ext cx="1295400" cy="552450"/>
          </a:xfrm>
          <a:prstGeom prst="rect">
            <a:avLst/>
          </a:prstGeom>
          <a:solidFill>
            <a:srgbClr val="FFFFFF"/>
          </a:solidFill>
        </p:spPr>
      </p:pic>
      <p:pic>
        <p:nvPicPr>
          <p:cNvPr id="21" name="Imagen 45"/>
          <p:cNvPicPr>
            <a:picLocks noChangeAspect="1" noChangeArrowheads="1"/>
          </p:cNvPicPr>
          <p:nvPr/>
        </p:nvPicPr>
        <p:blipFill>
          <a:blip r:embed="rId3" cstate="print"/>
          <a:srcRect/>
          <a:stretch>
            <a:fillRect/>
          </a:stretch>
        </p:blipFill>
        <p:spPr bwMode="auto">
          <a:xfrm>
            <a:off x="7668344" y="260648"/>
            <a:ext cx="1295400" cy="552450"/>
          </a:xfrm>
          <a:prstGeom prst="rect">
            <a:avLst/>
          </a:prstGeom>
          <a:solidFill>
            <a:srgbClr val="FFFFFF"/>
          </a:solidFill>
        </p:spPr>
      </p:pic>
      <p:sp>
        <p:nvSpPr>
          <p:cNvPr id="22" name="21 CuadroTexto"/>
          <p:cNvSpPr txBox="1"/>
          <p:nvPr/>
        </p:nvSpPr>
        <p:spPr>
          <a:xfrm>
            <a:off x="827584" y="6309320"/>
            <a:ext cx="184731" cy="369332"/>
          </a:xfrm>
          <a:prstGeom prst="rect">
            <a:avLst/>
          </a:prstGeom>
          <a:noFill/>
        </p:spPr>
        <p:txBody>
          <a:bodyPr wrap="none" rtlCol="0">
            <a:spAutoFit/>
          </a:bodyPr>
          <a:lstStyle/>
          <a:p>
            <a:endParaRPr lang="es-CL" dirty="0"/>
          </a:p>
        </p:txBody>
      </p:sp>
      <p:graphicFrame>
        <p:nvGraphicFramePr>
          <p:cNvPr id="25" name="24 Tabla"/>
          <p:cNvGraphicFramePr>
            <a:graphicFrameLocks noGrp="1"/>
          </p:cNvGraphicFramePr>
          <p:nvPr/>
        </p:nvGraphicFramePr>
        <p:xfrm>
          <a:off x="827584" y="6093296"/>
          <a:ext cx="5657850" cy="487680"/>
        </p:xfrm>
        <a:graphic>
          <a:graphicData uri="http://schemas.openxmlformats.org/drawingml/2006/table">
            <a:tbl>
              <a:tblPr/>
              <a:tblGrid>
                <a:gridCol w="788670"/>
                <a:gridCol w="4869180"/>
              </a:tblGrid>
              <a:tr h="216024">
                <a:tc>
                  <a:txBody>
                    <a:bodyPr/>
                    <a:lstStyle/>
                    <a:p>
                      <a:pPr algn="just">
                        <a:spcAft>
                          <a:spcPts val="0"/>
                        </a:spcAft>
                      </a:pPr>
                      <a:r>
                        <a:rPr lang="es-CL" sz="800" b="1">
                          <a:latin typeface="Arial"/>
                          <a:ea typeface="Calibri"/>
                          <a:cs typeface="Calibri"/>
                        </a:rPr>
                        <a:t>Profesor:</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l">
                        <a:spcAft>
                          <a:spcPts val="0"/>
                        </a:spcAft>
                      </a:pPr>
                      <a:r>
                        <a:rPr lang="es-CL" sz="800" dirty="0" err="1">
                          <a:latin typeface="Arial"/>
                          <a:ea typeface="Calibri"/>
                          <a:cs typeface="Calibri"/>
                        </a:rPr>
                        <a:t>Dahianna</a:t>
                      </a:r>
                      <a:r>
                        <a:rPr lang="es-CL" sz="800" dirty="0">
                          <a:latin typeface="Arial"/>
                          <a:ea typeface="Calibri"/>
                          <a:cs typeface="Calibri"/>
                        </a:rPr>
                        <a:t> Vega L.                                                                                                                                                </a:t>
                      </a:r>
                      <a:r>
                        <a:rPr lang="es-CL" sz="800" dirty="0" smtClean="0">
                          <a:latin typeface="Arial"/>
                          <a:ea typeface="Calibri"/>
                          <a:cs typeface="Calibri"/>
                        </a:rPr>
                        <a:t>Página </a:t>
                      </a:r>
                      <a:fld id="{C73A528A-3B83-424A-A6A8-2D4C75AB249B}" type="slidenum">
                        <a:rPr lang="es-CL" sz="800" smtClean="0">
                          <a:latin typeface="Arial"/>
                          <a:ea typeface="Calibri"/>
                          <a:cs typeface="Calibri"/>
                        </a:rPr>
                        <a:pPr algn="l">
                          <a:spcAft>
                            <a:spcPts val="0"/>
                          </a:spcAft>
                        </a:pPr>
                        <a:t>4</a:t>
                      </a:fld>
                      <a:endParaRPr lang="es-CL" sz="1200" dirty="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Alumnos:</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a:latin typeface="Arial"/>
                          <a:ea typeface="Calibri"/>
                          <a:cs typeface="Calibri"/>
                        </a:rPr>
                        <a:t>Rogelio Elías, Rodrigo Riquelme, Manuel Canales</a:t>
                      </a:r>
                      <a:endParaRPr lang="es-CL" sz="120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Tema:</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dirty="0">
                          <a:latin typeface="Arial"/>
                          <a:ea typeface="Calibri"/>
                          <a:cs typeface="Calibri"/>
                        </a:rPr>
                        <a:t>Marco de Trabajo para un Acceso </a:t>
                      </a:r>
                      <a:r>
                        <a:rPr lang="es-CL" sz="800" dirty="0">
                          <a:latin typeface="Arial"/>
                          <a:ea typeface="Calibri"/>
                          <a:cs typeface="Arial"/>
                        </a:rPr>
                        <a:t>Multimedia Universal Mediante Patrones Modelo-Vista-Controlador</a:t>
                      </a: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cxnSp>
        <p:nvCxnSpPr>
          <p:cNvPr id="26" name="25 Conector recto"/>
          <p:cNvCxnSpPr/>
          <p:nvPr/>
        </p:nvCxnSpPr>
        <p:spPr>
          <a:xfrm>
            <a:off x="395536" y="6021288"/>
            <a:ext cx="8064896"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11 Rectángulo"/>
          <p:cNvSpPr/>
          <p:nvPr/>
        </p:nvSpPr>
        <p:spPr>
          <a:xfrm>
            <a:off x="467544" y="1196752"/>
            <a:ext cx="8424936" cy="2677656"/>
          </a:xfrm>
          <a:prstGeom prst="rect">
            <a:avLst/>
          </a:prstGeom>
        </p:spPr>
        <p:txBody>
          <a:bodyPr wrap="square">
            <a:spAutoFit/>
          </a:bodyPr>
          <a:lstStyle/>
          <a:p>
            <a:r>
              <a:rPr lang="es-CL" b="1" u="sng" dirty="0" smtClean="0"/>
              <a:t>Razones.</a:t>
            </a:r>
          </a:p>
          <a:p>
            <a:endParaRPr lang="es-CL" b="1" u="sng" dirty="0" smtClean="0"/>
          </a:p>
          <a:p>
            <a:r>
              <a:rPr lang="es-CL" dirty="0" smtClean="0"/>
              <a:t>Un conjunto de circunstancias y factores plantean la necesidad de tecnología UMA:</a:t>
            </a:r>
          </a:p>
          <a:p>
            <a:endParaRPr lang="es-CL" dirty="0" smtClean="0"/>
          </a:p>
          <a:p>
            <a:pPr lvl="0">
              <a:buFont typeface="Arial" pitchFamily="34" charset="0"/>
              <a:buChar char="•"/>
            </a:pPr>
            <a:r>
              <a:rPr lang="es-CL" sz="1600" dirty="0" smtClean="0"/>
              <a:t>Gran cantidad de contenido audiovisual.</a:t>
            </a:r>
          </a:p>
          <a:p>
            <a:pPr lvl="0">
              <a:buFont typeface="Arial" pitchFamily="34" charset="0"/>
              <a:buChar char="•"/>
            </a:pPr>
            <a:r>
              <a:rPr lang="es-CL" sz="1600" dirty="0" smtClean="0"/>
              <a:t>Difícil acceso a la información sin etiquetar. </a:t>
            </a:r>
          </a:p>
          <a:p>
            <a:pPr lvl="0">
              <a:buFont typeface="Arial" pitchFamily="34" charset="0"/>
              <a:buChar char="•"/>
            </a:pPr>
            <a:r>
              <a:rPr lang="es-CL" sz="1600" dirty="0" smtClean="0"/>
              <a:t>Condiciones de acceso a la red diferentes y variables.</a:t>
            </a:r>
          </a:p>
          <a:p>
            <a:pPr lvl="0">
              <a:buFont typeface="Arial" pitchFamily="34" charset="0"/>
              <a:buChar char="•"/>
            </a:pPr>
            <a:r>
              <a:rPr lang="es-CL" sz="1600" dirty="0" smtClean="0"/>
              <a:t>Heterogeneidad de dispositivos cliente. </a:t>
            </a:r>
          </a:p>
          <a:p>
            <a:pPr lvl="0">
              <a:buFont typeface="Arial" pitchFamily="34" charset="0"/>
              <a:buChar char="•"/>
            </a:pPr>
            <a:r>
              <a:rPr lang="es-CL" sz="1600" dirty="0" smtClean="0"/>
              <a:t>Exigencias del usuario, calidad insatisfactoria para tecnología cliente.</a:t>
            </a:r>
          </a:p>
          <a:p>
            <a:pPr lvl="0">
              <a:buFont typeface="Arial" pitchFamily="34" charset="0"/>
              <a:buChar char="•"/>
            </a:pPr>
            <a:r>
              <a:rPr lang="es-CL" sz="1600" dirty="0" smtClean="0"/>
              <a:t>Altos costos de mantenimiento</a:t>
            </a:r>
            <a:r>
              <a:rPr lang="es-CL" sz="1600" b="1" dirty="0" smtClean="0"/>
              <a:t>.</a:t>
            </a:r>
            <a:endParaRPr lang="es-CL" sz="1600" dirty="0"/>
          </a:p>
        </p:txBody>
      </p:sp>
      <p:sp>
        <p:nvSpPr>
          <p:cNvPr id="20482" name="Rectangle 2"/>
          <p:cNvSpPr>
            <a:spLocks noChangeArrowheads="1"/>
          </p:cNvSpPr>
          <p:nvPr/>
        </p:nvSpPr>
        <p:spPr bwMode="auto">
          <a:xfrm>
            <a:off x="1907704" y="5733256"/>
            <a:ext cx="5139548" cy="5539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L" sz="12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En el siguiente diagrama se encuentra un esquema de un Sistema UMA.</a:t>
            </a:r>
            <a:endParaRPr kumimoji="0" lang="es-CL"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L"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481" name="Imagen 3"/>
          <p:cNvPicPr>
            <a:picLocks noChangeAspect="1" noChangeArrowheads="1"/>
          </p:cNvPicPr>
          <p:nvPr/>
        </p:nvPicPr>
        <p:blipFill>
          <a:blip r:embed="rId4" cstate="print"/>
          <a:srcRect/>
          <a:stretch>
            <a:fillRect/>
          </a:stretch>
        </p:blipFill>
        <p:spPr bwMode="auto">
          <a:xfrm>
            <a:off x="1835696" y="3861048"/>
            <a:ext cx="5328592" cy="1691468"/>
          </a:xfrm>
          <a:prstGeom prst="rect">
            <a:avLst/>
          </a:prstGeom>
          <a:solidFill>
            <a:srgbClr val="FFFFFF"/>
          </a:solid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980728"/>
            <a:ext cx="8229600" cy="418058"/>
          </a:xfrm>
        </p:spPr>
        <p:txBody>
          <a:bodyPr>
            <a:normAutofit fontScale="90000"/>
          </a:bodyPr>
          <a:lstStyle/>
          <a:p>
            <a:r>
              <a:rPr lang="es-CL" sz="2000" b="1" dirty="0" smtClean="0">
                <a:latin typeface="Arial" pitchFamily="34" charset="0"/>
                <a:cs typeface="Arial" pitchFamily="34" charset="0"/>
              </a:rPr>
              <a:t>Análisis</a:t>
            </a:r>
            <a:br>
              <a:rPr lang="es-CL" sz="2000" b="1" dirty="0" smtClean="0">
                <a:latin typeface="Arial" pitchFamily="34" charset="0"/>
                <a:cs typeface="Arial" pitchFamily="34" charset="0"/>
              </a:rPr>
            </a:br>
            <a:endParaRPr lang="es-CL" sz="2000" dirty="0">
              <a:latin typeface="Arial" pitchFamily="34" charset="0"/>
              <a:cs typeface="Arial" pitchFamily="34" charset="0"/>
            </a:endParaRPr>
          </a:p>
        </p:txBody>
      </p:sp>
      <p:cxnSp>
        <p:nvCxnSpPr>
          <p:cNvPr id="8" name="7 Conector recto"/>
          <p:cNvCxnSpPr/>
          <p:nvPr/>
        </p:nvCxnSpPr>
        <p:spPr>
          <a:xfrm>
            <a:off x="539552" y="1268760"/>
            <a:ext cx="806489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16 Tabla"/>
          <p:cNvGraphicFramePr>
            <a:graphicFrameLocks noGrp="1"/>
          </p:cNvGraphicFramePr>
          <p:nvPr/>
        </p:nvGraphicFramePr>
        <p:xfrm>
          <a:off x="395535" y="260648"/>
          <a:ext cx="8424937" cy="570865"/>
        </p:xfrm>
        <a:graphic>
          <a:graphicData uri="http://schemas.openxmlformats.org/drawingml/2006/table">
            <a:tbl>
              <a:tblPr/>
              <a:tblGrid>
                <a:gridCol w="2147977"/>
                <a:gridCol w="4128983"/>
                <a:gridCol w="2147977"/>
              </a:tblGrid>
              <a:tr h="570865">
                <a:tc>
                  <a:txBody>
                    <a:bodyPr/>
                    <a:lstStyle/>
                    <a:p>
                      <a:pPr algn="just">
                        <a:spcAft>
                          <a:spcPts val="0"/>
                        </a:spcAft>
                      </a:pPr>
                      <a:endParaRPr lang="es-CL" sz="8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r>
                        <a:rPr lang="es-CL" sz="800" dirty="0">
                          <a:latin typeface="Arial"/>
                          <a:ea typeface="Calibri"/>
                          <a:cs typeface="Calibri"/>
                        </a:rPr>
                        <a:t>Universidad de Viña del Mar</a:t>
                      </a:r>
                      <a:endParaRPr lang="es-CL" sz="1200" dirty="0">
                        <a:latin typeface="Arial"/>
                        <a:ea typeface="Calibri"/>
                        <a:cs typeface="Calibri"/>
                      </a:endParaRPr>
                    </a:p>
                    <a:p>
                      <a:pPr algn="ctr">
                        <a:spcAft>
                          <a:spcPts val="0"/>
                        </a:spcAft>
                      </a:pPr>
                      <a:r>
                        <a:rPr lang="es-CL" sz="800" dirty="0">
                          <a:latin typeface="Arial"/>
                          <a:ea typeface="Calibri"/>
                          <a:cs typeface="Calibri"/>
                        </a:rPr>
                        <a:t>Ingeniería en Informática</a:t>
                      </a:r>
                      <a:endParaRPr lang="es-CL" sz="1200" dirty="0">
                        <a:latin typeface="Arial"/>
                        <a:ea typeface="Calibri"/>
                        <a:cs typeface="Calibri"/>
                      </a:endParaRPr>
                    </a:p>
                    <a:p>
                      <a:pPr algn="ctr">
                        <a:spcAft>
                          <a:spcPts val="0"/>
                        </a:spcAft>
                      </a:pPr>
                      <a:r>
                        <a:rPr lang="es-CL" sz="800" dirty="0">
                          <a:latin typeface="Arial"/>
                          <a:ea typeface="Calibri"/>
                          <a:cs typeface="Calibri"/>
                        </a:rPr>
                        <a:t>Propuesta Proyecto de Titulo –  </a:t>
                      </a:r>
                      <a:r>
                        <a:rPr lang="es-CL" sz="800" dirty="0" smtClean="0">
                          <a:latin typeface="Arial"/>
                          <a:ea typeface="Calibri"/>
                          <a:cs typeface="Calibri"/>
                        </a:rPr>
                        <a:t>Enero</a:t>
                      </a:r>
                      <a:r>
                        <a:rPr lang="es-CL" sz="800" baseline="0" dirty="0" smtClean="0">
                          <a:latin typeface="Arial"/>
                          <a:ea typeface="Calibri"/>
                          <a:cs typeface="Calibri"/>
                        </a:rPr>
                        <a:t> 2011</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pic>
        <p:nvPicPr>
          <p:cNvPr id="20" name="Imagen 45"/>
          <p:cNvPicPr>
            <a:picLocks noChangeAspect="1" noChangeArrowheads="1"/>
          </p:cNvPicPr>
          <p:nvPr/>
        </p:nvPicPr>
        <p:blipFill>
          <a:blip r:embed="rId3" cstate="print"/>
          <a:srcRect/>
          <a:stretch>
            <a:fillRect/>
          </a:stretch>
        </p:blipFill>
        <p:spPr bwMode="auto">
          <a:xfrm>
            <a:off x="323528" y="260648"/>
            <a:ext cx="1295400" cy="552450"/>
          </a:xfrm>
          <a:prstGeom prst="rect">
            <a:avLst/>
          </a:prstGeom>
          <a:solidFill>
            <a:srgbClr val="FFFFFF"/>
          </a:solidFill>
        </p:spPr>
      </p:pic>
      <p:pic>
        <p:nvPicPr>
          <p:cNvPr id="21" name="Imagen 45"/>
          <p:cNvPicPr>
            <a:picLocks noChangeAspect="1" noChangeArrowheads="1"/>
          </p:cNvPicPr>
          <p:nvPr/>
        </p:nvPicPr>
        <p:blipFill>
          <a:blip r:embed="rId3" cstate="print"/>
          <a:srcRect/>
          <a:stretch>
            <a:fillRect/>
          </a:stretch>
        </p:blipFill>
        <p:spPr bwMode="auto">
          <a:xfrm>
            <a:off x="7668344" y="260648"/>
            <a:ext cx="1295400" cy="552450"/>
          </a:xfrm>
          <a:prstGeom prst="rect">
            <a:avLst/>
          </a:prstGeom>
          <a:solidFill>
            <a:srgbClr val="FFFFFF"/>
          </a:solidFill>
        </p:spPr>
      </p:pic>
      <p:sp>
        <p:nvSpPr>
          <p:cNvPr id="22" name="21 CuadroTexto"/>
          <p:cNvSpPr txBox="1"/>
          <p:nvPr/>
        </p:nvSpPr>
        <p:spPr>
          <a:xfrm>
            <a:off x="827584" y="6309320"/>
            <a:ext cx="184731" cy="369332"/>
          </a:xfrm>
          <a:prstGeom prst="rect">
            <a:avLst/>
          </a:prstGeom>
          <a:noFill/>
        </p:spPr>
        <p:txBody>
          <a:bodyPr wrap="none" rtlCol="0">
            <a:spAutoFit/>
          </a:bodyPr>
          <a:lstStyle/>
          <a:p>
            <a:endParaRPr lang="es-CL" dirty="0"/>
          </a:p>
        </p:txBody>
      </p:sp>
      <p:graphicFrame>
        <p:nvGraphicFramePr>
          <p:cNvPr id="25" name="24 Tabla"/>
          <p:cNvGraphicFramePr>
            <a:graphicFrameLocks noGrp="1"/>
          </p:cNvGraphicFramePr>
          <p:nvPr/>
        </p:nvGraphicFramePr>
        <p:xfrm>
          <a:off x="827584" y="6093296"/>
          <a:ext cx="5657850" cy="487680"/>
        </p:xfrm>
        <a:graphic>
          <a:graphicData uri="http://schemas.openxmlformats.org/drawingml/2006/table">
            <a:tbl>
              <a:tblPr/>
              <a:tblGrid>
                <a:gridCol w="788670"/>
                <a:gridCol w="4869180"/>
              </a:tblGrid>
              <a:tr h="216024">
                <a:tc>
                  <a:txBody>
                    <a:bodyPr/>
                    <a:lstStyle/>
                    <a:p>
                      <a:pPr algn="just">
                        <a:spcAft>
                          <a:spcPts val="0"/>
                        </a:spcAft>
                      </a:pPr>
                      <a:r>
                        <a:rPr lang="es-CL" sz="800" b="1" dirty="0">
                          <a:latin typeface="Arial"/>
                          <a:ea typeface="Calibri"/>
                          <a:cs typeface="Calibri"/>
                        </a:rPr>
                        <a:t>Profesor:</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l">
                        <a:spcAft>
                          <a:spcPts val="0"/>
                        </a:spcAft>
                      </a:pPr>
                      <a:r>
                        <a:rPr lang="es-CL" sz="800" dirty="0" err="1">
                          <a:latin typeface="Arial"/>
                          <a:ea typeface="Calibri"/>
                          <a:cs typeface="Calibri"/>
                        </a:rPr>
                        <a:t>Dahianna</a:t>
                      </a:r>
                      <a:r>
                        <a:rPr lang="es-CL" sz="800" dirty="0">
                          <a:latin typeface="Arial"/>
                          <a:ea typeface="Calibri"/>
                          <a:cs typeface="Calibri"/>
                        </a:rPr>
                        <a:t> Vega L.                                                                                                                                                </a:t>
                      </a:r>
                      <a:r>
                        <a:rPr lang="es-CL" sz="800" dirty="0" smtClean="0">
                          <a:latin typeface="Arial"/>
                          <a:ea typeface="Calibri"/>
                          <a:cs typeface="Calibri"/>
                        </a:rPr>
                        <a:t>Página </a:t>
                      </a:r>
                      <a:fld id="{C73A528A-3B83-424A-A6A8-2D4C75AB249B}" type="slidenum">
                        <a:rPr lang="es-CL" sz="800" smtClean="0">
                          <a:latin typeface="Arial"/>
                          <a:ea typeface="Calibri"/>
                          <a:cs typeface="Calibri"/>
                        </a:rPr>
                        <a:pPr algn="l">
                          <a:spcAft>
                            <a:spcPts val="0"/>
                          </a:spcAft>
                        </a:pPr>
                        <a:t>5</a:t>
                      </a:fld>
                      <a:endParaRPr lang="es-CL" sz="1200" dirty="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Alumnos:</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a:latin typeface="Arial"/>
                          <a:ea typeface="Calibri"/>
                          <a:cs typeface="Calibri"/>
                        </a:rPr>
                        <a:t>Rogelio Elías, Rodrigo Riquelme, Manuel Canales</a:t>
                      </a:r>
                      <a:endParaRPr lang="es-CL" sz="120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Tema:</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dirty="0">
                          <a:latin typeface="Arial"/>
                          <a:ea typeface="Calibri"/>
                          <a:cs typeface="Calibri"/>
                        </a:rPr>
                        <a:t>Marco de Trabajo para un Acceso </a:t>
                      </a:r>
                      <a:r>
                        <a:rPr lang="es-CL" sz="800" dirty="0">
                          <a:latin typeface="Arial"/>
                          <a:ea typeface="Calibri"/>
                          <a:cs typeface="Arial"/>
                        </a:rPr>
                        <a:t>Multimedia Universal Mediante Patrones Modelo-Vista-Controlador</a:t>
                      </a: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cxnSp>
        <p:nvCxnSpPr>
          <p:cNvPr id="26" name="25 Conector recto"/>
          <p:cNvCxnSpPr/>
          <p:nvPr/>
        </p:nvCxnSpPr>
        <p:spPr>
          <a:xfrm>
            <a:off x="395536" y="6021288"/>
            <a:ext cx="8064896"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23 Rectángulo"/>
          <p:cNvSpPr/>
          <p:nvPr/>
        </p:nvSpPr>
        <p:spPr>
          <a:xfrm>
            <a:off x="395536" y="1556792"/>
            <a:ext cx="8496944" cy="1877437"/>
          </a:xfrm>
          <a:prstGeom prst="rect">
            <a:avLst/>
          </a:prstGeom>
        </p:spPr>
        <p:txBody>
          <a:bodyPr wrap="square">
            <a:spAutoFit/>
          </a:bodyPr>
          <a:lstStyle/>
          <a:p>
            <a:r>
              <a:rPr lang="es-CL" b="1" u="sng" dirty="0" smtClean="0"/>
              <a:t>Ventajas.</a:t>
            </a:r>
          </a:p>
          <a:p>
            <a:endParaRPr lang="es-CL" u="sng" dirty="0" smtClean="0"/>
          </a:p>
          <a:p>
            <a:pPr algn="just">
              <a:buFont typeface="Arial" pitchFamily="34" charset="0"/>
              <a:buChar char="•"/>
            </a:pPr>
            <a:r>
              <a:rPr lang="es-ES" sz="1600" dirty="0" smtClean="0"/>
              <a:t>Los objetos modelados en XML no dependen de ningún lenguaje de programación en particular, por lo tanto se puede mantener el </a:t>
            </a:r>
            <a:r>
              <a:rPr lang="es-ES" sz="1600" b="1" dirty="0" smtClean="0"/>
              <a:t>diseño</a:t>
            </a:r>
            <a:r>
              <a:rPr lang="es-ES" sz="1600" dirty="0" smtClean="0"/>
              <a:t> de los componentes XML sobre diferentes plataformas logrando una buena portabilidad. Ocupando estos mismos componentes es posible comunicarse con diferentes plataformas a la vez, las cuales no necesariamente deben ser compatibles entre sí de forma nativa, de esta forma se maximiza la interoperabilidad.</a:t>
            </a:r>
            <a:endParaRPr lang="es-CL" sz="1600" dirty="0"/>
          </a:p>
        </p:txBody>
      </p:sp>
      <p:pic>
        <p:nvPicPr>
          <p:cNvPr id="27" name="26 Imagen"/>
          <p:cNvPicPr/>
          <p:nvPr/>
        </p:nvPicPr>
        <p:blipFill>
          <a:blip r:embed="rId4" cstate="print"/>
          <a:srcRect/>
          <a:stretch>
            <a:fillRect/>
          </a:stretch>
        </p:blipFill>
        <p:spPr bwMode="auto">
          <a:xfrm>
            <a:off x="467544" y="3429000"/>
            <a:ext cx="3867150" cy="2245167"/>
          </a:xfrm>
          <a:prstGeom prst="rect">
            <a:avLst/>
          </a:prstGeom>
          <a:solidFill>
            <a:srgbClr val="FFFFFF"/>
          </a:solidFill>
          <a:ln w="9525">
            <a:noFill/>
            <a:miter lim="800000"/>
            <a:headEnd/>
            <a:tailEnd/>
          </a:ln>
        </p:spPr>
      </p:pic>
      <p:sp>
        <p:nvSpPr>
          <p:cNvPr id="32" name="31 Rectángulo"/>
          <p:cNvSpPr/>
          <p:nvPr/>
        </p:nvSpPr>
        <p:spPr>
          <a:xfrm>
            <a:off x="1331640" y="5661248"/>
            <a:ext cx="2242922" cy="246221"/>
          </a:xfrm>
          <a:prstGeom prst="rect">
            <a:avLst/>
          </a:prstGeom>
        </p:spPr>
        <p:txBody>
          <a:bodyPr wrap="none">
            <a:spAutoFit/>
          </a:bodyPr>
          <a:lstStyle/>
          <a:p>
            <a:r>
              <a:rPr lang="es-CL" sz="1000" dirty="0" smtClean="0"/>
              <a:t>Esquema de MVC con uso de </a:t>
            </a:r>
            <a:r>
              <a:rPr lang="es-CL" sz="1000" dirty="0" err="1" smtClean="0"/>
              <a:t>templates</a:t>
            </a:r>
            <a:endParaRPr lang="es-CL" sz="1000" dirty="0"/>
          </a:p>
        </p:txBody>
      </p:sp>
      <p:sp>
        <p:nvSpPr>
          <p:cNvPr id="33" name="32 Rectángulo"/>
          <p:cNvSpPr/>
          <p:nvPr/>
        </p:nvSpPr>
        <p:spPr>
          <a:xfrm>
            <a:off x="6156176" y="5661248"/>
            <a:ext cx="1138453" cy="246221"/>
          </a:xfrm>
          <a:prstGeom prst="rect">
            <a:avLst/>
          </a:prstGeom>
        </p:spPr>
        <p:txBody>
          <a:bodyPr wrap="none">
            <a:spAutoFit/>
          </a:bodyPr>
          <a:lstStyle/>
          <a:p>
            <a:r>
              <a:rPr lang="es-ES" sz="1000" dirty="0" smtClean="0"/>
              <a:t>componente XML </a:t>
            </a:r>
            <a:endParaRPr lang="es-CL" sz="1000" dirty="0"/>
          </a:p>
        </p:txBody>
      </p:sp>
      <p:pic>
        <p:nvPicPr>
          <p:cNvPr id="24592" name="Picture 16"/>
          <p:cNvPicPr>
            <a:picLocks noChangeAspect="1" noChangeArrowheads="1"/>
          </p:cNvPicPr>
          <p:nvPr/>
        </p:nvPicPr>
        <p:blipFill>
          <a:blip r:embed="rId5" cstate="print"/>
          <a:srcRect/>
          <a:stretch>
            <a:fillRect/>
          </a:stretch>
        </p:blipFill>
        <p:spPr bwMode="auto">
          <a:xfrm>
            <a:off x="5796136" y="3573016"/>
            <a:ext cx="2895600" cy="2038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980728"/>
            <a:ext cx="8229600" cy="418058"/>
          </a:xfrm>
        </p:spPr>
        <p:txBody>
          <a:bodyPr>
            <a:normAutofit fontScale="90000"/>
          </a:bodyPr>
          <a:lstStyle/>
          <a:p>
            <a:r>
              <a:rPr lang="es-CL" sz="2000" b="1" dirty="0" smtClean="0">
                <a:latin typeface="Arial" pitchFamily="34" charset="0"/>
                <a:cs typeface="Arial" pitchFamily="34" charset="0"/>
              </a:rPr>
              <a:t>Metodología Desarrollo</a:t>
            </a:r>
            <a:r>
              <a:rPr lang="es-CL" sz="2000" b="1" dirty="0" smtClean="0">
                <a:latin typeface="Arial" pitchFamily="34" charset="0"/>
                <a:cs typeface="Arial" pitchFamily="34" charset="0"/>
              </a:rPr>
              <a:t/>
            </a:r>
            <a:br>
              <a:rPr lang="es-CL" sz="2000" b="1" dirty="0" smtClean="0">
                <a:latin typeface="Arial" pitchFamily="34" charset="0"/>
                <a:cs typeface="Arial" pitchFamily="34" charset="0"/>
              </a:rPr>
            </a:br>
            <a:endParaRPr lang="es-CL" sz="2000" dirty="0">
              <a:latin typeface="Arial" pitchFamily="34" charset="0"/>
              <a:cs typeface="Arial" pitchFamily="34" charset="0"/>
            </a:endParaRPr>
          </a:p>
        </p:txBody>
      </p:sp>
      <p:cxnSp>
        <p:nvCxnSpPr>
          <p:cNvPr id="8" name="7 Conector recto"/>
          <p:cNvCxnSpPr/>
          <p:nvPr/>
        </p:nvCxnSpPr>
        <p:spPr>
          <a:xfrm>
            <a:off x="539552" y="1268760"/>
            <a:ext cx="806489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16 Tabla"/>
          <p:cNvGraphicFramePr>
            <a:graphicFrameLocks noGrp="1"/>
          </p:cNvGraphicFramePr>
          <p:nvPr/>
        </p:nvGraphicFramePr>
        <p:xfrm>
          <a:off x="395535" y="260648"/>
          <a:ext cx="8424937" cy="570865"/>
        </p:xfrm>
        <a:graphic>
          <a:graphicData uri="http://schemas.openxmlformats.org/drawingml/2006/table">
            <a:tbl>
              <a:tblPr/>
              <a:tblGrid>
                <a:gridCol w="2147977"/>
                <a:gridCol w="4128983"/>
                <a:gridCol w="2147977"/>
              </a:tblGrid>
              <a:tr h="570865">
                <a:tc>
                  <a:txBody>
                    <a:bodyPr/>
                    <a:lstStyle/>
                    <a:p>
                      <a:pPr algn="just">
                        <a:spcAft>
                          <a:spcPts val="0"/>
                        </a:spcAft>
                      </a:pPr>
                      <a:endParaRPr lang="es-CL" sz="8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r>
                        <a:rPr lang="es-CL" sz="800" dirty="0">
                          <a:latin typeface="Arial"/>
                          <a:ea typeface="Calibri"/>
                          <a:cs typeface="Calibri"/>
                        </a:rPr>
                        <a:t>Universidad de Viña del Mar</a:t>
                      </a:r>
                      <a:endParaRPr lang="es-CL" sz="1200" dirty="0">
                        <a:latin typeface="Arial"/>
                        <a:ea typeface="Calibri"/>
                        <a:cs typeface="Calibri"/>
                      </a:endParaRPr>
                    </a:p>
                    <a:p>
                      <a:pPr algn="ctr">
                        <a:spcAft>
                          <a:spcPts val="0"/>
                        </a:spcAft>
                      </a:pPr>
                      <a:r>
                        <a:rPr lang="es-CL" sz="800" dirty="0">
                          <a:latin typeface="Arial"/>
                          <a:ea typeface="Calibri"/>
                          <a:cs typeface="Calibri"/>
                        </a:rPr>
                        <a:t>Ingeniería en Informática</a:t>
                      </a:r>
                      <a:endParaRPr lang="es-CL" sz="1200" dirty="0">
                        <a:latin typeface="Arial"/>
                        <a:ea typeface="Calibri"/>
                        <a:cs typeface="Calibri"/>
                      </a:endParaRPr>
                    </a:p>
                    <a:p>
                      <a:pPr algn="ctr">
                        <a:spcAft>
                          <a:spcPts val="0"/>
                        </a:spcAft>
                      </a:pPr>
                      <a:r>
                        <a:rPr lang="es-CL" sz="800" dirty="0">
                          <a:latin typeface="Arial"/>
                          <a:ea typeface="Calibri"/>
                          <a:cs typeface="Calibri"/>
                        </a:rPr>
                        <a:t>Propuesta Proyecto de Titulo –  </a:t>
                      </a:r>
                      <a:r>
                        <a:rPr lang="es-CL" sz="800" dirty="0" smtClean="0">
                          <a:latin typeface="Arial"/>
                          <a:ea typeface="Calibri"/>
                          <a:cs typeface="Calibri"/>
                        </a:rPr>
                        <a:t>Enero</a:t>
                      </a:r>
                      <a:r>
                        <a:rPr lang="es-CL" sz="800" baseline="0" dirty="0" smtClean="0">
                          <a:latin typeface="Arial"/>
                          <a:ea typeface="Calibri"/>
                          <a:cs typeface="Calibri"/>
                        </a:rPr>
                        <a:t> 2011</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pic>
        <p:nvPicPr>
          <p:cNvPr id="20" name="Imagen 45"/>
          <p:cNvPicPr>
            <a:picLocks noChangeAspect="1" noChangeArrowheads="1"/>
          </p:cNvPicPr>
          <p:nvPr/>
        </p:nvPicPr>
        <p:blipFill>
          <a:blip r:embed="rId3" cstate="print"/>
          <a:srcRect/>
          <a:stretch>
            <a:fillRect/>
          </a:stretch>
        </p:blipFill>
        <p:spPr bwMode="auto">
          <a:xfrm>
            <a:off x="323528" y="260648"/>
            <a:ext cx="1295400" cy="552450"/>
          </a:xfrm>
          <a:prstGeom prst="rect">
            <a:avLst/>
          </a:prstGeom>
          <a:solidFill>
            <a:srgbClr val="FFFFFF"/>
          </a:solidFill>
        </p:spPr>
      </p:pic>
      <p:pic>
        <p:nvPicPr>
          <p:cNvPr id="21" name="Imagen 45"/>
          <p:cNvPicPr>
            <a:picLocks noChangeAspect="1" noChangeArrowheads="1"/>
          </p:cNvPicPr>
          <p:nvPr/>
        </p:nvPicPr>
        <p:blipFill>
          <a:blip r:embed="rId3" cstate="print"/>
          <a:srcRect/>
          <a:stretch>
            <a:fillRect/>
          </a:stretch>
        </p:blipFill>
        <p:spPr bwMode="auto">
          <a:xfrm>
            <a:off x="7668344" y="260648"/>
            <a:ext cx="1295400" cy="552450"/>
          </a:xfrm>
          <a:prstGeom prst="rect">
            <a:avLst/>
          </a:prstGeom>
          <a:solidFill>
            <a:srgbClr val="FFFFFF"/>
          </a:solidFill>
        </p:spPr>
      </p:pic>
      <p:sp>
        <p:nvSpPr>
          <p:cNvPr id="22" name="21 CuadroTexto"/>
          <p:cNvSpPr txBox="1"/>
          <p:nvPr/>
        </p:nvSpPr>
        <p:spPr>
          <a:xfrm>
            <a:off x="827584" y="6309320"/>
            <a:ext cx="184731" cy="369332"/>
          </a:xfrm>
          <a:prstGeom prst="rect">
            <a:avLst/>
          </a:prstGeom>
          <a:noFill/>
        </p:spPr>
        <p:txBody>
          <a:bodyPr wrap="none" rtlCol="0">
            <a:spAutoFit/>
          </a:bodyPr>
          <a:lstStyle/>
          <a:p>
            <a:endParaRPr lang="es-CL" dirty="0"/>
          </a:p>
        </p:txBody>
      </p:sp>
      <p:graphicFrame>
        <p:nvGraphicFramePr>
          <p:cNvPr id="25" name="24 Tabla"/>
          <p:cNvGraphicFramePr>
            <a:graphicFrameLocks noGrp="1"/>
          </p:cNvGraphicFramePr>
          <p:nvPr/>
        </p:nvGraphicFramePr>
        <p:xfrm>
          <a:off x="827584" y="6093296"/>
          <a:ext cx="5657850" cy="487680"/>
        </p:xfrm>
        <a:graphic>
          <a:graphicData uri="http://schemas.openxmlformats.org/drawingml/2006/table">
            <a:tbl>
              <a:tblPr/>
              <a:tblGrid>
                <a:gridCol w="788670"/>
                <a:gridCol w="4869180"/>
              </a:tblGrid>
              <a:tr h="216024">
                <a:tc>
                  <a:txBody>
                    <a:bodyPr/>
                    <a:lstStyle/>
                    <a:p>
                      <a:pPr algn="just">
                        <a:spcAft>
                          <a:spcPts val="0"/>
                        </a:spcAft>
                      </a:pPr>
                      <a:r>
                        <a:rPr lang="es-CL" sz="800" b="1" dirty="0">
                          <a:latin typeface="Arial"/>
                          <a:ea typeface="Calibri"/>
                          <a:cs typeface="Calibri"/>
                        </a:rPr>
                        <a:t>Profesor:</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l">
                        <a:spcAft>
                          <a:spcPts val="0"/>
                        </a:spcAft>
                      </a:pPr>
                      <a:r>
                        <a:rPr lang="es-CL" sz="800" dirty="0" err="1">
                          <a:latin typeface="Arial"/>
                          <a:ea typeface="Calibri"/>
                          <a:cs typeface="Calibri"/>
                        </a:rPr>
                        <a:t>Dahianna</a:t>
                      </a:r>
                      <a:r>
                        <a:rPr lang="es-CL" sz="800" dirty="0">
                          <a:latin typeface="Arial"/>
                          <a:ea typeface="Calibri"/>
                          <a:cs typeface="Calibri"/>
                        </a:rPr>
                        <a:t> Vega L.                                                                                                                                                </a:t>
                      </a:r>
                      <a:r>
                        <a:rPr lang="es-CL" sz="800" dirty="0" smtClean="0">
                          <a:latin typeface="Arial"/>
                          <a:ea typeface="Calibri"/>
                          <a:cs typeface="Calibri"/>
                        </a:rPr>
                        <a:t>Página </a:t>
                      </a:r>
                      <a:fld id="{C73A528A-3B83-424A-A6A8-2D4C75AB249B}" type="slidenum">
                        <a:rPr lang="es-CL" sz="800" smtClean="0">
                          <a:latin typeface="Arial"/>
                          <a:ea typeface="Calibri"/>
                          <a:cs typeface="Calibri"/>
                        </a:rPr>
                        <a:pPr algn="l">
                          <a:spcAft>
                            <a:spcPts val="0"/>
                          </a:spcAft>
                        </a:pPr>
                        <a:t>6</a:t>
                      </a:fld>
                      <a:endParaRPr lang="es-CL" sz="1200" dirty="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Alumnos:</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a:latin typeface="Arial"/>
                          <a:ea typeface="Calibri"/>
                          <a:cs typeface="Calibri"/>
                        </a:rPr>
                        <a:t>Rogelio Elías, Rodrigo Riquelme, Manuel Canales</a:t>
                      </a:r>
                      <a:endParaRPr lang="es-CL" sz="120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Tema:</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dirty="0">
                          <a:latin typeface="Arial"/>
                          <a:ea typeface="Calibri"/>
                          <a:cs typeface="Calibri"/>
                        </a:rPr>
                        <a:t>Marco de Trabajo para un Acceso </a:t>
                      </a:r>
                      <a:r>
                        <a:rPr lang="es-CL" sz="800" dirty="0">
                          <a:latin typeface="Arial"/>
                          <a:ea typeface="Calibri"/>
                          <a:cs typeface="Arial"/>
                        </a:rPr>
                        <a:t>Multimedia Universal Mediante Patrones Modelo-Vista-Controlador</a:t>
                      </a: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cxnSp>
        <p:nvCxnSpPr>
          <p:cNvPr id="26" name="25 Conector recto"/>
          <p:cNvCxnSpPr/>
          <p:nvPr/>
        </p:nvCxnSpPr>
        <p:spPr>
          <a:xfrm>
            <a:off x="395536" y="6021288"/>
            <a:ext cx="8064896"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15 CuadroTexto"/>
          <p:cNvSpPr txBox="1"/>
          <p:nvPr/>
        </p:nvSpPr>
        <p:spPr>
          <a:xfrm>
            <a:off x="1259632" y="1700808"/>
            <a:ext cx="5904656" cy="3970318"/>
          </a:xfrm>
          <a:prstGeom prst="rect">
            <a:avLst/>
          </a:prstGeom>
          <a:noFill/>
        </p:spPr>
        <p:txBody>
          <a:bodyPr wrap="square" rtlCol="0">
            <a:spAutoFit/>
          </a:bodyPr>
          <a:lstStyle/>
          <a:p>
            <a:pPr>
              <a:buFont typeface="Arial" pitchFamily="34" charset="0"/>
              <a:buChar char="•"/>
            </a:pPr>
            <a:r>
              <a:rPr lang="es-CL" dirty="0" smtClean="0"/>
              <a:t>Extreme </a:t>
            </a:r>
            <a:r>
              <a:rPr lang="es-CL" dirty="0" err="1" smtClean="0"/>
              <a:t>Programming</a:t>
            </a:r>
            <a:endParaRPr lang="es-CL" dirty="0" smtClean="0"/>
          </a:p>
          <a:p>
            <a:pPr>
              <a:buFont typeface="Arial" pitchFamily="34" charset="0"/>
              <a:buChar char="•"/>
            </a:pPr>
            <a:endParaRPr lang="es-CL" dirty="0" smtClean="0"/>
          </a:p>
          <a:p>
            <a:pPr>
              <a:buFont typeface="Arial" pitchFamily="34" charset="0"/>
              <a:buChar char="•"/>
            </a:pPr>
            <a:r>
              <a:rPr lang="es-CL" dirty="0" err="1" smtClean="0"/>
              <a:t>Scrum</a:t>
            </a:r>
            <a:endParaRPr lang="es-CL" dirty="0" smtClean="0"/>
          </a:p>
          <a:p>
            <a:pPr>
              <a:buFont typeface="Arial" pitchFamily="34" charset="0"/>
              <a:buChar char="•"/>
            </a:pPr>
            <a:endParaRPr lang="es-CL" dirty="0" smtClean="0"/>
          </a:p>
          <a:p>
            <a:pPr>
              <a:buFont typeface="Arial" pitchFamily="34" charset="0"/>
              <a:buChar char="•"/>
            </a:pPr>
            <a:r>
              <a:rPr lang="es-CL" dirty="0" smtClean="0"/>
              <a:t>Código </a:t>
            </a:r>
            <a:r>
              <a:rPr lang="es-CL" dirty="0" smtClean="0"/>
              <a:t>abierto</a:t>
            </a:r>
          </a:p>
          <a:p>
            <a:pPr>
              <a:buFont typeface="Arial" pitchFamily="34" charset="0"/>
              <a:buChar char="•"/>
            </a:pPr>
            <a:endParaRPr lang="es-CL" dirty="0" smtClean="0"/>
          </a:p>
          <a:p>
            <a:pPr>
              <a:buFont typeface="Arial" pitchFamily="34" charset="0"/>
              <a:buChar char="•"/>
            </a:pPr>
            <a:r>
              <a:rPr lang="es-CL" dirty="0" smtClean="0"/>
              <a:t>Software </a:t>
            </a:r>
            <a:r>
              <a:rPr lang="es-CL" dirty="0" smtClean="0"/>
              <a:t>libre</a:t>
            </a:r>
          </a:p>
          <a:p>
            <a:pPr>
              <a:buFont typeface="Arial" pitchFamily="34" charset="0"/>
              <a:buChar char="•"/>
            </a:pPr>
            <a:endParaRPr lang="es-CL" dirty="0" smtClean="0"/>
          </a:p>
          <a:p>
            <a:pPr>
              <a:buFont typeface="Arial" pitchFamily="34" charset="0"/>
              <a:buChar char="•"/>
            </a:pPr>
            <a:r>
              <a:rPr lang="es-CL" dirty="0" smtClean="0"/>
              <a:t>Google </a:t>
            </a:r>
            <a:r>
              <a:rPr lang="es-CL" dirty="0" err="1" smtClean="0"/>
              <a:t>Code</a:t>
            </a:r>
            <a:endParaRPr lang="es-CL" dirty="0" smtClean="0"/>
          </a:p>
          <a:p>
            <a:pPr>
              <a:buFont typeface="Arial" pitchFamily="34" charset="0"/>
              <a:buChar char="•"/>
            </a:pPr>
            <a:endParaRPr lang="es-CL" dirty="0" smtClean="0"/>
          </a:p>
          <a:p>
            <a:pPr>
              <a:buFont typeface="Arial" pitchFamily="34" charset="0"/>
              <a:buChar char="•"/>
            </a:pPr>
            <a:r>
              <a:rPr lang="es-CL" dirty="0" smtClean="0"/>
              <a:t>SVN</a:t>
            </a:r>
          </a:p>
          <a:p>
            <a:pPr>
              <a:buFont typeface="Arial" pitchFamily="34" charset="0"/>
              <a:buChar char="•"/>
            </a:pPr>
            <a:endParaRPr lang="es-CL" dirty="0" smtClean="0"/>
          </a:p>
          <a:p>
            <a:pPr>
              <a:buFont typeface="Arial" pitchFamily="34" charset="0"/>
              <a:buChar char="•"/>
            </a:pPr>
            <a:r>
              <a:rPr lang="es-CL" dirty="0" err="1" smtClean="0"/>
              <a:t>Zend</a:t>
            </a:r>
            <a:r>
              <a:rPr lang="es-CL" dirty="0" smtClean="0"/>
              <a:t> </a:t>
            </a:r>
            <a:r>
              <a:rPr lang="es-CL" dirty="0" smtClean="0"/>
              <a:t>Studio</a:t>
            </a:r>
          </a:p>
          <a:p>
            <a:endParaRPr lang="es-CL"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980728"/>
            <a:ext cx="8229600" cy="418058"/>
          </a:xfrm>
        </p:spPr>
        <p:txBody>
          <a:bodyPr>
            <a:normAutofit fontScale="90000"/>
          </a:bodyPr>
          <a:lstStyle/>
          <a:p>
            <a:r>
              <a:rPr lang="es-CL" sz="2000" b="1" dirty="0" smtClean="0">
                <a:latin typeface="Arial" pitchFamily="34" charset="0"/>
                <a:cs typeface="Arial" pitchFamily="34" charset="0"/>
              </a:rPr>
              <a:t>Diseño Físico</a:t>
            </a:r>
            <a:r>
              <a:rPr lang="es-CL" sz="2000" b="1" dirty="0" smtClean="0">
                <a:latin typeface="Arial" pitchFamily="34" charset="0"/>
                <a:cs typeface="Arial" pitchFamily="34" charset="0"/>
              </a:rPr>
              <a:t/>
            </a:r>
            <a:br>
              <a:rPr lang="es-CL" sz="2000" b="1" dirty="0" smtClean="0">
                <a:latin typeface="Arial" pitchFamily="34" charset="0"/>
                <a:cs typeface="Arial" pitchFamily="34" charset="0"/>
              </a:rPr>
            </a:br>
            <a:endParaRPr lang="es-CL" sz="2000" dirty="0">
              <a:latin typeface="Arial" pitchFamily="34" charset="0"/>
              <a:cs typeface="Arial" pitchFamily="34" charset="0"/>
            </a:endParaRPr>
          </a:p>
        </p:txBody>
      </p:sp>
      <p:cxnSp>
        <p:nvCxnSpPr>
          <p:cNvPr id="8" name="7 Conector recto"/>
          <p:cNvCxnSpPr/>
          <p:nvPr/>
        </p:nvCxnSpPr>
        <p:spPr>
          <a:xfrm>
            <a:off x="539552" y="1268760"/>
            <a:ext cx="806489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16 Tabla"/>
          <p:cNvGraphicFramePr>
            <a:graphicFrameLocks noGrp="1"/>
          </p:cNvGraphicFramePr>
          <p:nvPr/>
        </p:nvGraphicFramePr>
        <p:xfrm>
          <a:off x="395535" y="260648"/>
          <a:ext cx="8424937" cy="570865"/>
        </p:xfrm>
        <a:graphic>
          <a:graphicData uri="http://schemas.openxmlformats.org/drawingml/2006/table">
            <a:tbl>
              <a:tblPr/>
              <a:tblGrid>
                <a:gridCol w="2147977"/>
                <a:gridCol w="4128983"/>
                <a:gridCol w="2147977"/>
              </a:tblGrid>
              <a:tr h="570865">
                <a:tc>
                  <a:txBody>
                    <a:bodyPr/>
                    <a:lstStyle/>
                    <a:p>
                      <a:pPr algn="just">
                        <a:spcAft>
                          <a:spcPts val="0"/>
                        </a:spcAft>
                      </a:pPr>
                      <a:endParaRPr lang="es-CL" sz="8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r>
                        <a:rPr lang="es-CL" sz="800" dirty="0">
                          <a:latin typeface="Arial"/>
                          <a:ea typeface="Calibri"/>
                          <a:cs typeface="Calibri"/>
                        </a:rPr>
                        <a:t>Universidad de Viña del Mar</a:t>
                      </a:r>
                      <a:endParaRPr lang="es-CL" sz="1200" dirty="0">
                        <a:latin typeface="Arial"/>
                        <a:ea typeface="Calibri"/>
                        <a:cs typeface="Calibri"/>
                      </a:endParaRPr>
                    </a:p>
                    <a:p>
                      <a:pPr algn="ctr">
                        <a:spcAft>
                          <a:spcPts val="0"/>
                        </a:spcAft>
                      </a:pPr>
                      <a:r>
                        <a:rPr lang="es-CL" sz="800" dirty="0">
                          <a:latin typeface="Arial"/>
                          <a:ea typeface="Calibri"/>
                          <a:cs typeface="Calibri"/>
                        </a:rPr>
                        <a:t>Ingeniería en Informática</a:t>
                      </a:r>
                      <a:endParaRPr lang="es-CL" sz="1200" dirty="0">
                        <a:latin typeface="Arial"/>
                        <a:ea typeface="Calibri"/>
                        <a:cs typeface="Calibri"/>
                      </a:endParaRPr>
                    </a:p>
                    <a:p>
                      <a:pPr algn="ctr">
                        <a:spcAft>
                          <a:spcPts val="0"/>
                        </a:spcAft>
                      </a:pPr>
                      <a:r>
                        <a:rPr lang="es-CL" sz="800" dirty="0">
                          <a:latin typeface="Arial"/>
                          <a:ea typeface="Calibri"/>
                          <a:cs typeface="Calibri"/>
                        </a:rPr>
                        <a:t>Propuesta Proyecto de Titulo –  </a:t>
                      </a:r>
                      <a:r>
                        <a:rPr lang="es-CL" sz="800" dirty="0" smtClean="0">
                          <a:latin typeface="Arial"/>
                          <a:ea typeface="Calibri"/>
                          <a:cs typeface="Calibri"/>
                        </a:rPr>
                        <a:t>Enero</a:t>
                      </a:r>
                      <a:r>
                        <a:rPr lang="es-CL" sz="800" baseline="0" dirty="0" smtClean="0">
                          <a:latin typeface="Arial"/>
                          <a:ea typeface="Calibri"/>
                          <a:cs typeface="Calibri"/>
                        </a:rPr>
                        <a:t> 2011</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pic>
        <p:nvPicPr>
          <p:cNvPr id="20" name="Imagen 45"/>
          <p:cNvPicPr>
            <a:picLocks noChangeAspect="1" noChangeArrowheads="1"/>
          </p:cNvPicPr>
          <p:nvPr/>
        </p:nvPicPr>
        <p:blipFill>
          <a:blip r:embed="rId3" cstate="print"/>
          <a:srcRect/>
          <a:stretch>
            <a:fillRect/>
          </a:stretch>
        </p:blipFill>
        <p:spPr bwMode="auto">
          <a:xfrm>
            <a:off x="323528" y="260648"/>
            <a:ext cx="1295400" cy="552450"/>
          </a:xfrm>
          <a:prstGeom prst="rect">
            <a:avLst/>
          </a:prstGeom>
          <a:solidFill>
            <a:srgbClr val="FFFFFF"/>
          </a:solidFill>
        </p:spPr>
      </p:pic>
      <p:pic>
        <p:nvPicPr>
          <p:cNvPr id="21" name="Imagen 45"/>
          <p:cNvPicPr>
            <a:picLocks noChangeAspect="1" noChangeArrowheads="1"/>
          </p:cNvPicPr>
          <p:nvPr/>
        </p:nvPicPr>
        <p:blipFill>
          <a:blip r:embed="rId3" cstate="print"/>
          <a:srcRect/>
          <a:stretch>
            <a:fillRect/>
          </a:stretch>
        </p:blipFill>
        <p:spPr bwMode="auto">
          <a:xfrm>
            <a:off x="7668344" y="260648"/>
            <a:ext cx="1295400" cy="552450"/>
          </a:xfrm>
          <a:prstGeom prst="rect">
            <a:avLst/>
          </a:prstGeom>
          <a:solidFill>
            <a:srgbClr val="FFFFFF"/>
          </a:solidFill>
        </p:spPr>
      </p:pic>
      <p:sp>
        <p:nvSpPr>
          <p:cNvPr id="22" name="21 CuadroTexto"/>
          <p:cNvSpPr txBox="1"/>
          <p:nvPr/>
        </p:nvSpPr>
        <p:spPr>
          <a:xfrm>
            <a:off x="827584" y="6309320"/>
            <a:ext cx="184731" cy="369332"/>
          </a:xfrm>
          <a:prstGeom prst="rect">
            <a:avLst/>
          </a:prstGeom>
          <a:noFill/>
        </p:spPr>
        <p:txBody>
          <a:bodyPr wrap="none" rtlCol="0">
            <a:spAutoFit/>
          </a:bodyPr>
          <a:lstStyle/>
          <a:p>
            <a:endParaRPr lang="es-CL" dirty="0"/>
          </a:p>
        </p:txBody>
      </p:sp>
      <p:graphicFrame>
        <p:nvGraphicFramePr>
          <p:cNvPr id="25" name="24 Tabla"/>
          <p:cNvGraphicFramePr>
            <a:graphicFrameLocks noGrp="1"/>
          </p:cNvGraphicFramePr>
          <p:nvPr/>
        </p:nvGraphicFramePr>
        <p:xfrm>
          <a:off x="827584" y="6093296"/>
          <a:ext cx="5657850" cy="487680"/>
        </p:xfrm>
        <a:graphic>
          <a:graphicData uri="http://schemas.openxmlformats.org/drawingml/2006/table">
            <a:tbl>
              <a:tblPr/>
              <a:tblGrid>
                <a:gridCol w="788670"/>
                <a:gridCol w="4869180"/>
              </a:tblGrid>
              <a:tr h="216024">
                <a:tc>
                  <a:txBody>
                    <a:bodyPr/>
                    <a:lstStyle/>
                    <a:p>
                      <a:pPr algn="just">
                        <a:spcAft>
                          <a:spcPts val="0"/>
                        </a:spcAft>
                      </a:pPr>
                      <a:r>
                        <a:rPr lang="es-CL" sz="800" b="1" dirty="0">
                          <a:latin typeface="Arial"/>
                          <a:ea typeface="Calibri"/>
                          <a:cs typeface="Calibri"/>
                        </a:rPr>
                        <a:t>Profesor:</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l">
                        <a:spcAft>
                          <a:spcPts val="0"/>
                        </a:spcAft>
                      </a:pPr>
                      <a:r>
                        <a:rPr lang="es-CL" sz="800" dirty="0" err="1">
                          <a:latin typeface="Arial"/>
                          <a:ea typeface="Calibri"/>
                          <a:cs typeface="Calibri"/>
                        </a:rPr>
                        <a:t>Dahianna</a:t>
                      </a:r>
                      <a:r>
                        <a:rPr lang="es-CL" sz="800" dirty="0">
                          <a:latin typeface="Arial"/>
                          <a:ea typeface="Calibri"/>
                          <a:cs typeface="Calibri"/>
                        </a:rPr>
                        <a:t> Vega L.                                                                                                                                                </a:t>
                      </a:r>
                      <a:r>
                        <a:rPr lang="es-CL" sz="800" dirty="0" smtClean="0">
                          <a:latin typeface="Arial"/>
                          <a:ea typeface="Calibri"/>
                          <a:cs typeface="Calibri"/>
                        </a:rPr>
                        <a:t>Página </a:t>
                      </a:r>
                      <a:fld id="{C73A528A-3B83-424A-A6A8-2D4C75AB249B}" type="slidenum">
                        <a:rPr lang="es-CL" sz="800" smtClean="0">
                          <a:latin typeface="Arial"/>
                          <a:ea typeface="Calibri"/>
                          <a:cs typeface="Calibri"/>
                        </a:rPr>
                        <a:pPr algn="l">
                          <a:spcAft>
                            <a:spcPts val="0"/>
                          </a:spcAft>
                        </a:pPr>
                        <a:t>7</a:t>
                      </a:fld>
                      <a:endParaRPr lang="es-CL" sz="1200" dirty="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Alumnos:</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a:latin typeface="Arial"/>
                          <a:ea typeface="Calibri"/>
                          <a:cs typeface="Calibri"/>
                        </a:rPr>
                        <a:t>Rogelio Elías, Rodrigo Riquelme, Manuel Canales</a:t>
                      </a:r>
                      <a:endParaRPr lang="es-CL" sz="120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Tema:</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dirty="0">
                          <a:latin typeface="Arial"/>
                          <a:ea typeface="Calibri"/>
                          <a:cs typeface="Calibri"/>
                        </a:rPr>
                        <a:t>Marco de Trabajo para un Acceso </a:t>
                      </a:r>
                      <a:r>
                        <a:rPr lang="es-CL" sz="800" dirty="0">
                          <a:latin typeface="Arial"/>
                          <a:ea typeface="Calibri"/>
                          <a:cs typeface="Arial"/>
                        </a:rPr>
                        <a:t>Multimedia Universal Mediante Patrones Modelo-Vista-Controlador</a:t>
                      </a: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cxnSp>
        <p:nvCxnSpPr>
          <p:cNvPr id="26" name="25 Conector recto"/>
          <p:cNvCxnSpPr/>
          <p:nvPr/>
        </p:nvCxnSpPr>
        <p:spPr>
          <a:xfrm>
            <a:off x="395536" y="6021288"/>
            <a:ext cx="806489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32 Rectángulo"/>
          <p:cNvSpPr/>
          <p:nvPr/>
        </p:nvSpPr>
        <p:spPr>
          <a:xfrm>
            <a:off x="4211960" y="980728"/>
            <a:ext cx="1478290" cy="246221"/>
          </a:xfrm>
          <a:prstGeom prst="rect">
            <a:avLst/>
          </a:prstGeom>
        </p:spPr>
        <p:txBody>
          <a:bodyPr wrap="none">
            <a:spAutoFit/>
          </a:bodyPr>
          <a:lstStyle/>
          <a:p>
            <a:r>
              <a:rPr lang="es-ES" sz="1000" dirty="0" smtClean="0"/>
              <a:t>Modelo Entidad Relación</a:t>
            </a:r>
            <a:endParaRPr lang="es-CL" sz="1000" dirty="0"/>
          </a:p>
        </p:txBody>
      </p:sp>
      <p:pic>
        <p:nvPicPr>
          <p:cNvPr id="15" name="14 Imagen"/>
          <p:cNvPicPr/>
          <p:nvPr/>
        </p:nvPicPr>
        <p:blipFill>
          <a:blip r:embed="rId4"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tretch>
            <a:fillRect/>
          </a:stretch>
        </p:blipFill>
        <p:spPr bwMode="auto">
          <a:xfrm>
            <a:off x="2543824" y="1315177"/>
            <a:ext cx="4056352" cy="422764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980728"/>
            <a:ext cx="8229600" cy="418058"/>
          </a:xfrm>
        </p:spPr>
        <p:txBody>
          <a:bodyPr>
            <a:normAutofit fontScale="90000"/>
          </a:bodyPr>
          <a:lstStyle/>
          <a:p>
            <a:r>
              <a:rPr lang="es-CL" sz="2000" b="1" dirty="0" smtClean="0">
                <a:latin typeface="Arial" pitchFamily="34" charset="0"/>
                <a:cs typeface="Arial" pitchFamily="34" charset="0"/>
              </a:rPr>
              <a:t>Desarrollo</a:t>
            </a:r>
            <a:br>
              <a:rPr lang="es-CL" sz="2000" b="1" dirty="0" smtClean="0">
                <a:latin typeface="Arial" pitchFamily="34" charset="0"/>
                <a:cs typeface="Arial" pitchFamily="34" charset="0"/>
              </a:rPr>
            </a:br>
            <a:endParaRPr lang="es-CL" sz="2000" dirty="0">
              <a:latin typeface="Arial" pitchFamily="34" charset="0"/>
              <a:cs typeface="Arial" pitchFamily="34" charset="0"/>
            </a:endParaRPr>
          </a:p>
        </p:txBody>
      </p:sp>
      <p:cxnSp>
        <p:nvCxnSpPr>
          <p:cNvPr id="8" name="7 Conector recto"/>
          <p:cNvCxnSpPr/>
          <p:nvPr/>
        </p:nvCxnSpPr>
        <p:spPr>
          <a:xfrm>
            <a:off x="539552" y="1268760"/>
            <a:ext cx="806489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16 Tabla"/>
          <p:cNvGraphicFramePr>
            <a:graphicFrameLocks noGrp="1"/>
          </p:cNvGraphicFramePr>
          <p:nvPr/>
        </p:nvGraphicFramePr>
        <p:xfrm>
          <a:off x="395535" y="260648"/>
          <a:ext cx="8424937" cy="570865"/>
        </p:xfrm>
        <a:graphic>
          <a:graphicData uri="http://schemas.openxmlformats.org/drawingml/2006/table">
            <a:tbl>
              <a:tblPr/>
              <a:tblGrid>
                <a:gridCol w="2147977"/>
                <a:gridCol w="4128983"/>
                <a:gridCol w="2147977"/>
              </a:tblGrid>
              <a:tr h="570865">
                <a:tc>
                  <a:txBody>
                    <a:bodyPr/>
                    <a:lstStyle/>
                    <a:p>
                      <a:pPr algn="just">
                        <a:spcAft>
                          <a:spcPts val="0"/>
                        </a:spcAft>
                      </a:pPr>
                      <a:endParaRPr lang="es-CL" sz="8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r>
                        <a:rPr lang="es-CL" sz="800" dirty="0">
                          <a:latin typeface="Arial"/>
                          <a:ea typeface="Calibri"/>
                          <a:cs typeface="Calibri"/>
                        </a:rPr>
                        <a:t>Universidad de Viña del Mar</a:t>
                      </a:r>
                      <a:endParaRPr lang="es-CL" sz="1200" dirty="0">
                        <a:latin typeface="Arial"/>
                        <a:ea typeface="Calibri"/>
                        <a:cs typeface="Calibri"/>
                      </a:endParaRPr>
                    </a:p>
                    <a:p>
                      <a:pPr algn="ctr">
                        <a:spcAft>
                          <a:spcPts val="0"/>
                        </a:spcAft>
                      </a:pPr>
                      <a:r>
                        <a:rPr lang="es-CL" sz="800" dirty="0">
                          <a:latin typeface="Arial"/>
                          <a:ea typeface="Calibri"/>
                          <a:cs typeface="Calibri"/>
                        </a:rPr>
                        <a:t>Ingeniería en Informática</a:t>
                      </a:r>
                      <a:endParaRPr lang="es-CL" sz="1200" dirty="0">
                        <a:latin typeface="Arial"/>
                        <a:ea typeface="Calibri"/>
                        <a:cs typeface="Calibri"/>
                      </a:endParaRPr>
                    </a:p>
                    <a:p>
                      <a:pPr algn="ctr">
                        <a:spcAft>
                          <a:spcPts val="0"/>
                        </a:spcAft>
                      </a:pPr>
                      <a:r>
                        <a:rPr lang="es-CL" sz="800" dirty="0">
                          <a:latin typeface="Arial"/>
                          <a:ea typeface="Calibri"/>
                          <a:cs typeface="Calibri"/>
                        </a:rPr>
                        <a:t>Propuesta Proyecto de Titulo –  </a:t>
                      </a:r>
                      <a:r>
                        <a:rPr lang="es-CL" sz="800" dirty="0" smtClean="0">
                          <a:latin typeface="Arial"/>
                          <a:ea typeface="Calibri"/>
                          <a:cs typeface="Calibri"/>
                        </a:rPr>
                        <a:t>Enero</a:t>
                      </a:r>
                      <a:r>
                        <a:rPr lang="es-CL" sz="800" baseline="0" dirty="0" smtClean="0">
                          <a:latin typeface="Arial"/>
                          <a:ea typeface="Calibri"/>
                          <a:cs typeface="Calibri"/>
                        </a:rPr>
                        <a:t> 2011</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pic>
        <p:nvPicPr>
          <p:cNvPr id="20" name="Imagen 45"/>
          <p:cNvPicPr>
            <a:picLocks noChangeAspect="1" noChangeArrowheads="1"/>
          </p:cNvPicPr>
          <p:nvPr/>
        </p:nvPicPr>
        <p:blipFill>
          <a:blip r:embed="rId3" cstate="print"/>
          <a:srcRect/>
          <a:stretch>
            <a:fillRect/>
          </a:stretch>
        </p:blipFill>
        <p:spPr bwMode="auto">
          <a:xfrm>
            <a:off x="323528" y="260648"/>
            <a:ext cx="1295400" cy="552450"/>
          </a:xfrm>
          <a:prstGeom prst="rect">
            <a:avLst/>
          </a:prstGeom>
          <a:solidFill>
            <a:srgbClr val="FFFFFF"/>
          </a:solidFill>
        </p:spPr>
      </p:pic>
      <p:pic>
        <p:nvPicPr>
          <p:cNvPr id="21" name="Imagen 45"/>
          <p:cNvPicPr>
            <a:picLocks noChangeAspect="1" noChangeArrowheads="1"/>
          </p:cNvPicPr>
          <p:nvPr/>
        </p:nvPicPr>
        <p:blipFill>
          <a:blip r:embed="rId3" cstate="print"/>
          <a:srcRect/>
          <a:stretch>
            <a:fillRect/>
          </a:stretch>
        </p:blipFill>
        <p:spPr bwMode="auto">
          <a:xfrm>
            <a:off x="7668344" y="260648"/>
            <a:ext cx="1295400" cy="552450"/>
          </a:xfrm>
          <a:prstGeom prst="rect">
            <a:avLst/>
          </a:prstGeom>
          <a:solidFill>
            <a:srgbClr val="FFFFFF"/>
          </a:solidFill>
        </p:spPr>
      </p:pic>
      <p:sp>
        <p:nvSpPr>
          <p:cNvPr id="22" name="21 CuadroTexto"/>
          <p:cNvSpPr txBox="1"/>
          <p:nvPr/>
        </p:nvSpPr>
        <p:spPr>
          <a:xfrm>
            <a:off x="827584" y="6309320"/>
            <a:ext cx="184731" cy="369332"/>
          </a:xfrm>
          <a:prstGeom prst="rect">
            <a:avLst/>
          </a:prstGeom>
          <a:noFill/>
        </p:spPr>
        <p:txBody>
          <a:bodyPr wrap="none" rtlCol="0">
            <a:spAutoFit/>
          </a:bodyPr>
          <a:lstStyle/>
          <a:p>
            <a:endParaRPr lang="es-CL" dirty="0"/>
          </a:p>
        </p:txBody>
      </p:sp>
      <p:graphicFrame>
        <p:nvGraphicFramePr>
          <p:cNvPr id="25" name="24 Tabla"/>
          <p:cNvGraphicFramePr>
            <a:graphicFrameLocks noGrp="1"/>
          </p:cNvGraphicFramePr>
          <p:nvPr/>
        </p:nvGraphicFramePr>
        <p:xfrm>
          <a:off x="827584" y="6093296"/>
          <a:ext cx="5657850" cy="487680"/>
        </p:xfrm>
        <a:graphic>
          <a:graphicData uri="http://schemas.openxmlformats.org/drawingml/2006/table">
            <a:tbl>
              <a:tblPr/>
              <a:tblGrid>
                <a:gridCol w="788670"/>
                <a:gridCol w="4869180"/>
              </a:tblGrid>
              <a:tr h="216024">
                <a:tc>
                  <a:txBody>
                    <a:bodyPr/>
                    <a:lstStyle/>
                    <a:p>
                      <a:pPr algn="just">
                        <a:spcAft>
                          <a:spcPts val="0"/>
                        </a:spcAft>
                      </a:pPr>
                      <a:r>
                        <a:rPr lang="es-CL" sz="800" b="1" dirty="0">
                          <a:latin typeface="Arial"/>
                          <a:ea typeface="Calibri"/>
                          <a:cs typeface="Calibri"/>
                        </a:rPr>
                        <a:t>Profesor:</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l">
                        <a:spcAft>
                          <a:spcPts val="0"/>
                        </a:spcAft>
                      </a:pPr>
                      <a:r>
                        <a:rPr lang="es-CL" sz="800" dirty="0" err="1">
                          <a:latin typeface="Arial"/>
                          <a:ea typeface="Calibri"/>
                          <a:cs typeface="Calibri"/>
                        </a:rPr>
                        <a:t>Dahianna</a:t>
                      </a:r>
                      <a:r>
                        <a:rPr lang="es-CL" sz="800" dirty="0">
                          <a:latin typeface="Arial"/>
                          <a:ea typeface="Calibri"/>
                          <a:cs typeface="Calibri"/>
                        </a:rPr>
                        <a:t> Vega L.                                                                                                                                                </a:t>
                      </a:r>
                      <a:r>
                        <a:rPr lang="es-CL" sz="800" dirty="0" smtClean="0">
                          <a:latin typeface="Arial"/>
                          <a:ea typeface="Calibri"/>
                          <a:cs typeface="Calibri"/>
                        </a:rPr>
                        <a:t>Página </a:t>
                      </a:r>
                      <a:fld id="{C73A528A-3B83-424A-A6A8-2D4C75AB249B}" type="slidenum">
                        <a:rPr lang="es-CL" sz="800" smtClean="0">
                          <a:latin typeface="Arial"/>
                          <a:ea typeface="Calibri"/>
                          <a:cs typeface="Calibri"/>
                        </a:rPr>
                        <a:pPr algn="l">
                          <a:spcAft>
                            <a:spcPts val="0"/>
                          </a:spcAft>
                        </a:pPr>
                        <a:t>8</a:t>
                      </a:fld>
                      <a:endParaRPr lang="es-CL" sz="1200" dirty="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Alumnos:</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a:latin typeface="Arial"/>
                          <a:ea typeface="Calibri"/>
                          <a:cs typeface="Calibri"/>
                        </a:rPr>
                        <a:t>Rogelio Elías, Rodrigo Riquelme, Manuel Canales</a:t>
                      </a:r>
                      <a:endParaRPr lang="es-CL" sz="120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Tema:</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dirty="0">
                          <a:latin typeface="Arial"/>
                          <a:ea typeface="Calibri"/>
                          <a:cs typeface="Calibri"/>
                        </a:rPr>
                        <a:t>Marco de Trabajo para un Acceso </a:t>
                      </a:r>
                      <a:r>
                        <a:rPr lang="es-CL" sz="800" dirty="0">
                          <a:latin typeface="Arial"/>
                          <a:ea typeface="Calibri"/>
                          <a:cs typeface="Arial"/>
                        </a:rPr>
                        <a:t>Multimedia Universal Mediante Patrones Modelo-Vista-Controlador</a:t>
                      </a: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cxnSp>
        <p:nvCxnSpPr>
          <p:cNvPr id="26" name="25 Conector recto"/>
          <p:cNvCxnSpPr/>
          <p:nvPr/>
        </p:nvCxnSpPr>
        <p:spPr>
          <a:xfrm>
            <a:off x="395536" y="6021288"/>
            <a:ext cx="8064896"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28 Botón de acción: Personalizar">
            <a:hlinkClick r:id="rId4" highlightClick="1"/>
          </p:cNvPr>
          <p:cNvSpPr/>
          <p:nvPr/>
        </p:nvSpPr>
        <p:spPr>
          <a:xfrm>
            <a:off x="1475656" y="1988840"/>
            <a:ext cx="2088232" cy="648072"/>
          </a:xfrm>
          <a:prstGeom prst="actionButtonBlank">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scene3d>
            <a:camera prst="isometricOffAxis1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s-CL" dirty="0" smtClean="0">
                <a:solidFill>
                  <a:schemeClr val="tx1">
                    <a:lumMod val="95000"/>
                    <a:lumOff val="5000"/>
                  </a:schemeClr>
                </a:solidFill>
              </a:rPr>
              <a:t>Componentes</a:t>
            </a:r>
            <a:endParaRPr lang="es-CL" dirty="0">
              <a:solidFill>
                <a:schemeClr val="tx1">
                  <a:lumMod val="95000"/>
                  <a:lumOff val="5000"/>
                </a:schemeClr>
              </a:solidFill>
            </a:endParaRPr>
          </a:p>
        </p:txBody>
      </p:sp>
      <p:sp>
        <p:nvSpPr>
          <p:cNvPr id="30" name="29 Botón de acción: Personalizar">
            <a:hlinkClick r:id="rId5" highlightClick="1"/>
          </p:cNvPr>
          <p:cNvSpPr/>
          <p:nvPr/>
        </p:nvSpPr>
        <p:spPr>
          <a:xfrm>
            <a:off x="3707904" y="3140968"/>
            <a:ext cx="2088232" cy="576064"/>
          </a:xfrm>
          <a:prstGeom prst="actionButtonBlank">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scene3d>
            <a:camera prst="isometricOffAxis1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s-CL" dirty="0" smtClean="0">
                <a:solidFill>
                  <a:schemeClr val="tx1">
                    <a:lumMod val="95000"/>
                    <a:lumOff val="5000"/>
                  </a:schemeClr>
                </a:solidFill>
              </a:rPr>
              <a:t>Google Code</a:t>
            </a:r>
            <a:endParaRPr lang="es-CL" dirty="0">
              <a:solidFill>
                <a:schemeClr val="tx1">
                  <a:lumMod val="95000"/>
                  <a:lumOff val="5000"/>
                </a:schemeClr>
              </a:solidFill>
            </a:endParaRPr>
          </a:p>
        </p:txBody>
      </p:sp>
      <p:sp>
        <p:nvSpPr>
          <p:cNvPr id="31" name="30 Botón de acción: Personalizar">
            <a:hlinkClick r:id="rId6" highlightClick="1"/>
          </p:cNvPr>
          <p:cNvSpPr/>
          <p:nvPr/>
        </p:nvSpPr>
        <p:spPr>
          <a:xfrm>
            <a:off x="6372200" y="4509120"/>
            <a:ext cx="2088232" cy="576064"/>
          </a:xfrm>
          <a:prstGeom prst="actionButtonBlank">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scene3d>
            <a:camera prst="isometricOffAxis1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s-CL" dirty="0" smtClean="0">
                <a:solidFill>
                  <a:schemeClr val="tx1">
                    <a:lumMod val="95000"/>
                    <a:lumOff val="5000"/>
                  </a:schemeClr>
                </a:solidFill>
              </a:rPr>
              <a:t>Demo</a:t>
            </a:r>
            <a:endParaRPr lang="es-CL"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980728"/>
            <a:ext cx="8229600" cy="418058"/>
          </a:xfrm>
        </p:spPr>
        <p:txBody>
          <a:bodyPr>
            <a:normAutofit fontScale="90000"/>
          </a:bodyPr>
          <a:lstStyle/>
          <a:p>
            <a:r>
              <a:rPr lang="es-CL" sz="2000" b="1" dirty="0" smtClean="0">
                <a:latin typeface="Arial" pitchFamily="34" charset="0"/>
                <a:cs typeface="Arial" pitchFamily="34" charset="0"/>
              </a:rPr>
              <a:t>Conclusiones</a:t>
            </a:r>
            <a:br>
              <a:rPr lang="es-CL" sz="2000" b="1" dirty="0" smtClean="0">
                <a:latin typeface="Arial" pitchFamily="34" charset="0"/>
                <a:cs typeface="Arial" pitchFamily="34" charset="0"/>
              </a:rPr>
            </a:br>
            <a:endParaRPr lang="es-CL" sz="2000" dirty="0">
              <a:latin typeface="Arial" pitchFamily="34" charset="0"/>
              <a:cs typeface="Arial" pitchFamily="34" charset="0"/>
            </a:endParaRPr>
          </a:p>
        </p:txBody>
      </p:sp>
      <p:cxnSp>
        <p:nvCxnSpPr>
          <p:cNvPr id="8" name="7 Conector recto"/>
          <p:cNvCxnSpPr/>
          <p:nvPr/>
        </p:nvCxnSpPr>
        <p:spPr>
          <a:xfrm>
            <a:off x="539552" y="1268760"/>
            <a:ext cx="806489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16 Tabla"/>
          <p:cNvGraphicFramePr>
            <a:graphicFrameLocks noGrp="1"/>
          </p:cNvGraphicFramePr>
          <p:nvPr/>
        </p:nvGraphicFramePr>
        <p:xfrm>
          <a:off x="395535" y="260648"/>
          <a:ext cx="8424937" cy="570865"/>
        </p:xfrm>
        <a:graphic>
          <a:graphicData uri="http://schemas.openxmlformats.org/drawingml/2006/table">
            <a:tbl>
              <a:tblPr/>
              <a:tblGrid>
                <a:gridCol w="2147977"/>
                <a:gridCol w="4128983"/>
                <a:gridCol w="2147977"/>
              </a:tblGrid>
              <a:tr h="570865">
                <a:tc>
                  <a:txBody>
                    <a:bodyPr/>
                    <a:lstStyle/>
                    <a:p>
                      <a:pPr algn="just">
                        <a:spcAft>
                          <a:spcPts val="0"/>
                        </a:spcAft>
                      </a:pPr>
                      <a:endParaRPr lang="es-CL" sz="8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r>
                        <a:rPr lang="es-CL" sz="800" dirty="0">
                          <a:latin typeface="Arial"/>
                          <a:ea typeface="Calibri"/>
                          <a:cs typeface="Calibri"/>
                        </a:rPr>
                        <a:t>Universidad de Viña del Mar</a:t>
                      </a:r>
                      <a:endParaRPr lang="es-CL" sz="1200" dirty="0">
                        <a:latin typeface="Arial"/>
                        <a:ea typeface="Calibri"/>
                        <a:cs typeface="Calibri"/>
                      </a:endParaRPr>
                    </a:p>
                    <a:p>
                      <a:pPr algn="ctr">
                        <a:spcAft>
                          <a:spcPts val="0"/>
                        </a:spcAft>
                      </a:pPr>
                      <a:r>
                        <a:rPr lang="es-CL" sz="800" dirty="0">
                          <a:latin typeface="Arial"/>
                          <a:ea typeface="Calibri"/>
                          <a:cs typeface="Calibri"/>
                        </a:rPr>
                        <a:t>Ingeniería en Informática</a:t>
                      </a:r>
                      <a:endParaRPr lang="es-CL" sz="1200" dirty="0">
                        <a:latin typeface="Arial"/>
                        <a:ea typeface="Calibri"/>
                        <a:cs typeface="Calibri"/>
                      </a:endParaRPr>
                    </a:p>
                    <a:p>
                      <a:pPr algn="ctr">
                        <a:spcAft>
                          <a:spcPts val="0"/>
                        </a:spcAft>
                      </a:pPr>
                      <a:r>
                        <a:rPr lang="es-CL" sz="800" dirty="0">
                          <a:latin typeface="Arial"/>
                          <a:ea typeface="Calibri"/>
                          <a:cs typeface="Calibri"/>
                        </a:rPr>
                        <a:t>Propuesta Proyecto de Titulo –  </a:t>
                      </a:r>
                      <a:r>
                        <a:rPr lang="es-CL" sz="800" dirty="0" smtClean="0">
                          <a:latin typeface="Arial"/>
                          <a:ea typeface="Calibri"/>
                          <a:cs typeface="Calibri"/>
                        </a:rPr>
                        <a:t>Enero</a:t>
                      </a:r>
                      <a:r>
                        <a:rPr lang="es-CL" sz="800" baseline="0" dirty="0" smtClean="0">
                          <a:latin typeface="Arial"/>
                          <a:ea typeface="Calibri"/>
                          <a:cs typeface="Calibri"/>
                        </a:rPr>
                        <a:t> 2011</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pic>
        <p:nvPicPr>
          <p:cNvPr id="20" name="Imagen 45"/>
          <p:cNvPicPr>
            <a:picLocks noChangeAspect="1" noChangeArrowheads="1"/>
          </p:cNvPicPr>
          <p:nvPr/>
        </p:nvPicPr>
        <p:blipFill>
          <a:blip r:embed="rId3" cstate="print"/>
          <a:srcRect/>
          <a:stretch>
            <a:fillRect/>
          </a:stretch>
        </p:blipFill>
        <p:spPr bwMode="auto">
          <a:xfrm>
            <a:off x="323528" y="260648"/>
            <a:ext cx="1295400" cy="552450"/>
          </a:xfrm>
          <a:prstGeom prst="rect">
            <a:avLst/>
          </a:prstGeom>
          <a:solidFill>
            <a:srgbClr val="FFFFFF"/>
          </a:solidFill>
        </p:spPr>
      </p:pic>
      <p:pic>
        <p:nvPicPr>
          <p:cNvPr id="21" name="Imagen 45"/>
          <p:cNvPicPr>
            <a:picLocks noChangeAspect="1" noChangeArrowheads="1"/>
          </p:cNvPicPr>
          <p:nvPr/>
        </p:nvPicPr>
        <p:blipFill>
          <a:blip r:embed="rId3" cstate="print"/>
          <a:srcRect/>
          <a:stretch>
            <a:fillRect/>
          </a:stretch>
        </p:blipFill>
        <p:spPr bwMode="auto">
          <a:xfrm>
            <a:off x="7668344" y="260648"/>
            <a:ext cx="1295400" cy="552450"/>
          </a:xfrm>
          <a:prstGeom prst="rect">
            <a:avLst/>
          </a:prstGeom>
          <a:solidFill>
            <a:srgbClr val="FFFFFF"/>
          </a:solidFill>
        </p:spPr>
      </p:pic>
      <p:sp>
        <p:nvSpPr>
          <p:cNvPr id="22" name="21 CuadroTexto"/>
          <p:cNvSpPr txBox="1"/>
          <p:nvPr/>
        </p:nvSpPr>
        <p:spPr>
          <a:xfrm>
            <a:off x="827584" y="6309320"/>
            <a:ext cx="184731" cy="369332"/>
          </a:xfrm>
          <a:prstGeom prst="rect">
            <a:avLst/>
          </a:prstGeom>
          <a:noFill/>
        </p:spPr>
        <p:txBody>
          <a:bodyPr wrap="none" rtlCol="0">
            <a:spAutoFit/>
          </a:bodyPr>
          <a:lstStyle/>
          <a:p>
            <a:endParaRPr lang="es-CL" dirty="0"/>
          </a:p>
        </p:txBody>
      </p:sp>
      <p:graphicFrame>
        <p:nvGraphicFramePr>
          <p:cNvPr id="25" name="24 Tabla"/>
          <p:cNvGraphicFramePr>
            <a:graphicFrameLocks noGrp="1"/>
          </p:cNvGraphicFramePr>
          <p:nvPr/>
        </p:nvGraphicFramePr>
        <p:xfrm>
          <a:off x="827584" y="6093296"/>
          <a:ext cx="5657850" cy="487680"/>
        </p:xfrm>
        <a:graphic>
          <a:graphicData uri="http://schemas.openxmlformats.org/drawingml/2006/table">
            <a:tbl>
              <a:tblPr/>
              <a:tblGrid>
                <a:gridCol w="788670"/>
                <a:gridCol w="4869180"/>
              </a:tblGrid>
              <a:tr h="216024">
                <a:tc>
                  <a:txBody>
                    <a:bodyPr/>
                    <a:lstStyle/>
                    <a:p>
                      <a:pPr algn="just">
                        <a:spcAft>
                          <a:spcPts val="0"/>
                        </a:spcAft>
                      </a:pPr>
                      <a:r>
                        <a:rPr lang="es-CL" sz="800" b="1" dirty="0">
                          <a:latin typeface="Arial"/>
                          <a:ea typeface="Calibri"/>
                          <a:cs typeface="Calibri"/>
                        </a:rPr>
                        <a:t>Profesor:</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l">
                        <a:spcAft>
                          <a:spcPts val="0"/>
                        </a:spcAft>
                      </a:pPr>
                      <a:r>
                        <a:rPr lang="es-CL" sz="800" dirty="0" err="1">
                          <a:latin typeface="Arial"/>
                          <a:ea typeface="Calibri"/>
                          <a:cs typeface="Calibri"/>
                        </a:rPr>
                        <a:t>Dahianna</a:t>
                      </a:r>
                      <a:r>
                        <a:rPr lang="es-CL" sz="800" dirty="0">
                          <a:latin typeface="Arial"/>
                          <a:ea typeface="Calibri"/>
                          <a:cs typeface="Calibri"/>
                        </a:rPr>
                        <a:t> Vega L.                                                                                                                                                </a:t>
                      </a:r>
                      <a:r>
                        <a:rPr lang="es-CL" sz="800" dirty="0" smtClean="0">
                          <a:latin typeface="Arial"/>
                          <a:ea typeface="Calibri"/>
                          <a:cs typeface="Calibri"/>
                        </a:rPr>
                        <a:t>Página </a:t>
                      </a:r>
                      <a:fld id="{C73A528A-3B83-424A-A6A8-2D4C75AB249B}" type="slidenum">
                        <a:rPr lang="es-CL" sz="800" smtClean="0">
                          <a:latin typeface="Arial"/>
                          <a:ea typeface="Calibri"/>
                          <a:cs typeface="Calibri"/>
                        </a:rPr>
                        <a:pPr algn="l">
                          <a:spcAft>
                            <a:spcPts val="0"/>
                          </a:spcAft>
                        </a:pPr>
                        <a:t>9</a:t>
                      </a:fld>
                      <a:endParaRPr lang="es-CL" sz="1200" dirty="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Alumnos:</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a:latin typeface="Arial"/>
                          <a:ea typeface="Calibri"/>
                          <a:cs typeface="Calibri"/>
                        </a:rPr>
                        <a:t>Rogelio Elías, Rodrigo Riquelme, Manuel Canales</a:t>
                      </a:r>
                      <a:endParaRPr lang="es-CL" sz="120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Tema:</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dirty="0">
                          <a:latin typeface="Arial"/>
                          <a:ea typeface="Calibri"/>
                          <a:cs typeface="Calibri"/>
                        </a:rPr>
                        <a:t>Marco de Trabajo para un Acceso </a:t>
                      </a:r>
                      <a:r>
                        <a:rPr lang="es-CL" sz="800" dirty="0">
                          <a:latin typeface="Arial"/>
                          <a:ea typeface="Calibri"/>
                          <a:cs typeface="Arial"/>
                        </a:rPr>
                        <a:t>Multimedia Universal Mediante Patrones Modelo-Vista-Controlador</a:t>
                      </a: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cxnSp>
        <p:nvCxnSpPr>
          <p:cNvPr id="26" name="25 Conector recto"/>
          <p:cNvCxnSpPr/>
          <p:nvPr/>
        </p:nvCxnSpPr>
        <p:spPr>
          <a:xfrm>
            <a:off x="395536" y="6021288"/>
            <a:ext cx="8064896"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26 Rectángulo"/>
          <p:cNvSpPr/>
          <p:nvPr/>
        </p:nvSpPr>
        <p:spPr>
          <a:xfrm>
            <a:off x="1403648" y="1628800"/>
            <a:ext cx="4320413" cy="3139321"/>
          </a:xfrm>
          <a:prstGeom prst="rect">
            <a:avLst/>
          </a:prstGeom>
        </p:spPr>
        <p:txBody>
          <a:bodyPr wrap="none">
            <a:spAutoFit/>
          </a:bodyPr>
          <a:lstStyle/>
          <a:p>
            <a:pPr algn="just">
              <a:buFont typeface="Arial" pitchFamily="34" charset="0"/>
              <a:buChar char="•"/>
            </a:pPr>
            <a:r>
              <a:rPr lang="es-CL" dirty="0" smtClean="0"/>
              <a:t>Metodología</a:t>
            </a:r>
          </a:p>
          <a:p>
            <a:pPr algn="just">
              <a:buFont typeface="Arial" pitchFamily="34" charset="0"/>
              <a:buChar char="•"/>
            </a:pPr>
            <a:endParaRPr lang="es-CL" dirty="0" smtClean="0"/>
          </a:p>
          <a:p>
            <a:pPr algn="just">
              <a:buFont typeface="Arial" pitchFamily="34" charset="0"/>
              <a:buChar char="•"/>
            </a:pPr>
            <a:r>
              <a:rPr lang="es-CL" dirty="0" smtClean="0"/>
              <a:t>Trabajo Realizado</a:t>
            </a:r>
          </a:p>
          <a:p>
            <a:pPr algn="just">
              <a:buFont typeface="Arial" pitchFamily="34" charset="0"/>
              <a:buChar char="•"/>
            </a:pPr>
            <a:endParaRPr lang="es-CL" dirty="0" smtClean="0"/>
          </a:p>
          <a:p>
            <a:pPr algn="just">
              <a:buFont typeface="Arial" pitchFamily="34" charset="0"/>
              <a:buChar char="•"/>
            </a:pPr>
            <a:r>
              <a:rPr lang="es-CL" dirty="0" smtClean="0"/>
              <a:t>Aprendizaje Obtenido</a:t>
            </a:r>
          </a:p>
          <a:p>
            <a:pPr algn="just">
              <a:buFont typeface="Arial" pitchFamily="34" charset="0"/>
              <a:buChar char="•"/>
            </a:pPr>
            <a:endParaRPr lang="es-CL" dirty="0" smtClean="0"/>
          </a:p>
          <a:p>
            <a:pPr algn="just">
              <a:buFont typeface="Arial" pitchFamily="34" charset="0"/>
              <a:buChar char="•"/>
            </a:pPr>
            <a:r>
              <a:rPr lang="es-CL" dirty="0" smtClean="0"/>
              <a:t>Dificultades Surgidas Durante el Desarrollo</a:t>
            </a:r>
          </a:p>
          <a:p>
            <a:pPr algn="just">
              <a:buFont typeface="Arial" pitchFamily="34" charset="0"/>
              <a:buChar char="•"/>
            </a:pPr>
            <a:endParaRPr lang="es-CL" dirty="0" smtClean="0"/>
          </a:p>
          <a:p>
            <a:pPr algn="just">
              <a:buFont typeface="Arial" pitchFamily="34" charset="0"/>
              <a:buChar char="•"/>
            </a:pPr>
            <a:r>
              <a:rPr lang="es-CL" dirty="0" smtClean="0"/>
              <a:t>Proyecciones</a:t>
            </a:r>
          </a:p>
          <a:p>
            <a:pPr algn="just">
              <a:buFont typeface="Arial" pitchFamily="34" charset="0"/>
              <a:buChar char="•"/>
            </a:pPr>
            <a:endParaRPr lang="es-CL" dirty="0" smtClean="0"/>
          </a:p>
          <a:p>
            <a:pPr algn="just">
              <a:buFont typeface="Arial" pitchFamily="34" charset="0"/>
              <a:buChar char="•"/>
            </a:pPr>
            <a:endParaRPr lang="es-CL" dirty="0"/>
          </a:p>
        </p:txBody>
      </p:sp>
      <p:sp>
        <p:nvSpPr>
          <p:cNvPr id="32" name="Text Box 7">
            <a:hlinkClick r:id="" action="ppaction://hlinkshowjump?jump=endshow" highlightClick="1">
              <a:snd r:embed="rId4" name="applause.wav"/>
            </a:hlinkClick>
          </p:cNvPr>
          <p:cNvSpPr txBox="1">
            <a:spLocks noChangeArrowheads="1"/>
          </p:cNvSpPr>
          <p:nvPr/>
        </p:nvSpPr>
        <p:spPr bwMode="auto">
          <a:xfrm>
            <a:off x="4139952" y="5517232"/>
            <a:ext cx="720080" cy="369332"/>
          </a:xfrm>
          <a:prstGeom prst="rect">
            <a:avLst/>
          </a:prstGeom>
          <a:noFill/>
          <a:ln w="9525" algn="ctr">
            <a:noFill/>
            <a:miter lim="800000"/>
            <a:headEnd/>
            <a:tailEnd/>
          </a:ln>
          <a:effectLst/>
        </p:spPr>
        <p:txBody>
          <a:bodyPr wrap="square">
            <a:spAutoFit/>
          </a:bodyPr>
          <a:lstStyle/>
          <a:p>
            <a:pPr algn="ctr">
              <a:tabLst>
                <a:tab pos="4610100" algn="l"/>
              </a:tabLst>
            </a:pPr>
            <a:r>
              <a:rPr lang="es-ES_tradnl" dirty="0">
                <a:latin typeface="Cooper Black" pitchFamily="18" charset="0"/>
              </a:rPr>
              <a:t>FIN.</a:t>
            </a:r>
            <a:endParaRPr lang="es-CL" dirty="0">
              <a:latin typeface="Cooper Black"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2000" fill="hold"/>
                                        <p:tgtEl>
                                          <p:spTgt spid="32"/>
                                        </p:tgtEl>
                                        <p:attrNameLst>
                                          <p:attrName>ppt_w</p:attrName>
                                        </p:attrNameLst>
                                      </p:cBhvr>
                                      <p:tavLst>
                                        <p:tav tm="0">
                                          <p:val>
                                            <p:strVal val="#ppt_w*0.05"/>
                                          </p:val>
                                        </p:tav>
                                        <p:tav tm="100000">
                                          <p:val>
                                            <p:strVal val="#ppt_w"/>
                                          </p:val>
                                        </p:tav>
                                      </p:tavLst>
                                    </p:anim>
                                    <p:anim calcmode="lin" valueType="num">
                                      <p:cBhvr>
                                        <p:cTn id="8" dur="2000" fill="hold"/>
                                        <p:tgtEl>
                                          <p:spTgt spid="32"/>
                                        </p:tgtEl>
                                        <p:attrNameLst>
                                          <p:attrName>ppt_h</p:attrName>
                                        </p:attrNameLst>
                                      </p:cBhvr>
                                      <p:tavLst>
                                        <p:tav tm="0">
                                          <p:val>
                                            <p:strVal val="#ppt_h"/>
                                          </p:val>
                                        </p:tav>
                                        <p:tav tm="100000">
                                          <p:val>
                                            <p:strVal val="#ppt_h"/>
                                          </p:val>
                                        </p:tav>
                                      </p:tavLst>
                                    </p:anim>
                                    <p:anim calcmode="lin" valueType="num">
                                      <p:cBhvr>
                                        <p:cTn id="9" dur="2000" fill="hold"/>
                                        <p:tgtEl>
                                          <p:spTgt spid="32"/>
                                        </p:tgtEl>
                                        <p:attrNameLst>
                                          <p:attrName>ppt_x</p:attrName>
                                        </p:attrNameLst>
                                      </p:cBhvr>
                                      <p:tavLst>
                                        <p:tav tm="0">
                                          <p:val>
                                            <p:strVal val="#ppt_x-.2"/>
                                          </p:val>
                                        </p:tav>
                                        <p:tav tm="100000">
                                          <p:val>
                                            <p:strVal val="#ppt_x"/>
                                          </p:val>
                                        </p:tav>
                                      </p:tavLst>
                                    </p:anim>
                                    <p:anim calcmode="lin" valueType="num">
                                      <p:cBhvr>
                                        <p:cTn id="10" dur="2000" fill="hold"/>
                                        <p:tgtEl>
                                          <p:spTgt spid="32"/>
                                        </p:tgtEl>
                                        <p:attrNameLst>
                                          <p:attrName>ppt_y</p:attrName>
                                        </p:attrNameLst>
                                      </p:cBhvr>
                                      <p:tavLst>
                                        <p:tav tm="0">
                                          <p:val>
                                            <p:strVal val="#ppt_y"/>
                                          </p:val>
                                        </p:tav>
                                        <p:tav tm="100000">
                                          <p:val>
                                            <p:strVal val="#ppt_y"/>
                                          </p:val>
                                        </p:tav>
                                      </p:tavLst>
                                    </p:anim>
                                    <p:animEffect transition="in" filter="fade">
                                      <p:cBhvr>
                                        <p:cTn id="11"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Solsti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391</TotalTime>
  <Words>819</Words>
  <Application>Microsoft Office PowerPoint</Application>
  <PresentationFormat>Presentación en pantalla (4:3)</PresentationFormat>
  <Paragraphs>157</Paragraphs>
  <Slides>9</Slides>
  <Notes>8</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Solsticio</vt:lpstr>
      <vt:lpstr>Diapositiva 1</vt:lpstr>
      <vt:lpstr>Introducción </vt:lpstr>
      <vt:lpstr>Introducción </vt:lpstr>
      <vt:lpstr>Análisis </vt:lpstr>
      <vt:lpstr>Análisis </vt:lpstr>
      <vt:lpstr>Metodología Desarrollo </vt:lpstr>
      <vt:lpstr>Diseño Físico </vt:lpstr>
      <vt:lpstr>Desarrollo </vt:lpstr>
      <vt:lpstr>Conclusiones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Manuel Canales Araneda</dc:creator>
  <cp:lastModifiedBy>manolo</cp:lastModifiedBy>
  <cp:revision>38</cp:revision>
  <dcterms:created xsi:type="dcterms:W3CDTF">2011-01-03T22:15:36Z</dcterms:created>
  <dcterms:modified xsi:type="dcterms:W3CDTF">2011-01-08T18:49:58Z</dcterms:modified>
</cp:coreProperties>
</file>