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 ContentType="audio/x-wav"/>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876" r:id="rId1"/>
  </p:sldMasterIdLst>
  <p:notesMasterIdLst>
    <p:notesMasterId r:id="rId9"/>
  </p:notesMasterIdLst>
  <p:handoutMasterIdLst>
    <p:handoutMasterId r:id="rId10"/>
  </p:handoutMasterIdLst>
  <p:sldIdLst>
    <p:sldId id="256" r:id="rId2"/>
    <p:sldId id="257" r:id="rId3"/>
    <p:sldId id="259" r:id="rId4"/>
    <p:sldId id="260" r:id="rId5"/>
    <p:sldId id="261" r:id="rId6"/>
    <p:sldId id="262" r:id="rId7"/>
    <p:sldId id="263"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FEB5FD-CB75-4473-859E-C0D4BF304E80}" type="datetimeFigureOut">
              <a:rPr lang="es-CL" smtClean="0"/>
              <a:pPr/>
              <a:t>03-01-2011</a:t>
            </a:fld>
            <a:endParaRPr lang="es-CL"/>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787C1-17E2-4ABB-B8BA-C4168AE8E717}" type="slidenum">
              <a:rPr lang="es-CL" smtClean="0"/>
              <a:pPr/>
              <a:t>‹Nº›</a:t>
            </a:fld>
            <a:endParaRPr lang="es-CL"/>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24267-353B-4DBB-8128-C7B9E61B0A24}" type="datetimeFigureOut">
              <a:rPr lang="es-CL" smtClean="0"/>
              <a:pPr/>
              <a:t>03-01-2011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9CCBD-5BCB-4FC5-B3DE-6A8F7B4A8D82}" type="slidenum">
              <a:rPr lang="es-CL" smtClean="0"/>
              <a:pPr/>
              <a:t>‹Nº›</a:t>
            </a:fld>
            <a:endParaRPr lang="es-CL"/>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4</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5</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7B80296E-9894-4D3F-9D64-B01155ECD9DD}" type="datetime1">
              <a:rPr lang="es-ES" smtClean="0"/>
              <a:pPr/>
              <a:t>03/01/2011</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06FD49-1C77-4B37-A06D-3613A7D969A6}"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4EE20F-2A42-41CF-9B99-0DCFC28134FB}"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D14439E-6929-4688-BCF6-792DEA315533}"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7DB478C-C873-4068-B53A-3906DA0455D7}"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D66F915-A89C-4887-B1A9-92019ABA8C8A}" type="datetime1">
              <a:rPr lang="es-ES" smtClean="0"/>
              <a:pPr/>
              <a:t>03/01/2011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B6CB04A-56C5-4A16-AAB1-98B4A67156F3}" type="datetime1">
              <a:rPr lang="es-ES" smtClean="0"/>
              <a:pPr/>
              <a:t>03/01/2011</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4F69C56-56B3-4558-BA76-34F6E0D777F8}" type="datetime1">
              <a:rPr lang="es-ES" smtClean="0"/>
              <a:pPr/>
              <a:t>03/01/2011</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53D9CA7-9512-40E5-A221-5C0C82DF5E1B}" type="datetime1">
              <a:rPr lang="es-ES" smtClean="0"/>
              <a:pPr/>
              <a:t>03/01/2011</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BB326D2-25AB-4346-8D0A-7F0D159A5561}" type="datetime1">
              <a:rPr lang="es-ES" smtClean="0"/>
              <a:pPr/>
              <a:t>03/01/2011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882FCC7E-534A-417C-9EB6-303B1531C80D}" type="datetime1">
              <a:rPr lang="es-ES" smtClean="0"/>
              <a:pPr/>
              <a:t>03/01/2011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93F26A-66C5-40CC-9DEA-53633E842B99}" type="datetime1">
              <a:rPr lang="es-ES" smtClean="0"/>
              <a:pPr/>
              <a:t>03/01/2011</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2FADFE-3B8F-471C-ABF0-DBC7717ECBBC}"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umacms.no-ip.org/admin/" TargetMode="External"/><Relationship Id="rId5" Type="http://schemas.openxmlformats.org/officeDocument/2006/relationships/hyperlink" Target="http://code.google.com/p/uma-cms/" TargetMode="External"/><Relationship Id="rId4" Type="http://schemas.openxmlformats.org/officeDocument/2006/relationships/hyperlink" Target="http://umacms.no-ip.org/admin/x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audio" Target="../media/audio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3221446" y="2208148"/>
            <a:ext cx="3060132"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UNIVERSIDAD DE VIÑA DEL MAR</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SEDE SANTIAGO</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AREA INFORMATICA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1791310" y="3149189"/>
            <a:ext cx="556139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s-MX"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Marco</a:t>
            </a: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de Trabajo para un Acceso Multimedia Universal</a:t>
            </a:r>
          </a:p>
          <a:p>
            <a:pPr lvl="0" algn="ctr" fontAlgn="base">
              <a:spcBef>
                <a:spcPct val="0"/>
              </a:spcBef>
              <a:spcAft>
                <a:spcPct val="0"/>
              </a:spcAft>
            </a:pP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Mediante Patrones Modelo-Vista-Controlador</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3378628" y="4002832"/>
            <a:ext cx="238674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Trabajo para optar al Título de</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Ingeniería en Informática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913535" y="4656419"/>
            <a:ext cx="3316934"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Integrantes: Rogelio Elías</a:t>
            </a:r>
          </a:p>
          <a:p>
            <a:pPr marL="0" marR="0" lvl="0" indent="0" algn="ctr" defTabSz="914400" rtl="0" eaLnBrk="1" fontAlgn="base" latinLnBrk="0" hangingPunct="1">
              <a:lnSpc>
                <a:spcPct val="100000"/>
              </a:lnSpc>
              <a:spcBef>
                <a:spcPct val="0"/>
              </a:spcBef>
              <a:spcAft>
                <a:spcPct val="0"/>
              </a:spcAft>
              <a:buClrTx/>
              <a:buSzTx/>
              <a:buFontTx/>
              <a:buNone/>
              <a:tabLst/>
            </a:pPr>
            <a:r>
              <a:rPr lang="es-ES" sz="1400" b="1" dirty="0" smtClean="0">
                <a:latin typeface="Arial" pitchFamily="34" charset="0"/>
                <a:cs typeface="Arial" pitchFamily="34" charset="0"/>
              </a:rPr>
              <a:t>                                Rodrigo Riquelme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cs typeface="Arial" pitchFamily="34" charset="0"/>
              </a:rPr>
              <a:t>                            Manuel Canales</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3450668" y="5807967"/>
            <a:ext cx="224266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Santiago, Enero de 2011</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7"/>
          <p:cNvSpPr>
            <a:spLocks noChangeArrowheads="1"/>
          </p:cNvSpPr>
          <p:nvPr/>
        </p:nvSpPr>
        <p:spPr bwMode="auto">
          <a:xfrm>
            <a:off x="3429879" y="5450160"/>
            <a:ext cx="290951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Profesor</a:t>
            </a:r>
            <a:r>
              <a:rPr kumimoji="0" lang="es-ES" sz="1400" b="1" i="0" u="none" strike="noStrike" cap="none" normalizeH="0" dirty="0" smtClean="0">
                <a:ln>
                  <a:noFill/>
                </a:ln>
                <a:solidFill>
                  <a:schemeClr val="tx1"/>
                </a:solidFill>
                <a:effectLst/>
                <a:latin typeface="Arial" pitchFamily="34" charset="0"/>
                <a:ea typeface="Times New Roman" pitchFamily="18" charset="0"/>
                <a:cs typeface="Arial" pitchFamily="34" charset="0"/>
              </a:rPr>
              <a:t> Guía: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Dahianna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Vega 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33" name="Picture 9"/>
          <p:cNvPicPr>
            <a:picLocks noChangeAspect="1" noChangeArrowheads="1"/>
          </p:cNvPicPr>
          <p:nvPr/>
        </p:nvPicPr>
        <p:blipFill>
          <a:blip r:embed="rId2" cstate="print"/>
          <a:srcRect/>
          <a:stretch>
            <a:fillRect/>
          </a:stretch>
        </p:blipFill>
        <p:spPr bwMode="auto">
          <a:xfrm>
            <a:off x="3995936" y="1340768"/>
            <a:ext cx="1397000" cy="8969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5632311"/>
          </a:xfrm>
          <a:prstGeom prst="rect">
            <a:avLst/>
          </a:prstGeom>
        </p:spPr>
        <p:txBody>
          <a:bodyPr wrap="square">
            <a:spAutoFit/>
          </a:bodyPr>
          <a:lstStyle/>
          <a:p>
            <a:pPr algn="just"/>
            <a:r>
              <a:rPr lang="es-CL" b="1" u="sng" dirty="0" smtClean="0"/>
              <a:t>Antecedentes.</a:t>
            </a:r>
          </a:p>
          <a:p>
            <a:pPr algn="just"/>
            <a:endParaRPr lang="es-CL" dirty="0" smtClean="0"/>
          </a:p>
          <a:p>
            <a:pPr algn="just">
              <a:buFont typeface="Arial" pitchFamily="34" charset="0"/>
              <a:buChar char="•"/>
            </a:pPr>
            <a:r>
              <a:rPr lang="es-CL" dirty="0" smtClean="0"/>
              <a:t>Durante los últimos años ha existido un gran incremento de la oferta y demanda de material audiovisual disponible en Internet, en gran parte debido a las mejores condiciones de acceso e incremento en los anchos de banda. Junto con esto ha aumentado la variedad de dispositivos que son usados para acceder a este material, pero muchas veces este contenido no es compatible con el dispositivo con que se accede. Como una forma de enfrentar esta problemática ha surgido en forma incipiente en el sector de las telecomunicaciones el concepto de </a:t>
            </a:r>
            <a:r>
              <a:rPr lang="es-CL" b="1" dirty="0" smtClean="0"/>
              <a:t>UMA </a:t>
            </a:r>
            <a:r>
              <a:rPr lang="es-CL" dirty="0" smtClean="0"/>
              <a:t>o</a:t>
            </a:r>
            <a:r>
              <a:rPr lang="es-CL" b="1" dirty="0" smtClean="0"/>
              <a:t> Acceso Multimedia Universal.</a:t>
            </a:r>
          </a:p>
          <a:p>
            <a:pPr>
              <a:buFont typeface="Arial" pitchFamily="34" charset="0"/>
              <a:buChar char="•"/>
            </a:pPr>
            <a:endParaRPr lang="es-CL" b="1" dirty="0" smtClean="0"/>
          </a:p>
          <a:p>
            <a:pPr algn="just">
              <a:buFont typeface="Arial" pitchFamily="34" charset="0"/>
              <a:buChar char="•"/>
            </a:pPr>
            <a:r>
              <a:rPr lang="es-CL" dirty="0" smtClean="0"/>
              <a:t>El Acceso Multimedia Universal se enfoca a una línea de investigación en el sector del área de la multimedia, que busca una solución universal a la problemática nacida por el vertiginoso acrecentamiento del contenido audiovisual disponible para la gran mayoría de la población nacional y mundial. Además de la disparidad de redes de acceso y terminales del mercado.</a:t>
            </a:r>
          </a:p>
          <a:p>
            <a:endParaRPr lang="es-CL" dirty="0" smtClean="0"/>
          </a:p>
          <a:p>
            <a:endParaRPr lang="es-CL" u="sng" dirty="0" smtClean="0"/>
          </a:p>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2</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646331"/>
          </a:xfrm>
          <a:prstGeom prst="rect">
            <a:avLst/>
          </a:prstGeom>
        </p:spPr>
        <p:txBody>
          <a:bodyPr wrap="square">
            <a:spAutoFit/>
          </a:bodyPr>
          <a:lstStyle/>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3</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395536" y="1556792"/>
            <a:ext cx="8496944" cy="1477328"/>
          </a:xfrm>
          <a:prstGeom prst="rect">
            <a:avLst/>
          </a:prstGeom>
        </p:spPr>
        <p:txBody>
          <a:bodyPr wrap="square">
            <a:spAutoFit/>
          </a:bodyPr>
          <a:lstStyle/>
          <a:p>
            <a:r>
              <a:rPr lang="es-CL" b="1" u="sng" dirty="0" smtClean="0"/>
              <a:t>Objetivo.</a:t>
            </a:r>
          </a:p>
          <a:p>
            <a:endParaRPr lang="es-CL" u="sng" dirty="0" smtClean="0"/>
          </a:p>
          <a:p>
            <a:pPr algn="just">
              <a:buFont typeface="Arial" pitchFamily="34" charset="0"/>
              <a:buChar char="•"/>
            </a:pPr>
            <a:r>
              <a:rPr lang="es-CL" dirty="0" smtClean="0"/>
              <a:t>Para dar una solución a la problemática se plantea implementar un </a:t>
            </a:r>
            <a:r>
              <a:rPr lang="es-CL" b="1" dirty="0" smtClean="0"/>
              <a:t>marco de trabajo</a:t>
            </a:r>
            <a:r>
              <a:rPr lang="es-CL" dirty="0" smtClean="0"/>
              <a:t> que sirva de plataforma de desarrollo de sistemas con capacidades </a:t>
            </a:r>
            <a:r>
              <a:rPr lang="es-CL" b="1" dirty="0" smtClean="0"/>
              <a:t>UMA</a:t>
            </a:r>
            <a:r>
              <a:rPr lang="es-CL" dirty="0" smtClean="0"/>
              <a:t> basado en patrones Modelo-Vista-Controlador.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4</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467544" y="1196752"/>
            <a:ext cx="8424936" cy="2677656"/>
          </a:xfrm>
          <a:prstGeom prst="rect">
            <a:avLst/>
          </a:prstGeom>
        </p:spPr>
        <p:txBody>
          <a:bodyPr wrap="square">
            <a:spAutoFit/>
          </a:bodyPr>
          <a:lstStyle/>
          <a:p>
            <a:r>
              <a:rPr lang="es-CL" b="1" u="sng" dirty="0" smtClean="0"/>
              <a:t>Razones.</a:t>
            </a:r>
          </a:p>
          <a:p>
            <a:endParaRPr lang="es-CL" b="1" u="sng" dirty="0" smtClean="0"/>
          </a:p>
          <a:p>
            <a:r>
              <a:rPr lang="es-CL" dirty="0" smtClean="0"/>
              <a:t>Un conjunto de circunstancias y factores plantean la necesidad de tecnología UMA:</a:t>
            </a:r>
          </a:p>
          <a:p>
            <a:endParaRPr lang="es-CL" dirty="0" smtClean="0"/>
          </a:p>
          <a:p>
            <a:pPr lvl="0">
              <a:buFont typeface="Arial" pitchFamily="34" charset="0"/>
              <a:buChar char="•"/>
            </a:pPr>
            <a:r>
              <a:rPr lang="es-CL" sz="1600" dirty="0" smtClean="0"/>
              <a:t>Gran cantidad de contenido audiovisual.</a:t>
            </a:r>
          </a:p>
          <a:p>
            <a:pPr lvl="0">
              <a:buFont typeface="Arial" pitchFamily="34" charset="0"/>
              <a:buChar char="•"/>
            </a:pPr>
            <a:r>
              <a:rPr lang="es-CL" sz="1600" dirty="0" smtClean="0"/>
              <a:t>Difícil acceso a la información sin etiquetar. </a:t>
            </a:r>
          </a:p>
          <a:p>
            <a:pPr lvl="0">
              <a:buFont typeface="Arial" pitchFamily="34" charset="0"/>
              <a:buChar char="•"/>
            </a:pPr>
            <a:r>
              <a:rPr lang="es-CL" sz="1600" dirty="0" smtClean="0"/>
              <a:t>Condiciones de acceso a la red diferentes y variables.</a:t>
            </a:r>
          </a:p>
          <a:p>
            <a:pPr lvl="0">
              <a:buFont typeface="Arial" pitchFamily="34" charset="0"/>
              <a:buChar char="•"/>
            </a:pPr>
            <a:r>
              <a:rPr lang="es-CL" sz="1600" dirty="0" smtClean="0"/>
              <a:t>Heterogeneidad de dispositivos cliente. </a:t>
            </a:r>
          </a:p>
          <a:p>
            <a:pPr lvl="0">
              <a:buFont typeface="Arial" pitchFamily="34" charset="0"/>
              <a:buChar char="•"/>
            </a:pPr>
            <a:r>
              <a:rPr lang="es-CL" sz="1600" dirty="0" smtClean="0"/>
              <a:t>Exigencias del usuario, calidad insatisfactoria para tecnología cliente.</a:t>
            </a:r>
          </a:p>
          <a:p>
            <a:pPr lvl="0">
              <a:buFont typeface="Arial" pitchFamily="34" charset="0"/>
              <a:buChar char="•"/>
            </a:pPr>
            <a:r>
              <a:rPr lang="es-CL" sz="1600" dirty="0" smtClean="0"/>
              <a:t>Altos costos de mantenimiento</a:t>
            </a:r>
            <a:r>
              <a:rPr lang="es-CL" sz="1600" b="1" dirty="0" smtClean="0"/>
              <a:t>.</a:t>
            </a:r>
            <a:endParaRPr lang="es-CL" sz="1600" dirty="0"/>
          </a:p>
        </p:txBody>
      </p:sp>
      <p:sp>
        <p:nvSpPr>
          <p:cNvPr id="20482" name="Rectangle 2"/>
          <p:cNvSpPr>
            <a:spLocks noChangeArrowheads="1"/>
          </p:cNvSpPr>
          <p:nvPr/>
        </p:nvSpPr>
        <p:spPr bwMode="auto">
          <a:xfrm>
            <a:off x="1907704" y="5733256"/>
            <a:ext cx="513954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12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En el siguiente diagrama se encuentra un esquema de un Sistema UMA.</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1" name="Imagen 3"/>
          <p:cNvPicPr>
            <a:picLocks noChangeAspect="1" noChangeArrowheads="1"/>
          </p:cNvPicPr>
          <p:nvPr/>
        </p:nvPicPr>
        <p:blipFill>
          <a:blip r:embed="rId4" cstate="print"/>
          <a:srcRect/>
          <a:stretch>
            <a:fillRect/>
          </a:stretch>
        </p:blipFill>
        <p:spPr bwMode="auto">
          <a:xfrm>
            <a:off x="1835696" y="3861048"/>
            <a:ext cx="5328592" cy="1691468"/>
          </a:xfrm>
          <a:prstGeom prst="rect">
            <a:avLst/>
          </a:prstGeom>
          <a:solidFill>
            <a:srgbClr val="FFFFFF"/>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5</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395536" y="1556792"/>
            <a:ext cx="8496944" cy="1877437"/>
          </a:xfrm>
          <a:prstGeom prst="rect">
            <a:avLst/>
          </a:prstGeom>
        </p:spPr>
        <p:txBody>
          <a:bodyPr wrap="square">
            <a:spAutoFit/>
          </a:bodyPr>
          <a:lstStyle/>
          <a:p>
            <a:r>
              <a:rPr lang="es-CL" b="1" u="sng" dirty="0" smtClean="0"/>
              <a:t>Ventajas.</a:t>
            </a:r>
          </a:p>
          <a:p>
            <a:endParaRPr lang="es-CL" u="sng" dirty="0" smtClean="0"/>
          </a:p>
          <a:p>
            <a:pPr algn="just">
              <a:buFont typeface="Arial" pitchFamily="34" charset="0"/>
              <a:buChar char="•"/>
            </a:pPr>
            <a:r>
              <a:rPr lang="es-ES" sz="1600" dirty="0" smtClean="0"/>
              <a:t>Los objetos modelados en XML no dependen de ningún lenguaje de programación en particular, por lo tanto se puede mantener el </a:t>
            </a:r>
            <a:r>
              <a:rPr lang="es-ES" sz="1600" b="1" dirty="0" smtClean="0"/>
              <a:t>diseño</a:t>
            </a:r>
            <a:r>
              <a:rPr lang="es-ES" sz="1600" dirty="0" smtClean="0"/>
              <a:t> de los componentes XML sobre diferentes plataformas logrando una buena portabilidad. Ocupando estos mismos componentes es posible comunicarse con diferentes plataformas a la vez, las cuales no necesariamente deben ser compatibles entre sí de forma nativa, de esta forma se maximiza la interoperabilidad.</a:t>
            </a:r>
            <a:endParaRPr lang="es-CL" sz="1600" dirty="0"/>
          </a:p>
        </p:txBody>
      </p:sp>
      <p:pic>
        <p:nvPicPr>
          <p:cNvPr id="27" name="26 Imagen"/>
          <p:cNvPicPr/>
          <p:nvPr/>
        </p:nvPicPr>
        <p:blipFill>
          <a:blip r:embed="rId4" cstate="print"/>
          <a:srcRect/>
          <a:stretch>
            <a:fillRect/>
          </a:stretch>
        </p:blipFill>
        <p:spPr bwMode="auto">
          <a:xfrm>
            <a:off x="467544" y="3429000"/>
            <a:ext cx="3867150" cy="2245167"/>
          </a:xfrm>
          <a:prstGeom prst="rect">
            <a:avLst/>
          </a:prstGeom>
          <a:solidFill>
            <a:srgbClr val="FFFFFF"/>
          </a:solidFill>
          <a:ln w="9525">
            <a:noFill/>
            <a:miter lim="800000"/>
            <a:headEnd/>
            <a:tailEnd/>
          </a:ln>
        </p:spPr>
      </p:pic>
      <p:sp>
        <p:nvSpPr>
          <p:cNvPr id="32" name="31 Rectángulo"/>
          <p:cNvSpPr/>
          <p:nvPr/>
        </p:nvSpPr>
        <p:spPr>
          <a:xfrm>
            <a:off x="1331640" y="5661248"/>
            <a:ext cx="2242922" cy="246221"/>
          </a:xfrm>
          <a:prstGeom prst="rect">
            <a:avLst/>
          </a:prstGeom>
        </p:spPr>
        <p:txBody>
          <a:bodyPr wrap="none">
            <a:spAutoFit/>
          </a:bodyPr>
          <a:lstStyle/>
          <a:p>
            <a:r>
              <a:rPr lang="es-CL" sz="1000" dirty="0" smtClean="0"/>
              <a:t>Esquema de MVC con uso de </a:t>
            </a:r>
            <a:r>
              <a:rPr lang="es-CL" sz="1000" dirty="0" err="1" smtClean="0"/>
              <a:t>templates</a:t>
            </a:r>
            <a:endParaRPr lang="es-CL" sz="1000" dirty="0"/>
          </a:p>
        </p:txBody>
      </p:sp>
      <p:sp>
        <p:nvSpPr>
          <p:cNvPr id="33" name="32 Rectángulo"/>
          <p:cNvSpPr/>
          <p:nvPr/>
        </p:nvSpPr>
        <p:spPr>
          <a:xfrm>
            <a:off x="6156176" y="5661248"/>
            <a:ext cx="1138453" cy="246221"/>
          </a:xfrm>
          <a:prstGeom prst="rect">
            <a:avLst/>
          </a:prstGeom>
        </p:spPr>
        <p:txBody>
          <a:bodyPr wrap="none">
            <a:spAutoFit/>
          </a:bodyPr>
          <a:lstStyle/>
          <a:p>
            <a:r>
              <a:rPr lang="es-ES" sz="1000" dirty="0" smtClean="0"/>
              <a:t>componente XML </a:t>
            </a:r>
            <a:endParaRPr lang="es-CL" sz="1000" dirty="0"/>
          </a:p>
        </p:txBody>
      </p:sp>
      <p:pic>
        <p:nvPicPr>
          <p:cNvPr id="24592" name="Picture 16"/>
          <p:cNvPicPr>
            <a:picLocks noChangeAspect="1" noChangeArrowheads="1"/>
          </p:cNvPicPr>
          <p:nvPr/>
        </p:nvPicPr>
        <p:blipFill>
          <a:blip r:embed="rId5" cstate="print"/>
          <a:srcRect/>
          <a:stretch>
            <a:fillRect/>
          </a:stretch>
        </p:blipFill>
        <p:spPr bwMode="auto">
          <a:xfrm>
            <a:off x="5796136" y="3573016"/>
            <a:ext cx="289560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Desarrollo</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6</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Botón de acción: Personalizar">
            <a:hlinkClick r:id="rId4" highlightClick="1"/>
          </p:cNvPr>
          <p:cNvSpPr/>
          <p:nvPr/>
        </p:nvSpPr>
        <p:spPr>
          <a:xfrm>
            <a:off x="1475656" y="1988840"/>
            <a:ext cx="2088232" cy="648072"/>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Componentes</a:t>
            </a:r>
            <a:endParaRPr lang="es-CL" dirty="0">
              <a:solidFill>
                <a:schemeClr val="tx1">
                  <a:lumMod val="95000"/>
                  <a:lumOff val="5000"/>
                </a:schemeClr>
              </a:solidFill>
            </a:endParaRPr>
          </a:p>
        </p:txBody>
      </p:sp>
      <p:sp>
        <p:nvSpPr>
          <p:cNvPr id="30" name="29 Botón de acción: Personalizar">
            <a:hlinkClick r:id="rId5" highlightClick="1"/>
          </p:cNvPr>
          <p:cNvSpPr/>
          <p:nvPr/>
        </p:nvSpPr>
        <p:spPr>
          <a:xfrm>
            <a:off x="3707904" y="3140968"/>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Google Code</a:t>
            </a:r>
            <a:endParaRPr lang="es-CL" dirty="0">
              <a:solidFill>
                <a:schemeClr val="tx1">
                  <a:lumMod val="95000"/>
                  <a:lumOff val="5000"/>
                </a:schemeClr>
              </a:solidFill>
            </a:endParaRPr>
          </a:p>
        </p:txBody>
      </p:sp>
      <p:sp>
        <p:nvSpPr>
          <p:cNvPr id="31" name="30 Botón de acción: Personalizar">
            <a:hlinkClick r:id="rId6" highlightClick="1"/>
          </p:cNvPr>
          <p:cNvSpPr/>
          <p:nvPr/>
        </p:nvSpPr>
        <p:spPr>
          <a:xfrm>
            <a:off x="6372200" y="4509120"/>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Demo</a:t>
            </a:r>
            <a:endParaRPr lang="es-CL"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Conclusiones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7</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Rectángulo"/>
          <p:cNvSpPr/>
          <p:nvPr/>
        </p:nvSpPr>
        <p:spPr>
          <a:xfrm>
            <a:off x="1403648" y="1628800"/>
            <a:ext cx="4320413" cy="3139321"/>
          </a:xfrm>
          <a:prstGeom prst="rect">
            <a:avLst/>
          </a:prstGeom>
        </p:spPr>
        <p:txBody>
          <a:bodyPr wrap="none">
            <a:spAutoFit/>
          </a:bodyPr>
          <a:lstStyle/>
          <a:p>
            <a:pPr algn="just">
              <a:buFont typeface="Arial" pitchFamily="34" charset="0"/>
              <a:buChar char="•"/>
            </a:pPr>
            <a:r>
              <a:rPr lang="es-CL" dirty="0" smtClean="0"/>
              <a:t>Metodología</a:t>
            </a:r>
          </a:p>
          <a:p>
            <a:pPr algn="just">
              <a:buFont typeface="Arial" pitchFamily="34" charset="0"/>
              <a:buChar char="•"/>
            </a:pPr>
            <a:endParaRPr lang="es-CL" dirty="0" smtClean="0"/>
          </a:p>
          <a:p>
            <a:pPr algn="just">
              <a:buFont typeface="Arial" pitchFamily="34" charset="0"/>
              <a:buChar char="•"/>
            </a:pPr>
            <a:r>
              <a:rPr lang="es-CL" dirty="0" smtClean="0"/>
              <a:t>Trabajo Realizado</a:t>
            </a:r>
          </a:p>
          <a:p>
            <a:pPr algn="just">
              <a:buFont typeface="Arial" pitchFamily="34" charset="0"/>
              <a:buChar char="•"/>
            </a:pPr>
            <a:endParaRPr lang="es-CL" dirty="0" smtClean="0"/>
          </a:p>
          <a:p>
            <a:pPr algn="just">
              <a:buFont typeface="Arial" pitchFamily="34" charset="0"/>
              <a:buChar char="•"/>
            </a:pPr>
            <a:r>
              <a:rPr lang="es-CL" dirty="0" smtClean="0"/>
              <a:t>Aprendizaje Obtenido</a:t>
            </a:r>
          </a:p>
          <a:p>
            <a:pPr algn="just">
              <a:buFont typeface="Arial" pitchFamily="34" charset="0"/>
              <a:buChar char="•"/>
            </a:pPr>
            <a:endParaRPr lang="es-CL" dirty="0" smtClean="0"/>
          </a:p>
          <a:p>
            <a:pPr algn="just">
              <a:buFont typeface="Arial" pitchFamily="34" charset="0"/>
              <a:buChar char="•"/>
            </a:pPr>
            <a:r>
              <a:rPr lang="es-CL" dirty="0" smtClean="0"/>
              <a:t>Dificultades Surgidas Durante el Desarrollo</a:t>
            </a:r>
          </a:p>
          <a:p>
            <a:pPr algn="just">
              <a:buFont typeface="Arial" pitchFamily="34" charset="0"/>
              <a:buChar char="•"/>
            </a:pPr>
            <a:endParaRPr lang="es-CL" dirty="0" smtClean="0"/>
          </a:p>
          <a:p>
            <a:pPr algn="just">
              <a:buFont typeface="Arial" pitchFamily="34" charset="0"/>
              <a:buChar char="•"/>
            </a:pPr>
            <a:r>
              <a:rPr lang="es-CL" dirty="0" smtClean="0"/>
              <a:t>Proyecciones</a:t>
            </a:r>
          </a:p>
          <a:p>
            <a:pPr algn="just">
              <a:buFont typeface="Arial" pitchFamily="34" charset="0"/>
              <a:buChar char="•"/>
            </a:pPr>
            <a:endParaRPr lang="es-CL" dirty="0" smtClean="0"/>
          </a:p>
          <a:p>
            <a:pPr algn="just">
              <a:buFont typeface="Arial" pitchFamily="34" charset="0"/>
              <a:buChar char="•"/>
            </a:pPr>
            <a:endParaRPr lang="es-CL" dirty="0"/>
          </a:p>
        </p:txBody>
      </p:sp>
      <p:sp>
        <p:nvSpPr>
          <p:cNvPr id="32" name="Text Box 7">
            <a:hlinkClick r:id="" action="ppaction://hlinkshowjump?jump=endshow" highlightClick="1">
              <a:snd r:embed="rId4" name="applause.wav"/>
            </a:hlinkClick>
          </p:cNvPr>
          <p:cNvSpPr txBox="1">
            <a:spLocks noChangeArrowheads="1"/>
          </p:cNvSpPr>
          <p:nvPr/>
        </p:nvSpPr>
        <p:spPr bwMode="auto">
          <a:xfrm>
            <a:off x="4139952" y="5517232"/>
            <a:ext cx="720080" cy="369332"/>
          </a:xfrm>
          <a:prstGeom prst="rect">
            <a:avLst/>
          </a:prstGeom>
          <a:noFill/>
          <a:ln w="9525" algn="ctr">
            <a:noFill/>
            <a:miter lim="800000"/>
            <a:headEnd/>
            <a:tailEnd/>
          </a:ln>
          <a:effectLst/>
        </p:spPr>
        <p:txBody>
          <a:bodyPr wrap="square">
            <a:spAutoFit/>
          </a:bodyPr>
          <a:lstStyle/>
          <a:p>
            <a:pPr algn="ctr">
              <a:tabLst>
                <a:tab pos="4610100" algn="l"/>
              </a:tabLst>
            </a:pPr>
            <a:r>
              <a:rPr lang="es-ES_tradnl" dirty="0">
                <a:latin typeface="Cooper Black" pitchFamily="18" charset="0"/>
              </a:rPr>
              <a:t>FIN.</a:t>
            </a:r>
            <a:endParaRPr lang="es-CL" dirty="0">
              <a:latin typeface="Cooper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2000" fill="hold"/>
                                        <p:tgtEl>
                                          <p:spTgt spid="32"/>
                                        </p:tgtEl>
                                        <p:attrNameLst>
                                          <p:attrName>ppt_w</p:attrName>
                                        </p:attrNameLst>
                                      </p:cBhvr>
                                      <p:tavLst>
                                        <p:tav tm="0">
                                          <p:val>
                                            <p:strVal val="#ppt_w*0.05"/>
                                          </p:val>
                                        </p:tav>
                                        <p:tav tm="100000">
                                          <p:val>
                                            <p:strVal val="#ppt_w"/>
                                          </p:val>
                                        </p:tav>
                                      </p:tavLst>
                                    </p:anim>
                                    <p:anim calcmode="lin" valueType="num">
                                      <p:cBhvr>
                                        <p:cTn id="8" dur="2000" fill="hold"/>
                                        <p:tgtEl>
                                          <p:spTgt spid="32"/>
                                        </p:tgtEl>
                                        <p:attrNameLst>
                                          <p:attrName>ppt_h</p:attrName>
                                        </p:attrNameLst>
                                      </p:cBhvr>
                                      <p:tavLst>
                                        <p:tav tm="0">
                                          <p:val>
                                            <p:strVal val="#ppt_h"/>
                                          </p:val>
                                        </p:tav>
                                        <p:tav tm="100000">
                                          <p:val>
                                            <p:strVal val="#ppt_h"/>
                                          </p:val>
                                        </p:tav>
                                      </p:tavLst>
                                    </p:anim>
                                    <p:anim calcmode="lin" valueType="num">
                                      <p:cBhvr>
                                        <p:cTn id="9" dur="2000" fill="hold"/>
                                        <p:tgtEl>
                                          <p:spTgt spid="32"/>
                                        </p:tgtEl>
                                        <p:attrNameLst>
                                          <p:attrName>ppt_x</p:attrName>
                                        </p:attrNameLst>
                                      </p:cBhvr>
                                      <p:tavLst>
                                        <p:tav tm="0">
                                          <p:val>
                                            <p:strVal val="#ppt_x-.2"/>
                                          </p:val>
                                        </p:tav>
                                        <p:tav tm="100000">
                                          <p:val>
                                            <p:strVal val="#ppt_x"/>
                                          </p:val>
                                        </p:tav>
                                      </p:tavLst>
                                    </p:anim>
                                    <p:anim calcmode="lin" valueType="num">
                                      <p:cBhvr>
                                        <p:cTn id="10" dur="2000" fill="hold"/>
                                        <p:tgtEl>
                                          <p:spTgt spid="32"/>
                                        </p:tgtEl>
                                        <p:attrNameLst>
                                          <p:attrName>ppt_y</p:attrName>
                                        </p:attrNameLst>
                                      </p:cBhvr>
                                      <p:tavLst>
                                        <p:tav tm="0">
                                          <p:val>
                                            <p:strVal val="#ppt_y"/>
                                          </p:val>
                                        </p:tav>
                                        <p:tav tm="100000">
                                          <p:val>
                                            <p:strVal val="#ppt_y"/>
                                          </p:val>
                                        </p:tav>
                                      </p:tavLst>
                                    </p:anim>
                                    <p:animEffect transition="in" filter="fade">
                                      <p:cBhvr>
                                        <p:cTn id="1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TotalTime>
  <Words>706</Words>
  <Application>Microsoft Office PowerPoint</Application>
  <PresentationFormat>Presentación en pantalla (4:3)</PresentationFormat>
  <Paragraphs>121</Paragraphs>
  <Slides>7</Slides>
  <Notes>6</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Solsticio</vt:lpstr>
      <vt:lpstr>Diapositiva 1</vt:lpstr>
      <vt:lpstr>Introducción </vt:lpstr>
      <vt:lpstr>Introducción </vt:lpstr>
      <vt:lpstr>Análisis </vt:lpstr>
      <vt:lpstr>Análisis </vt:lpstr>
      <vt:lpstr>Desarrollo </vt:lpstr>
      <vt:lpstr>Conclusiones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Manuel Canales Araneda</dc:creator>
  <cp:lastModifiedBy>manolo</cp:lastModifiedBy>
  <cp:revision>26</cp:revision>
  <dcterms:created xsi:type="dcterms:W3CDTF">2011-01-03T22:15:36Z</dcterms:created>
  <dcterms:modified xsi:type="dcterms:W3CDTF">2011-01-04T01:37:10Z</dcterms:modified>
</cp:coreProperties>
</file>