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7" r:id="rId4"/>
    <p:sldId id="276" r:id="rId5"/>
    <p:sldId id="257" r:id="rId6"/>
    <p:sldId id="258" r:id="rId7"/>
    <p:sldId id="259" r:id="rId8"/>
    <p:sldId id="260" r:id="rId9"/>
    <p:sldId id="267" r:id="rId10"/>
    <p:sldId id="261" r:id="rId11"/>
    <p:sldId id="262" r:id="rId12"/>
    <p:sldId id="264" r:id="rId13"/>
    <p:sldId id="263" r:id="rId14"/>
    <p:sldId id="266" r:id="rId15"/>
    <p:sldId id="265" r:id="rId16"/>
    <p:sldId id="269" r:id="rId17"/>
    <p:sldId id="270" r:id="rId18"/>
    <p:sldId id="287" r:id="rId19"/>
    <p:sldId id="268" r:id="rId20"/>
    <p:sldId id="272" r:id="rId21"/>
    <p:sldId id="284" r:id="rId22"/>
    <p:sldId id="285" r:id="rId23"/>
    <p:sldId id="286" r:id="rId24"/>
    <p:sldId id="273" r:id="rId25"/>
    <p:sldId id="274" r:id="rId26"/>
    <p:sldId id="278" r:id="rId27"/>
    <p:sldId id="279" r:id="rId28"/>
    <p:sldId id="280" r:id="rId29"/>
    <p:sldId id="281" r:id="rId30"/>
    <p:sldId id="283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Priest" initials="JP" lastIdx="1" clrIdx="0">
    <p:extLst>
      <p:ext uri="{19B8F6BF-5375-455C-9EA6-DF929625EA0E}">
        <p15:presenceInfo xmlns:p15="http://schemas.microsoft.com/office/powerpoint/2012/main" userId="5f4c31bc4a23eb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6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6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9656-CAA2-456D-A1A4-6A7ABD6511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F97B-7185-4B6A-B3E9-BDCE3C42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27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7D3E-348A-70D7-FBE7-40D13F85D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factors for mental health issues in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F1CB7-E6AA-8122-B0A9-D3D112E1D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: Right 42">
            <a:extLst>
              <a:ext uri="{FF2B5EF4-FFF2-40B4-BE49-F238E27FC236}">
                <a16:creationId xmlns:a16="http://schemas.microsoft.com/office/drawing/2014/main" id="{61A6C09A-4A53-786C-C783-5140426BFD15}"/>
              </a:ext>
            </a:extLst>
          </p:cNvPr>
          <p:cNvSpPr/>
          <p:nvPr/>
        </p:nvSpPr>
        <p:spPr>
          <a:xfrm>
            <a:off x="7769404" y="2770206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A5483E1-6157-62D7-F297-97977338A151}"/>
              </a:ext>
            </a:extLst>
          </p:cNvPr>
          <p:cNvSpPr/>
          <p:nvPr/>
        </p:nvSpPr>
        <p:spPr>
          <a:xfrm>
            <a:off x="6232510" y="3872241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40363-F890-C7B1-CC43-B0B62AF7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7" y="-126052"/>
            <a:ext cx="10515600" cy="1325563"/>
          </a:xfrm>
        </p:spPr>
        <p:txBody>
          <a:bodyPr/>
          <a:lstStyle/>
          <a:p>
            <a:r>
              <a:rPr lang="en-US" dirty="0"/>
              <a:t>Pre-processing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572E4-4F7E-4C93-F18F-FDEA30BA9EB1}"/>
              </a:ext>
            </a:extLst>
          </p:cNvPr>
          <p:cNvSpPr/>
          <p:nvPr/>
        </p:nvSpPr>
        <p:spPr>
          <a:xfrm>
            <a:off x="1104376" y="3422738"/>
            <a:ext cx="1140822" cy="71845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C43F31-BF4A-49E0-FA0A-6511C722F489}"/>
              </a:ext>
            </a:extLst>
          </p:cNvPr>
          <p:cNvSpPr/>
          <p:nvPr/>
        </p:nvSpPr>
        <p:spPr>
          <a:xfrm>
            <a:off x="661622" y="3641500"/>
            <a:ext cx="436911" cy="247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A2484-AF78-A0F7-3DBB-AA25BB8B785C}"/>
              </a:ext>
            </a:extLst>
          </p:cNvPr>
          <p:cNvSpPr txBox="1"/>
          <p:nvPr/>
        </p:nvSpPr>
        <p:spPr>
          <a:xfrm>
            <a:off x="500514" y="3347587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D9753A8-D233-AD3E-C386-A0B47E4A633A}"/>
              </a:ext>
            </a:extLst>
          </p:cNvPr>
          <p:cNvSpPr/>
          <p:nvPr/>
        </p:nvSpPr>
        <p:spPr>
          <a:xfrm>
            <a:off x="1568681" y="2203969"/>
            <a:ext cx="1541417" cy="1217872"/>
          </a:xfrm>
          <a:prstGeom prst="bentArrow">
            <a:avLst>
              <a:gd name="adj1" fmla="val 8403"/>
              <a:gd name="adj2" fmla="val 12355"/>
              <a:gd name="adj3" fmla="val 17887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A1F898E-0985-9D3F-18BA-12506BC4AC2B}"/>
              </a:ext>
            </a:extLst>
          </p:cNvPr>
          <p:cNvSpPr/>
          <p:nvPr/>
        </p:nvSpPr>
        <p:spPr>
          <a:xfrm flipV="1">
            <a:off x="1518038" y="4141194"/>
            <a:ext cx="1541417" cy="98406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71983-6198-7147-496B-5D1729CE0889}"/>
              </a:ext>
            </a:extLst>
          </p:cNvPr>
          <p:cNvSpPr txBox="1"/>
          <p:nvPr/>
        </p:nvSpPr>
        <p:spPr>
          <a:xfrm>
            <a:off x="1683285" y="1735243"/>
            <a:ext cx="130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Validation/test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7804C-31DD-251A-6E43-B00E6AD1BF09}"/>
              </a:ext>
            </a:extLst>
          </p:cNvPr>
          <p:cNvSpPr txBox="1"/>
          <p:nvPr/>
        </p:nvSpPr>
        <p:spPr>
          <a:xfrm>
            <a:off x="1763076" y="5057765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9212F9-8B1A-8071-1EA9-62B825380C9E}"/>
              </a:ext>
            </a:extLst>
          </p:cNvPr>
          <p:cNvSpPr/>
          <p:nvPr/>
        </p:nvSpPr>
        <p:spPr>
          <a:xfrm>
            <a:off x="3089935" y="4477960"/>
            <a:ext cx="1140822" cy="7864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1C97FCF7-9310-B231-BF17-2F5B647535D0}"/>
              </a:ext>
            </a:extLst>
          </p:cNvPr>
          <p:cNvSpPr/>
          <p:nvPr/>
        </p:nvSpPr>
        <p:spPr>
          <a:xfrm>
            <a:off x="3571776" y="3831629"/>
            <a:ext cx="1541417" cy="6463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0810C45-2586-7151-21E8-E16EC947FF4F}"/>
              </a:ext>
            </a:extLst>
          </p:cNvPr>
          <p:cNvSpPr/>
          <p:nvPr/>
        </p:nvSpPr>
        <p:spPr>
          <a:xfrm flipV="1">
            <a:off x="3622530" y="5264448"/>
            <a:ext cx="3050979" cy="30777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C4B7D-55A0-29D7-E188-5FC8FAA3ACDE}"/>
              </a:ext>
            </a:extLst>
          </p:cNvPr>
          <p:cNvSpPr txBox="1"/>
          <p:nvPr/>
        </p:nvSpPr>
        <p:spPr>
          <a:xfrm>
            <a:off x="3346849" y="347727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06961-DC2C-90B6-F196-2EDE1C2C554B}"/>
              </a:ext>
            </a:extLst>
          </p:cNvPr>
          <p:cNvSpPr txBox="1"/>
          <p:nvPr/>
        </p:nvSpPr>
        <p:spPr>
          <a:xfrm>
            <a:off x="3803587" y="5623736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BC8827-B4EF-FD6D-0B1D-754E42092433}"/>
              </a:ext>
            </a:extLst>
          </p:cNvPr>
          <p:cNvSpPr/>
          <p:nvPr/>
        </p:nvSpPr>
        <p:spPr>
          <a:xfrm>
            <a:off x="3110098" y="2013792"/>
            <a:ext cx="1140822" cy="724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CB73E38B-6936-9CBB-897B-5468AAAB09D1}"/>
              </a:ext>
            </a:extLst>
          </p:cNvPr>
          <p:cNvSpPr/>
          <p:nvPr/>
        </p:nvSpPr>
        <p:spPr>
          <a:xfrm>
            <a:off x="3579792" y="1601450"/>
            <a:ext cx="1541417" cy="4127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6D8FA109-0787-1A2A-9B08-EE53CE76E815}"/>
              </a:ext>
            </a:extLst>
          </p:cNvPr>
          <p:cNvSpPr/>
          <p:nvPr/>
        </p:nvSpPr>
        <p:spPr>
          <a:xfrm flipV="1">
            <a:off x="3622529" y="2747267"/>
            <a:ext cx="3050980" cy="19615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C6D91-4E97-6313-B7ED-F33F4B38F3AB}"/>
              </a:ext>
            </a:extLst>
          </p:cNvPr>
          <p:cNvSpPr txBox="1"/>
          <p:nvPr/>
        </p:nvSpPr>
        <p:spPr>
          <a:xfrm>
            <a:off x="3899841" y="114464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4553E-61F2-89BE-3641-97B78C4DB42C}"/>
              </a:ext>
            </a:extLst>
          </p:cNvPr>
          <p:cNvSpPr txBox="1"/>
          <p:nvPr/>
        </p:nvSpPr>
        <p:spPr>
          <a:xfrm>
            <a:off x="3899841" y="2951974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B179C4-D7FD-5FEE-9735-7D112A6DB14D}"/>
              </a:ext>
            </a:extLst>
          </p:cNvPr>
          <p:cNvSpPr/>
          <p:nvPr/>
        </p:nvSpPr>
        <p:spPr>
          <a:xfrm>
            <a:off x="5121209" y="3688851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9A8249-BA31-BCB3-0848-ECCF43AAC03C}"/>
              </a:ext>
            </a:extLst>
          </p:cNvPr>
          <p:cNvSpPr/>
          <p:nvPr/>
        </p:nvSpPr>
        <p:spPr>
          <a:xfrm>
            <a:off x="6673509" y="5130659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C042D-EAF9-6B93-EABC-D937E3AC4594}"/>
              </a:ext>
            </a:extLst>
          </p:cNvPr>
          <p:cNvSpPr/>
          <p:nvPr/>
        </p:nvSpPr>
        <p:spPr>
          <a:xfrm>
            <a:off x="5128913" y="1406258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895BD7-C5B6-AF98-D40A-C676F4112D8F}"/>
              </a:ext>
            </a:extLst>
          </p:cNvPr>
          <p:cNvSpPr/>
          <p:nvPr/>
        </p:nvSpPr>
        <p:spPr>
          <a:xfrm>
            <a:off x="6673509" y="2530025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88177A9-0E42-B14E-AD47-6370EE4AF4B3}"/>
              </a:ext>
            </a:extLst>
          </p:cNvPr>
          <p:cNvSpPr/>
          <p:nvPr/>
        </p:nvSpPr>
        <p:spPr>
          <a:xfrm>
            <a:off x="5592154" y="2052589"/>
            <a:ext cx="286708" cy="163150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2EE6D780-3E65-F35A-07A7-ABE68673FBFB}"/>
              </a:ext>
            </a:extLst>
          </p:cNvPr>
          <p:cNvSpPr/>
          <p:nvPr/>
        </p:nvSpPr>
        <p:spPr>
          <a:xfrm>
            <a:off x="7099895" y="3176357"/>
            <a:ext cx="286708" cy="1948905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4D4A4B-EAA6-FB52-CA7E-4D422B965DBD}"/>
              </a:ext>
            </a:extLst>
          </p:cNvPr>
          <p:cNvSpPr txBox="1"/>
          <p:nvPr/>
        </p:nvSpPr>
        <p:spPr>
          <a:xfrm>
            <a:off x="7308737" y="421635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53C51-5D90-16D9-16FD-BBD8AE4DFB13}"/>
              </a:ext>
            </a:extLst>
          </p:cNvPr>
          <p:cNvSpPr txBox="1"/>
          <p:nvPr/>
        </p:nvSpPr>
        <p:spPr>
          <a:xfrm>
            <a:off x="5796815" y="219298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C5A3829-5024-0AC9-EA10-34B46ADD90C8}"/>
              </a:ext>
            </a:extLst>
          </p:cNvPr>
          <p:cNvSpPr/>
          <p:nvPr/>
        </p:nvSpPr>
        <p:spPr>
          <a:xfrm>
            <a:off x="6232511" y="1554826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38A65-015D-A34A-7D31-78932ED8F949}"/>
              </a:ext>
            </a:extLst>
          </p:cNvPr>
          <p:cNvSpPr/>
          <p:nvPr/>
        </p:nvSpPr>
        <p:spPr>
          <a:xfrm>
            <a:off x="8344558" y="1294284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C81F9E-E8B1-FF76-9720-D5880BD356A0}"/>
              </a:ext>
            </a:extLst>
          </p:cNvPr>
          <p:cNvSpPr/>
          <p:nvPr/>
        </p:nvSpPr>
        <p:spPr>
          <a:xfrm>
            <a:off x="8336854" y="3583750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5C290F12-6192-E4CC-4A4E-60622DB3BCED}"/>
              </a:ext>
            </a:extLst>
          </p:cNvPr>
          <p:cNvSpPr/>
          <p:nvPr/>
        </p:nvSpPr>
        <p:spPr>
          <a:xfrm>
            <a:off x="8939110" y="2090543"/>
            <a:ext cx="286708" cy="1498916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4173BE-8D0A-94B6-D84E-D1339C59DE36}"/>
              </a:ext>
            </a:extLst>
          </p:cNvPr>
          <p:cNvSpPr txBox="1"/>
          <p:nvPr/>
        </p:nvSpPr>
        <p:spPr>
          <a:xfrm>
            <a:off x="8036091" y="2120183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524E4DF-5843-E49E-21B2-238CF3F19B9E}"/>
              </a:ext>
            </a:extLst>
          </p:cNvPr>
          <p:cNvSpPr/>
          <p:nvPr/>
        </p:nvSpPr>
        <p:spPr>
          <a:xfrm>
            <a:off x="7769403" y="5372170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6A5CCF-2C9E-89DA-3B0A-62B49B6C8B5F}"/>
              </a:ext>
            </a:extLst>
          </p:cNvPr>
          <p:cNvSpPr/>
          <p:nvPr/>
        </p:nvSpPr>
        <p:spPr>
          <a:xfrm>
            <a:off x="10039154" y="2430403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2DDEF-AF13-F00D-E3F2-F7DF37995D2C}"/>
              </a:ext>
            </a:extLst>
          </p:cNvPr>
          <p:cNvSpPr/>
          <p:nvPr/>
        </p:nvSpPr>
        <p:spPr>
          <a:xfrm>
            <a:off x="10033666" y="4999916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CE4651F4-0B3E-8D73-6768-B39CF8F1CBEB}"/>
              </a:ext>
            </a:extLst>
          </p:cNvPr>
          <p:cNvSpPr/>
          <p:nvPr/>
        </p:nvSpPr>
        <p:spPr>
          <a:xfrm>
            <a:off x="10718695" y="3218243"/>
            <a:ext cx="286708" cy="178167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05CA-6697-E146-8E06-36CE1E2CCE4E}"/>
              </a:ext>
            </a:extLst>
          </p:cNvPr>
          <p:cNvSpPr txBox="1"/>
          <p:nvPr/>
        </p:nvSpPr>
        <p:spPr>
          <a:xfrm>
            <a:off x="9908844" y="3780894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B1A5A9-EF7F-5074-7C26-453264285649}"/>
              </a:ext>
            </a:extLst>
          </p:cNvPr>
          <p:cNvSpPr/>
          <p:nvPr/>
        </p:nvSpPr>
        <p:spPr>
          <a:xfrm>
            <a:off x="5114714" y="859799"/>
            <a:ext cx="8739279" cy="55634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22844-C579-B5CE-60AC-95E98CD3D892}"/>
              </a:ext>
            </a:extLst>
          </p:cNvPr>
          <p:cNvSpPr/>
          <p:nvPr/>
        </p:nvSpPr>
        <p:spPr>
          <a:xfrm>
            <a:off x="388151" y="1049928"/>
            <a:ext cx="2721946" cy="55634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0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3BA6-D679-756A-BD2A-6D28FC5D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 based 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D1A1-59A1-2A56-4194-6C5B772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based on string or numerical (float/integer)</a:t>
            </a:r>
          </a:p>
          <a:p>
            <a:r>
              <a:rPr lang="en-US" dirty="0"/>
              <a:t>Categorical or numerical</a:t>
            </a:r>
          </a:p>
          <a:p>
            <a:r>
              <a:rPr lang="en-US" dirty="0"/>
              <a:t>For test and train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6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: Right 42">
            <a:extLst>
              <a:ext uri="{FF2B5EF4-FFF2-40B4-BE49-F238E27FC236}">
                <a16:creationId xmlns:a16="http://schemas.microsoft.com/office/drawing/2014/main" id="{61A6C09A-4A53-786C-C783-5140426BFD15}"/>
              </a:ext>
            </a:extLst>
          </p:cNvPr>
          <p:cNvSpPr/>
          <p:nvPr/>
        </p:nvSpPr>
        <p:spPr>
          <a:xfrm>
            <a:off x="7769404" y="2770206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A5483E1-6157-62D7-F297-97977338A151}"/>
              </a:ext>
            </a:extLst>
          </p:cNvPr>
          <p:cNvSpPr/>
          <p:nvPr/>
        </p:nvSpPr>
        <p:spPr>
          <a:xfrm>
            <a:off x="6232510" y="3872241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40363-F890-C7B1-CC43-B0B62AF7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7" y="-126052"/>
            <a:ext cx="10515600" cy="1325563"/>
          </a:xfrm>
        </p:spPr>
        <p:txBody>
          <a:bodyPr/>
          <a:lstStyle/>
          <a:p>
            <a:r>
              <a:rPr lang="en-US" dirty="0"/>
              <a:t>Pre-processing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572E4-4F7E-4C93-F18F-FDEA30BA9EB1}"/>
              </a:ext>
            </a:extLst>
          </p:cNvPr>
          <p:cNvSpPr/>
          <p:nvPr/>
        </p:nvSpPr>
        <p:spPr>
          <a:xfrm>
            <a:off x="1104376" y="3422738"/>
            <a:ext cx="1140822" cy="71845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C43F31-BF4A-49E0-FA0A-6511C722F489}"/>
              </a:ext>
            </a:extLst>
          </p:cNvPr>
          <p:cNvSpPr/>
          <p:nvPr/>
        </p:nvSpPr>
        <p:spPr>
          <a:xfrm>
            <a:off x="661622" y="3641500"/>
            <a:ext cx="436911" cy="247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A2484-AF78-A0F7-3DBB-AA25BB8B785C}"/>
              </a:ext>
            </a:extLst>
          </p:cNvPr>
          <p:cNvSpPr txBox="1"/>
          <p:nvPr/>
        </p:nvSpPr>
        <p:spPr>
          <a:xfrm>
            <a:off x="500514" y="3347587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D9753A8-D233-AD3E-C386-A0B47E4A633A}"/>
              </a:ext>
            </a:extLst>
          </p:cNvPr>
          <p:cNvSpPr/>
          <p:nvPr/>
        </p:nvSpPr>
        <p:spPr>
          <a:xfrm>
            <a:off x="1568681" y="2203969"/>
            <a:ext cx="1541417" cy="1217872"/>
          </a:xfrm>
          <a:prstGeom prst="bentArrow">
            <a:avLst>
              <a:gd name="adj1" fmla="val 8403"/>
              <a:gd name="adj2" fmla="val 12355"/>
              <a:gd name="adj3" fmla="val 17887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A1F898E-0985-9D3F-18BA-12506BC4AC2B}"/>
              </a:ext>
            </a:extLst>
          </p:cNvPr>
          <p:cNvSpPr/>
          <p:nvPr/>
        </p:nvSpPr>
        <p:spPr>
          <a:xfrm flipV="1">
            <a:off x="1518038" y="4141194"/>
            <a:ext cx="1541417" cy="98406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71983-6198-7147-496B-5D1729CE0889}"/>
              </a:ext>
            </a:extLst>
          </p:cNvPr>
          <p:cNvSpPr txBox="1"/>
          <p:nvPr/>
        </p:nvSpPr>
        <p:spPr>
          <a:xfrm>
            <a:off x="1683285" y="1735243"/>
            <a:ext cx="130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Validation/test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7804C-31DD-251A-6E43-B00E6AD1BF09}"/>
              </a:ext>
            </a:extLst>
          </p:cNvPr>
          <p:cNvSpPr txBox="1"/>
          <p:nvPr/>
        </p:nvSpPr>
        <p:spPr>
          <a:xfrm>
            <a:off x="1763076" y="5057765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9212F9-8B1A-8071-1EA9-62B825380C9E}"/>
              </a:ext>
            </a:extLst>
          </p:cNvPr>
          <p:cNvSpPr/>
          <p:nvPr/>
        </p:nvSpPr>
        <p:spPr>
          <a:xfrm>
            <a:off x="3089935" y="4477960"/>
            <a:ext cx="1140822" cy="7864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1C97FCF7-9310-B231-BF17-2F5B647535D0}"/>
              </a:ext>
            </a:extLst>
          </p:cNvPr>
          <p:cNvSpPr/>
          <p:nvPr/>
        </p:nvSpPr>
        <p:spPr>
          <a:xfrm>
            <a:off x="3571776" y="3831629"/>
            <a:ext cx="1541417" cy="6463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0810C45-2586-7151-21E8-E16EC947FF4F}"/>
              </a:ext>
            </a:extLst>
          </p:cNvPr>
          <p:cNvSpPr/>
          <p:nvPr/>
        </p:nvSpPr>
        <p:spPr>
          <a:xfrm flipV="1">
            <a:off x="3622530" y="5264448"/>
            <a:ext cx="3050979" cy="30777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C4B7D-55A0-29D7-E188-5FC8FAA3ACDE}"/>
              </a:ext>
            </a:extLst>
          </p:cNvPr>
          <p:cNvSpPr txBox="1"/>
          <p:nvPr/>
        </p:nvSpPr>
        <p:spPr>
          <a:xfrm>
            <a:off x="3346849" y="347727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06961-DC2C-90B6-F196-2EDE1C2C554B}"/>
              </a:ext>
            </a:extLst>
          </p:cNvPr>
          <p:cNvSpPr txBox="1"/>
          <p:nvPr/>
        </p:nvSpPr>
        <p:spPr>
          <a:xfrm>
            <a:off x="3803587" y="5623736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BC8827-B4EF-FD6D-0B1D-754E42092433}"/>
              </a:ext>
            </a:extLst>
          </p:cNvPr>
          <p:cNvSpPr/>
          <p:nvPr/>
        </p:nvSpPr>
        <p:spPr>
          <a:xfrm>
            <a:off x="3110098" y="2013792"/>
            <a:ext cx="1140822" cy="724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CB73E38B-6936-9CBB-897B-5468AAAB09D1}"/>
              </a:ext>
            </a:extLst>
          </p:cNvPr>
          <p:cNvSpPr/>
          <p:nvPr/>
        </p:nvSpPr>
        <p:spPr>
          <a:xfrm>
            <a:off x="3579792" y="1601450"/>
            <a:ext cx="1541417" cy="4127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6D8FA109-0787-1A2A-9B08-EE53CE76E815}"/>
              </a:ext>
            </a:extLst>
          </p:cNvPr>
          <p:cNvSpPr/>
          <p:nvPr/>
        </p:nvSpPr>
        <p:spPr>
          <a:xfrm flipV="1">
            <a:off x="3622529" y="2747267"/>
            <a:ext cx="3050980" cy="19615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C6D91-4E97-6313-B7ED-F33F4B38F3AB}"/>
              </a:ext>
            </a:extLst>
          </p:cNvPr>
          <p:cNvSpPr txBox="1"/>
          <p:nvPr/>
        </p:nvSpPr>
        <p:spPr>
          <a:xfrm>
            <a:off x="3899841" y="114464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4553E-61F2-89BE-3641-97B78C4DB42C}"/>
              </a:ext>
            </a:extLst>
          </p:cNvPr>
          <p:cNvSpPr txBox="1"/>
          <p:nvPr/>
        </p:nvSpPr>
        <p:spPr>
          <a:xfrm>
            <a:off x="3899841" y="2951974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B179C4-D7FD-5FEE-9735-7D112A6DB14D}"/>
              </a:ext>
            </a:extLst>
          </p:cNvPr>
          <p:cNvSpPr/>
          <p:nvPr/>
        </p:nvSpPr>
        <p:spPr>
          <a:xfrm>
            <a:off x="5121209" y="3688851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9A8249-BA31-BCB3-0848-ECCF43AAC03C}"/>
              </a:ext>
            </a:extLst>
          </p:cNvPr>
          <p:cNvSpPr/>
          <p:nvPr/>
        </p:nvSpPr>
        <p:spPr>
          <a:xfrm>
            <a:off x="6673509" y="5130659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C042D-EAF9-6B93-EABC-D937E3AC4594}"/>
              </a:ext>
            </a:extLst>
          </p:cNvPr>
          <p:cNvSpPr/>
          <p:nvPr/>
        </p:nvSpPr>
        <p:spPr>
          <a:xfrm>
            <a:off x="5128913" y="1406258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895BD7-C5B6-AF98-D40A-C676F4112D8F}"/>
              </a:ext>
            </a:extLst>
          </p:cNvPr>
          <p:cNvSpPr/>
          <p:nvPr/>
        </p:nvSpPr>
        <p:spPr>
          <a:xfrm>
            <a:off x="6673509" y="2530025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88177A9-0E42-B14E-AD47-6370EE4AF4B3}"/>
              </a:ext>
            </a:extLst>
          </p:cNvPr>
          <p:cNvSpPr/>
          <p:nvPr/>
        </p:nvSpPr>
        <p:spPr>
          <a:xfrm>
            <a:off x="5592154" y="2052589"/>
            <a:ext cx="286708" cy="163150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2EE6D780-3E65-F35A-07A7-ABE68673FBFB}"/>
              </a:ext>
            </a:extLst>
          </p:cNvPr>
          <p:cNvSpPr/>
          <p:nvPr/>
        </p:nvSpPr>
        <p:spPr>
          <a:xfrm>
            <a:off x="7099895" y="3176357"/>
            <a:ext cx="286708" cy="1948905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4D4A4B-EAA6-FB52-CA7E-4D422B965DBD}"/>
              </a:ext>
            </a:extLst>
          </p:cNvPr>
          <p:cNvSpPr txBox="1"/>
          <p:nvPr/>
        </p:nvSpPr>
        <p:spPr>
          <a:xfrm>
            <a:off x="7308737" y="421635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53C51-5D90-16D9-16FD-BBD8AE4DFB13}"/>
              </a:ext>
            </a:extLst>
          </p:cNvPr>
          <p:cNvSpPr txBox="1"/>
          <p:nvPr/>
        </p:nvSpPr>
        <p:spPr>
          <a:xfrm>
            <a:off x="5796815" y="219298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C5A3829-5024-0AC9-EA10-34B46ADD90C8}"/>
              </a:ext>
            </a:extLst>
          </p:cNvPr>
          <p:cNvSpPr/>
          <p:nvPr/>
        </p:nvSpPr>
        <p:spPr>
          <a:xfrm>
            <a:off x="6232511" y="1554826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38A65-015D-A34A-7D31-78932ED8F949}"/>
              </a:ext>
            </a:extLst>
          </p:cNvPr>
          <p:cNvSpPr/>
          <p:nvPr/>
        </p:nvSpPr>
        <p:spPr>
          <a:xfrm>
            <a:off x="8344558" y="1294284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C81F9E-E8B1-FF76-9720-D5880BD356A0}"/>
              </a:ext>
            </a:extLst>
          </p:cNvPr>
          <p:cNvSpPr/>
          <p:nvPr/>
        </p:nvSpPr>
        <p:spPr>
          <a:xfrm>
            <a:off x="8336854" y="3583750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5C290F12-6192-E4CC-4A4E-60622DB3BCED}"/>
              </a:ext>
            </a:extLst>
          </p:cNvPr>
          <p:cNvSpPr/>
          <p:nvPr/>
        </p:nvSpPr>
        <p:spPr>
          <a:xfrm>
            <a:off x="8939110" y="2090543"/>
            <a:ext cx="286708" cy="1498916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4173BE-8D0A-94B6-D84E-D1339C59DE36}"/>
              </a:ext>
            </a:extLst>
          </p:cNvPr>
          <p:cNvSpPr txBox="1"/>
          <p:nvPr/>
        </p:nvSpPr>
        <p:spPr>
          <a:xfrm>
            <a:off x="8036091" y="2120183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524E4DF-5843-E49E-21B2-238CF3F19B9E}"/>
              </a:ext>
            </a:extLst>
          </p:cNvPr>
          <p:cNvSpPr/>
          <p:nvPr/>
        </p:nvSpPr>
        <p:spPr>
          <a:xfrm>
            <a:off x="7769403" y="5372170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6A5CCF-2C9E-89DA-3B0A-62B49B6C8B5F}"/>
              </a:ext>
            </a:extLst>
          </p:cNvPr>
          <p:cNvSpPr/>
          <p:nvPr/>
        </p:nvSpPr>
        <p:spPr>
          <a:xfrm>
            <a:off x="10039154" y="2430403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2DDEF-AF13-F00D-E3F2-F7DF37995D2C}"/>
              </a:ext>
            </a:extLst>
          </p:cNvPr>
          <p:cNvSpPr/>
          <p:nvPr/>
        </p:nvSpPr>
        <p:spPr>
          <a:xfrm>
            <a:off x="10033666" y="4999916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CE4651F4-0B3E-8D73-6768-B39CF8F1CBEB}"/>
              </a:ext>
            </a:extLst>
          </p:cNvPr>
          <p:cNvSpPr/>
          <p:nvPr/>
        </p:nvSpPr>
        <p:spPr>
          <a:xfrm>
            <a:off x="10718695" y="3218243"/>
            <a:ext cx="286708" cy="178167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05CA-6697-E146-8E06-36CE1E2CCE4E}"/>
              </a:ext>
            </a:extLst>
          </p:cNvPr>
          <p:cNvSpPr txBox="1"/>
          <p:nvPr/>
        </p:nvSpPr>
        <p:spPr>
          <a:xfrm>
            <a:off x="9908844" y="3780894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2A74A-A1FC-34F8-73D5-E703DBD49CAF}"/>
              </a:ext>
            </a:extLst>
          </p:cNvPr>
          <p:cNvSpPr/>
          <p:nvPr/>
        </p:nvSpPr>
        <p:spPr>
          <a:xfrm>
            <a:off x="388150" y="1049928"/>
            <a:ext cx="4458413" cy="55634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FC5BD-01BA-B1EA-8DD3-A0971F3E0F09}"/>
              </a:ext>
            </a:extLst>
          </p:cNvPr>
          <p:cNvSpPr/>
          <p:nvPr/>
        </p:nvSpPr>
        <p:spPr>
          <a:xfrm>
            <a:off x="8132194" y="859799"/>
            <a:ext cx="5721799" cy="55634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5E7B-7D03-9234-E305-3284A33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F67C-B3B7-3E35-2384-D61F472E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489"/>
            <a:ext cx="10515600" cy="4351338"/>
          </a:xfrm>
        </p:spPr>
        <p:txBody>
          <a:bodyPr/>
          <a:lstStyle/>
          <a:p>
            <a:r>
              <a:rPr lang="en-US" dirty="0"/>
              <a:t>Start with train set</a:t>
            </a:r>
          </a:p>
          <a:p>
            <a:pPr lvl="1"/>
            <a:r>
              <a:rPr lang="en-US" dirty="0"/>
              <a:t>Categorical:</a:t>
            </a:r>
          </a:p>
          <a:p>
            <a:pPr lvl="2"/>
            <a:r>
              <a:rPr lang="en-US" dirty="0"/>
              <a:t>Fill </a:t>
            </a:r>
            <a:r>
              <a:rPr lang="en-US" dirty="0" err="1"/>
              <a:t>NaN</a:t>
            </a:r>
            <a:r>
              <a:rPr lang="en-US" dirty="0"/>
              <a:t> values with ‘not applicable’</a:t>
            </a:r>
          </a:p>
          <a:p>
            <a:pPr lvl="1"/>
            <a:r>
              <a:rPr lang="en-US" dirty="0"/>
              <a:t>Numerical:</a:t>
            </a:r>
          </a:p>
          <a:p>
            <a:pPr lvl="2"/>
            <a:r>
              <a:rPr lang="en-US" dirty="0"/>
              <a:t>Fill </a:t>
            </a:r>
            <a:r>
              <a:rPr lang="en-US" dirty="0" err="1"/>
              <a:t>NaN</a:t>
            </a:r>
            <a:r>
              <a:rPr lang="en-US" dirty="0"/>
              <a:t> values with mean of column</a:t>
            </a:r>
          </a:p>
          <a:p>
            <a:pPr lvl="2"/>
            <a:endParaRPr lang="en-US" dirty="0"/>
          </a:p>
          <a:p>
            <a:r>
              <a:rPr lang="en-US" dirty="0"/>
              <a:t>Continue with test set</a:t>
            </a:r>
          </a:p>
          <a:p>
            <a:pPr lvl="1"/>
            <a:r>
              <a:rPr lang="en-US" dirty="0"/>
              <a:t>Categorical:</a:t>
            </a:r>
          </a:p>
          <a:p>
            <a:pPr lvl="2"/>
            <a:r>
              <a:rPr lang="en-US" dirty="0"/>
              <a:t>Fill </a:t>
            </a:r>
            <a:r>
              <a:rPr lang="en-US" dirty="0" err="1"/>
              <a:t>NaN</a:t>
            </a:r>
            <a:r>
              <a:rPr lang="en-US" dirty="0"/>
              <a:t> values with ‘not applicable’</a:t>
            </a:r>
          </a:p>
          <a:p>
            <a:pPr lvl="1"/>
            <a:r>
              <a:rPr lang="en-US" dirty="0"/>
              <a:t>Numerical:</a:t>
            </a:r>
          </a:p>
          <a:p>
            <a:pPr lvl="2"/>
            <a:r>
              <a:rPr lang="en-US" dirty="0"/>
              <a:t>Fill </a:t>
            </a:r>
            <a:r>
              <a:rPr lang="en-US" dirty="0" err="1"/>
              <a:t>NaN</a:t>
            </a:r>
            <a:r>
              <a:rPr lang="en-US" dirty="0"/>
              <a:t> values with mean of train set column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1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: Right 42">
            <a:extLst>
              <a:ext uri="{FF2B5EF4-FFF2-40B4-BE49-F238E27FC236}">
                <a16:creationId xmlns:a16="http://schemas.microsoft.com/office/drawing/2014/main" id="{61A6C09A-4A53-786C-C783-5140426BFD15}"/>
              </a:ext>
            </a:extLst>
          </p:cNvPr>
          <p:cNvSpPr/>
          <p:nvPr/>
        </p:nvSpPr>
        <p:spPr>
          <a:xfrm>
            <a:off x="7769404" y="2770206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A5483E1-6157-62D7-F297-97977338A151}"/>
              </a:ext>
            </a:extLst>
          </p:cNvPr>
          <p:cNvSpPr/>
          <p:nvPr/>
        </p:nvSpPr>
        <p:spPr>
          <a:xfrm>
            <a:off x="6232510" y="3872241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40363-F890-C7B1-CC43-B0B62AF7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7" y="-126052"/>
            <a:ext cx="10515600" cy="1325563"/>
          </a:xfrm>
        </p:spPr>
        <p:txBody>
          <a:bodyPr/>
          <a:lstStyle/>
          <a:p>
            <a:r>
              <a:rPr lang="en-US" dirty="0"/>
              <a:t>Pre-processing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572E4-4F7E-4C93-F18F-FDEA30BA9EB1}"/>
              </a:ext>
            </a:extLst>
          </p:cNvPr>
          <p:cNvSpPr/>
          <p:nvPr/>
        </p:nvSpPr>
        <p:spPr>
          <a:xfrm>
            <a:off x="1104376" y="3422738"/>
            <a:ext cx="1140822" cy="71845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C43F31-BF4A-49E0-FA0A-6511C722F489}"/>
              </a:ext>
            </a:extLst>
          </p:cNvPr>
          <p:cNvSpPr/>
          <p:nvPr/>
        </p:nvSpPr>
        <p:spPr>
          <a:xfrm>
            <a:off x="661622" y="3641500"/>
            <a:ext cx="436911" cy="247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A2484-AF78-A0F7-3DBB-AA25BB8B785C}"/>
              </a:ext>
            </a:extLst>
          </p:cNvPr>
          <p:cNvSpPr txBox="1"/>
          <p:nvPr/>
        </p:nvSpPr>
        <p:spPr>
          <a:xfrm>
            <a:off x="500514" y="3347587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D9753A8-D233-AD3E-C386-A0B47E4A633A}"/>
              </a:ext>
            </a:extLst>
          </p:cNvPr>
          <p:cNvSpPr/>
          <p:nvPr/>
        </p:nvSpPr>
        <p:spPr>
          <a:xfrm>
            <a:off x="1568681" y="2203969"/>
            <a:ext cx="1541417" cy="1217872"/>
          </a:xfrm>
          <a:prstGeom prst="bentArrow">
            <a:avLst>
              <a:gd name="adj1" fmla="val 8403"/>
              <a:gd name="adj2" fmla="val 12355"/>
              <a:gd name="adj3" fmla="val 17887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A1F898E-0985-9D3F-18BA-12506BC4AC2B}"/>
              </a:ext>
            </a:extLst>
          </p:cNvPr>
          <p:cNvSpPr/>
          <p:nvPr/>
        </p:nvSpPr>
        <p:spPr>
          <a:xfrm flipV="1">
            <a:off x="1518038" y="4141194"/>
            <a:ext cx="1541417" cy="98406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71983-6198-7147-496B-5D1729CE0889}"/>
              </a:ext>
            </a:extLst>
          </p:cNvPr>
          <p:cNvSpPr txBox="1"/>
          <p:nvPr/>
        </p:nvSpPr>
        <p:spPr>
          <a:xfrm>
            <a:off x="1683285" y="1735243"/>
            <a:ext cx="130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Validation/test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7804C-31DD-251A-6E43-B00E6AD1BF09}"/>
              </a:ext>
            </a:extLst>
          </p:cNvPr>
          <p:cNvSpPr txBox="1"/>
          <p:nvPr/>
        </p:nvSpPr>
        <p:spPr>
          <a:xfrm>
            <a:off x="1763076" y="5057765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9212F9-8B1A-8071-1EA9-62B825380C9E}"/>
              </a:ext>
            </a:extLst>
          </p:cNvPr>
          <p:cNvSpPr/>
          <p:nvPr/>
        </p:nvSpPr>
        <p:spPr>
          <a:xfrm>
            <a:off x="3089935" y="4477960"/>
            <a:ext cx="1140822" cy="7864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1C97FCF7-9310-B231-BF17-2F5B647535D0}"/>
              </a:ext>
            </a:extLst>
          </p:cNvPr>
          <p:cNvSpPr/>
          <p:nvPr/>
        </p:nvSpPr>
        <p:spPr>
          <a:xfrm>
            <a:off x="3571776" y="3831629"/>
            <a:ext cx="1541417" cy="6463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0810C45-2586-7151-21E8-E16EC947FF4F}"/>
              </a:ext>
            </a:extLst>
          </p:cNvPr>
          <p:cNvSpPr/>
          <p:nvPr/>
        </p:nvSpPr>
        <p:spPr>
          <a:xfrm flipV="1">
            <a:off x="3622530" y="5264448"/>
            <a:ext cx="3050979" cy="30777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C4B7D-55A0-29D7-E188-5FC8FAA3ACDE}"/>
              </a:ext>
            </a:extLst>
          </p:cNvPr>
          <p:cNvSpPr txBox="1"/>
          <p:nvPr/>
        </p:nvSpPr>
        <p:spPr>
          <a:xfrm>
            <a:off x="3346849" y="347727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06961-DC2C-90B6-F196-2EDE1C2C554B}"/>
              </a:ext>
            </a:extLst>
          </p:cNvPr>
          <p:cNvSpPr txBox="1"/>
          <p:nvPr/>
        </p:nvSpPr>
        <p:spPr>
          <a:xfrm>
            <a:off x="3803587" y="5623736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BC8827-B4EF-FD6D-0B1D-754E42092433}"/>
              </a:ext>
            </a:extLst>
          </p:cNvPr>
          <p:cNvSpPr/>
          <p:nvPr/>
        </p:nvSpPr>
        <p:spPr>
          <a:xfrm>
            <a:off x="3110098" y="2013792"/>
            <a:ext cx="1140822" cy="724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CB73E38B-6936-9CBB-897B-5468AAAB09D1}"/>
              </a:ext>
            </a:extLst>
          </p:cNvPr>
          <p:cNvSpPr/>
          <p:nvPr/>
        </p:nvSpPr>
        <p:spPr>
          <a:xfrm>
            <a:off x="3579792" y="1601450"/>
            <a:ext cx="1541417" cy="4127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6D8FA109-0787-1A2A-9B08-EE53CE76E815}"/>
              </a:ext>
            </a:extLst>
          </p:cNvPr>
          <p:cNvSpPr/>
          <p:nvPr/>
        </p:nvSpPr>
        <p:spPr>
          <a:xfrm flipV="1">
            <a:off x="3622529" y="2747267"/>
            <a:ext cx="3050980" cy="19615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C6D91-4E97-6313-B7ED-F33F4B38F3AB}"/>
              </a:ext>
            </a:extLst>
          </p:cNvPr>
          <p:cNvSpPr txBox="1"/>
          <p:nvPr/>
        </p:nvSpPr>
        <p:spPr>
          <a:xfrm>
            <a:off x="3899841" y="114464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4553E-61F2-89BE-3641-97B78C4DB42C}"/>
              </a:ext>
            </a:extLst>
          </p:cNvPr>
          <p:cNvSpPr txBox="1"/>
          <p:nvPr/>
        </p:nvSpPr>
        <p:spPr>
          <a:xfrm>
            <a:off x="3899841" y="2951974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B179C4-D7FD-5FEE-9735-7D112A6DB14D}"/>
              </a:ext>
            </a:extLst>
          </p:cNvPr>
          <p:cNvSpPr/>
          <p:nvPr/>
        </p:nvSpPr>
        <p:spPr>
          <a:xfrm>
            <a:off x="5121209" y="3688851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9A8249-BA31-BCB3-0848-ECCF43AAC03C}"/>
              </a:ext>
            </a:extLst>
          </p:cNvPr>
          <p:cNvSpPr/>
          <p:nvPr/>
        </p:nvSpPr>
        <p:spPr>
          <a:xfrm>
            <a:off x="6673509" y="5130659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C042D-EAF9-6B93-EABC-D937E3AC4594}"/>
              </a:ext>
            </a:extLst>
          </p:cNvPr>
          <p:cNvSpPr/>
          <p:nvPr/>
        </p:nvSpPr>
        <p:spPr>
          <a:xfrm>
            <a:off x="5128913" y="1406258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895BD7-C5B6-AF98-D40A-C676F4112D8F}"/>
              </a:ext>
            </a:extLst>
          </p:cNvPr>
          <p:cNvSpPr/>
          <p:nvPr/>
        </p:nvSpPr>
        <p:spPr>
          <a:xfrm>
            <a:off x="6673509" y="2530025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88177A9-0E42-B14E-AD47-6370EE4AF4B3}"/>
              </a:ext>
            </a:extLst>
          </p:cNvPr>
          <p:cNvSpPr/>
          <p:nvPr/>
        </p:nvSpPr>
        <p:spPr>
          <a:xfrm>
            <a:off x="5592154" y="2052589"/>
            <a:ext cx="286708" cy="163150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2EE6D780-3E65-F35A-07A7-ABE68673FBFB}"/>
              </a:ext>
            </a:extLst>
          </p:cNvPr>
          <p:cNvSpPr/>
          <p:nvPr/>
        </p:nvSpPr>
        <p:spPr>
          <a:xfrm>
            <a:off x="7099895" y="3176357"/>
            <a:ext cx="286708" cy="1948905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4D4A4B-EAA6-FB52-CA7E-4D422B965DBD}"/>
              </a:ext>
            </a:extLst>
          </p:cNvPr>
          <p:cNvSpPr txBox="1"/>
          <p:nvPr/>
        </p:nvSpPr>
        <p:spPr>
          <a:xfrm>
            <a:off x="7308737" y="421635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53C51-5D90-16D9-16FD-BBD8AE4DFB13}"/>
              </a:ext>
            </a:extLst>
          </p:cNvPr>
          <p:cNvSpPr txBox="1"/>
          <p:nvPr/>
        </p:nvSpPr>
        <p:spPr>
          <a:xfrm>
            <a:off x="5796815" y="219298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C5A3829-5024-0AC9-EA10-34B46ADD90C8}"/>
              </a:ext>
            </a:extLst>
          </p:cNvPr>
          <p:cNvSpPr/>
          <p:nvPr/>
        </p:nvSpPr>
        <p:spPr>
          <a:xfrm>
            <a:off x="6232511" y="1554826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38A65-015D-A34A-7D31-78932ED8F949}"/>
              </a:ext>
            </a:extLst>
          </p:cNvPr>
          <p:cNvSpPr/>
          <p:nvPr/>
        </p:nvSpPr>
        <p:spPr>
          <a:xfrm>
            <a:off x="8344558" y="1294284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C81F9E-E8B1-FF76-9720-D5880BD356A0}"/>
              </a:ext>
            </a:extLst>
          </p:cNvPr>
          <p:cNvSpPr/>
          <p:nvPr/>
        </p:nvSpPr>
        <p:spPr>
          <a:xfrm>
            <a:off x="8336854" y="3583750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5C290F12-6192-E4CC-4A4E-60622DB3BCED}"/>
              </a:ext>
            </a:extLst>
          </p:cNvPr>
          <p:cNvSpPr/>
          <p:nvPr/>
        </p:nvSpPr>
        <p:spPr>
          <a:xfrm>
            <a:off x="8939110" y="2090543"/>
            <a:ext cx="286708" cy="1498916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4173BE-8D0A-94B6-D84E-D1339C59DE36}"/>
              </a:ext>
            </a:extLst>
          </p:cNvPr>
          <p:cNvSpPr txBox="1"/>
          <p:nvPr/>
        </p:nvSpPr>
        <p:spPr>
          <a:xfrm>
            <a:off x="8036091" y="2120183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524E4DF-5843-E49E-21B2-238CF3F19B9E}"/>
              </a:ext>
            </a:extLst>
          </p:cNvPr>
          <p:cNvSpPr/>
          <p:nvPr/>
        </p:nvSpPr>
        <p:spPr>
          <a:xfrm>
            <a:off x="7769403" y="5372170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6A5CCF-2C9E-89DA-3B0A-62B49B6C8B5F}"/>
              </a:ext>
            </a:extLst>
          </p:cNvPr>
          <p:cNvSpPr/>
          <p:nvPr/>
        </p:nvSpPr>
        <p:spPr>
          <a:xfrm>
            <a:off x="10039154" y="2430403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2DDEF-AF13-F00D-E3F2-F7DF37995D2C}"/>
              </a:ext>
            </a:extLst>
          </p:cNvPr>
          <p:cNvSpPr/>
          <p:nvPr/>
        </p:nvSpPr>
        <p:spPr>
          <a:xfrm>
            <a:off x="10033666" y="4999916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CE4651F4-0B3E-8D73-6768-B39CF8F1CBEB}"/>
              </a:ext>
            </a:extLst>
          </p:cNvPr>
          <p:cNvSpPr/>
          <p:nvPr/>
        </p:nvSpPr>
        <p:spPr>
          <a:xfrm>
            <a:off x="10718695" y="3218243"/>
            <a:ext cx="286708" cy="178167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05CA-6697-E146-8E06-36CE1E2CCE4E}"/>
              </a:ext>
            </a:extLst>
          </p:cNvPr>
          <p:cNvSpPr txBox="1"/>
          <p:nvPr/>
        </p:nvSpPr>
        <p:spPr>
          <a:xfrm>
            <a:off x="9908844" y="3780894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2A74A-A1FC-34F8-73D5-E703DBD49CAF}"/>
              </a:ext>
            </a:extLst>
          </p:cNvPr>
          <p:cNvSpPr/>
          <p:nvPr/>
        </p:nvSpPr>
        <p:spPr>
          <a:xfrm>
            <a:off x="388150" y="1049928"/>
            <a:ext cx="7564197" cy="55634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979E-B6E6-2654-532E-2589087A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and scale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B9B2-0226-30BC-D518-893ECD458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17"/>
            <a:ext cx="10515600" cy="5013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with train set</a:t>
            </a:r>
          </a:p>
          <a:p>
            <a:pPr lvl="1"/>
            <a:r>
              <a:rPr lang="en-US" dirty="0"/>
              <a:t>Categorical:</a:t>
            </a:r>
          </a:p>
          <a:p>
            <a:pPr lvl="2"/>
            <a:r>
              <a:rPr lang="en-US" dirty="0"/>
              <a:t>One hot encode</a:t>
            </a:r>
          </a:p>
          <a:p>
            <a:pPr lvl="2"/>
            <a:r>
              <a:rPr lang="en-US" dirty="0"/>
              <a:t>Normalize</a:t>
            </a:r>
          </a:p>
          <a:p>
            <a:pPr lvl="2"/>
            <a:r>
              <a:rPr lang="en-US" dirty="0"/>
              <a:t>Standard scale</a:t>
            </a:r>
          </a:p>
          <a:p>
            <a:pPr lvl="1"/>
            <a:r>
              <a:rPr lang="en-US" dirty="0"/>
              <a:t>Numerical:</a:t>
            </a:r>
          </a:p>
          <a:p>
            <a:pPr lvl="2"/>
            <a:r>
              <a:rPr lang="en-US" dirty="0"/>
              <a:t>Normalize</a:t>
            </a:r>
          </a:p>
          <a:p>
            <a:pPr lvl="2"/>
            <a:r>
              <a:rPr lang="en-US" dirty="0"/>
              <a:t>Standard scale</a:t>
            </a:r>
          </a:p>
          <a:p>
            <a:r>
              <a:rPr lang="en-US" dirty="0"/>
              <a:t>Continue with test set</a:t>
            </a:r>
          </a:p>
          <a:p>
            <a:pPr lvl="1"/>
            <a:r>
              <a:rPr lang="en-US" dirty="0"/>
              <a:t>Categorical:</a:t>
            </a:r>
          </a:p>
          <a:p>
            <a:pPr lvl="2"/>
            <a:r>
              <a:rPr lang="en-US" dirty="0"/>
              <a:t>One hot encoding</a:t>
            </a:r>
          </a:p>
          <a:p>
            <a:pPr lvl="2"/>
            <a:r>
              <a:rPr lang="en-US" dirty="0"/>
              <a:t>Normalize using fitted train set</a:t>
            </a:r>
          </a:p>
          <a:p>
            <a:pPr lvl="2"/>
            <a:r>
              <a:rPr lang="en-US" dirty="0"/>
              <a:t>Standard scale using fitted train set</a:t>
            </a:r>
          </a:p>
          <a:p>
            <a:pPr lvl="1"/>
            <a:r>
              <a:rPr lang="en-US" dirty="0"/>
              <a:t>Numerical:</a:t>
            </a:r>
          </a:p>
          <a:p>
            <a:pPr lvl="2"/>
            <a:r>
              <a:rPr lang="en-US" dirty="0"/>
              <a:t>Normalize using fitted train set</a:t>
            </a:r>
          </a:p>
          <a:p>
            <a:pPr lvl="2"/>
            <a:r>
              <a:rPr lang="en-US" dirty="0"/>
              <a:t>Standard scale using fitted train set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7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187CA-D72A-33B9-4929-0968A4FB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7" y="-126052"/>
            <a:ext cx="10515600" cy="1325563"/>
          </a:xfrm>
        </p:spPr>
        <p:txBody>
          <a:bodyPr/>
          <a:lstStyle/>
          <a:p>
            <a:r>
              <a:rPr lang="en-US" dirty="0"/>
              <a:t>Pre-processing pipeline 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B34DF-A721-2E32-7ADD-77AFD0ECC42F}"/>
              </a:ext>
            </a:extLst>
          </p:cNvPr>
          <p:cNvSpPr/>
          <p:nvPr/>
        </p:nvSpPr>
        <p:spPr>
          <a:xfrm>
            <a:off x="1385492" y="1302982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A436D-5D3F-5089-3E1E-335064307F7A}"/>
              </a:ext>
            </a:extLst>
          </p:cNvPr>
          <p:cNvSpPr/>
          <p:nvPr/>
        </p:nvSpPr>
        <p:spPr>
          <a:xfrm>
            <a:off x="1385492" y="2500610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AAD43-77E1-E5AC-C063-BE2B3ED7B30B}"/>
              </a:ext>
            </a:extLst>
          </p:cNvPr>
          <p:cNvCxnSpPr>
            <a:cxnSpLocks/>
          </p:cNvCxnSpPr>
          <p:nvPr/>
        </p:nvCxnSpPr>
        <p:spPr>
          <a:xfrm>
            <a:off x="-1287" y="3522846"/>
            <a:ext cx="12193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1EBF5B-91D3-3A72-4AE8-9F1FC2A05E10}"/>
              </a:ext>
            </a:extLst>
          </p:cNvPr>
          <p:cNvSpPr txBox="1"/>
          <p:nvPr/>
        </p:nvSpPr>
        <p:spPr>
          <a:xfrm>
            <a:off x="336338" y="847023"/>
            <a:ext cx="134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96429B-966A-0008-2435-0EEEE7C1F8E7}"/>
              </a:ext>
            </a:extLst>
          </p:cNvPr>
          <p:cNvSpPr txBox="1"/>
          <p:nvPr/>
        </p:nvSpPr>
        <p:spPr>
          <a:xfrm>
            <a:off x="485530" y="3741821"/>
            <a:ext cx="134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20" name="Arrow: Left-Right-Up 19">
            <a:extLst>
              <a:ext uri="{FF2B5EF4-FFF2-40B4-BE49-F238E27FC236}">
                <a16:creationId xmlns:a16="http://schemas.microsoft.com/office/drawing/2014/main" id="{41E5890E-507D-80B8-F3DA-D53C7B8CB1BE}"/>
              </a:ext>
            </a:extLst>
          </p:cNvPr>
          <p:cNvSpPr/>
          <p:nvPr/>
        </p:nvSpPr>
        <p:spPr>
          <a:xfrm rot="5400000">
            <a:off x="2668811" y="1439369"/>
            <a:ext cx="501269" cy="1726564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17A68E-84A1-6EEE-721C-255BF4F28ECE}"/>
              </a:ext>
            </a:extLst>
          </p:cNvPr>
          <p:cNvSpPr/>
          <p:nvPr/>
        </p:nvSpPr>
        <p:spPr>
          <a:xfrm>
            <a:off x="3782728" y="1956686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cat and num data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8A56638-51AF-F4E1-EE43-3FAC880DD602}"/>
              </a:ext>
            </a:extLst>
          </p:cNvPr>
          <p:cNvSpPr/>
          <p:nvPr/>
        </p:nvSpPr>
        <p:spPr>
          <a:xfrm>
            <a:off x="5273268" y="2087680"/>
            <a:ext cx="4277144" cy="251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7D5E7E-3F54-F181-B936-C65C04CBF581}"/>
              </a:ext>
            </a:extLst>
          </p:cNvPr>
          <p:cNvSpPr/>
          <p:nvPr/>
        </p:nvSpPr>
        <p:spPr>
          <a:xfrm>
            <a:off x="9667289" y="1874594"/>
            <a:ext cx="1490540" cy="78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validation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6AEB82-5C97-9811-4B3B-624729800184}"/>
              </a:ext>
            </a:extLst>
          </p:cNvPr>
          <p:cNvSpPr/>
          <p:nvPr/>
        </p:nvSpPr>
        <p:spPr>
          <a:xfrm>
            <a:off x="1385492" y="4197780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215569-DC62-CF56-5947-AA66A45A757E}"/>
              </a:ext>
            </a:extLst>
          </p:cNvPr>
          <p:cNvSpPr/>
          <p:nvPr/>
        </p:nvSpPr>
        <p:spPr>
          <a:xfrm>
            <a:off x="1385492" y="5395408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31" name="Arrow: Left-Right-Up 30">
            <a:extLst>
              <a:ext uri="{FF2B5EF4-FFF2-40B4-BE49-F238E27FC236}">
                <a16:creationId xmlns:a16="http://schemas.microsoft.com/office/drawing/2014/main" id="{68EF2558-59D3-270F-E26D-2E0258764BE4}"/>
              </a:ext>
            </a:extLst>
          </p:cNvPr>
          <p:cNvSpPr/>
          <p:nvPr/>
        </p:nvSpPr>
        <p:spPr>
          <a:xfrm rot="5400000">
            <a:off x="2668811" y="4334167"/>
            <a:ext cx="501269" cy="1726564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B3E90F-19F7-FFCD-F82D-05D4D95B952D}"/>
              </a:ext>
            </a:extLst>
          </p:cNvPr>
          <p:cNvSpPr/>
          <p:nvPr/>
        </p:nvSpPr>
        <p:spPr>
          <a:xfrm>
            <a:off x="3782728" y="4851484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cat and num data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3D6A0F-85D5-03F4-0A97-6FCB37D2C5D2}"/>
              </a:ext>
            </a:extLst>
          </p:cNvPr>
          <p:cNvSpPr/>
          <p:nvPr/>
        </p:nvSpPr>
        <p:spPr>
          <a:xfrm>
            <a:off x="5273270" y="5107603"/>
            <a:ext cx="713644" cy="251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51E6D-CFB9-583C-AEC7-825339F10E9E}"/>
              </a:ext>
            </a:extLst>
          </p:cNvPr>
          <p:cNvSpPr/>
          <p:nvPr/>
        </p:nvSpPr>
        <p:spPr>
          <a:xfrm>
            <a:off x="8059872" y="4843061"/>
            <a:ext cx="1490540" cy="78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input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9037C90E-91D0-60F2-D099-B3F63D0BA15C}"/>
              </a:ext>
            </a:extLst>
          </p:cNvPr>
          <p:cNvSpPr/>
          <p:nvPr/>
        </p:nvSpPr>
        <p:spPr>
          <a:xfrm>
            <a:off x="8670986" y="2075254"/>
            <a:ext cx="996304" cy="2767807"/>
          </a:xfrm>
          <a:prstGeom prst="bentArrow">
            <a:avLst>
              <a:gd name="adj1" fmla="val 13653"/>
              <a:gd name="adj2" fmla="val 12810"/>
              <a:gd name="adj3" fmla="val 23582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A3617F-1BFB-4AC8-2598-BCCF24E50FA9}"/>
              </a:ext>
            </a:extLst>
          </p:cNvPr>
          <p:cNvSpPr/>
          <p:nvPr/>
        </p:nvSpPr>
        <p:spPr>
          <a:xfrm>
            <a:off x="6006714" y="4854901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07B8E8-FD36-3154-87F2-8425AA83CB6A}"/>
              </a:ext>
            </a:extLst>
          </p:cNvPr>
          <p:cNvSpPr/>
          <p:nvPr/>
        </p:nvSpPr>
        <p:spPr>
          <a:xfrm>
            <a:off x="7497254" y="5071642"/>
            <a:ext cx="562618" cy="251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7F04E2-07AC-A5FC-EA0F-73173D64CE83}"/>
              </a:ext>
            </a:extLst>
          </p:cNvPr>
          <p:cNvSpPr/>
          <p:nvPr/>
        </p:nvSpPr>
        <p:spPr>
          <a:xfrm>
            <a:off x="5585701" y="4111153"/>
            <a:ext cx="2418093" cy="2310061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68F9-9434-2AE1-8C85-CF35D6D1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50EF-1E5F-6A13-677F-422D7E1B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resampling</a:t>
            </a:r>
          </a:p>
          <a:p>
            <a:r>
              <a:rPr lang="en-US" dirty="0" err="1"/>
              <a:t>Downsampling</a:t>
            </a:r>
            <a:r>
              <a:rPr lang="en-US" dirty="0"/>
              <a:t> majority class</a:t>
            </a:r>
          </a:p>
          <a:p>
            <a:r>
              <a:rPr lang="en-US" dirty="0"/>
              <a:t>Does the random subset represent the complete data well?</a:t>
            </a:r>
          </a:p>
        </p:txBody>
      </p:sp>
    </p:spTree>
    <p:extLst>
      <p:ext uri="{BB962C8B-B14F-4D97-AF65-F5344CB8AC3E}">
        <p14:creationId xmlns:p14="http://schemas.microsoft.com/office/powerpoint/2010/main" val="138013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7388-8FE1-B651-1339-97E3F31C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79048-4C1B-2787-6D6B-DC6D4BA9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AD2A9-9A6F-6358-93D7-27D0059FE288}"/>
              </a:ext>
            </a:extLst>
          </p:cNvPr>
          <p:cNvSpPr txBox="1"/>
          <p:nvPr/>
        </p:nvSpPr>
        <p:spPr>
          <a:xfrm>
            <a:off x="898769" y="1946031"/>
            <a:ext cx="263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096CF-DE2E-0CB1-F8E2-813EDAF559E8}"/>
              </a:ext>
            </a:extLst>
          </p:cNvPr>
          <p:cNvSpPr txBox="1"/>
          <p:nvPr/>
        </p:nvSpPr>
        <p:spPr>
          <a:xfrm>
            <a:off x="8983785" y="843240"/>
            <a:ext cx="263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4A01C-CA92-AB4B-BD32-BCD3BF7B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769"/>
          <a:stretch/>
        </p:blipFill>
        <p:spPr>
          <a:xfrm>
            <a:off x="8081702" y="1328614"/>
            <a:ext cx="3403983" cy="5386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CD5AB3-616A-2238-4D20-68533D83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7" y="2456162"/>
            <a:ext cx="6626243" cy="35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6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D450-65A3-3825-3D1A-6FFB6777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0C71-653B-E235-31FC-7690B4C3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</a:t>
            </a:r>
          </a:p>
          <a:p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10086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1C3A-A349-3ACD-BE18-20A1DB1B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C378-CC5A-BE43-F2F2-29097E6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Mental health issues among French university students</a:t>
            </a:r>
          </a:p>
          <a:p>
            <a:pPr lvl="1"/>
            <a:r>
              <a:rPr lang="en-US" sz="2000" dirty="0"/>
              <a:t>4185 samples</a:t>
            </a:r>
          </a:p>
          <a:p>
            <a:pPr lvl="1"/>
            <a:r>
              <a:rPr lang="en-US" sz="2000" dirty="0"/>
              <a:t>60 variables</a:t>
            </a:r>
          </a:p>
          <a:p>
            <a:r>
              <a:rPr lang="en-US" sz="2000" dirty="0" err="1"/>
              <a:t>Questionaire</a:t>
            </a:r>
            <a:endParaRPr lang="en-US" sz="2000" dirty="0"/>
          </a:p>
          <a:p>
            <a:pPr lvl="1"/>
            <a:r>
              <a:rPr lang="en-US" sz="2000" dirty="0"/>
              <a:t>Variables: questions</a:t>
            </a:r>
          </a:p>
          <a:p>
            <a:pPr lvl="1"/>
            <a:r>
              <a:rPr lang="en-US" sz="2000" dirty="0"/>
              <a:t>Phenotype/class: mental health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5C076-94AA-6A97-3F37-19A2E90A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832" y="2944763"/>
            <a:ext cx="5953737" cy="3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D3C0-020C-AB86-E807-79E5907A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990B5-3C6B-FF74-7522-8DA909B1F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796" y="1825625"/>
            <a:ext cx="511640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467AC-6817-CA95-B311-753AE3AE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98" y="1833440"/>
            <a:ext cx="511641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1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8D5D-7377-D1CD-0FE2-3A79AD83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result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5AEF16-CE03-1D60-9AFF-D0785C61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DCF04B-959E-A1E8-DD87-632D04EB7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1"/>
          <a:stretch/>
        </p:blipFill>
        <p:spPr>
          <a:xfrm>
            <a:off x="2016369" y="1452563"/>
            <a:ext cx="6656791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2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6229-43C1-254B-6C7E-6C989946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B534C-C2B1-ED08-1B12-56573432B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54"/>
          <a:stretch/>
        </p:blipFill>
        <p:spPr>
          <a:xfrm>
            <a:off x="2407138" y="1610904"/>
            <a:ext cx="6619630" cy="4881971"/>
          </a:xfrm>
        </p:spPr>
      </p:pic>
    </p:spTree>
    <p:extLst>
      <p:ext uri="{BB962C8B-B14F-4D97-AF65-F5344CB8AC3E}">
        <p14:creationId xmlns:p14="http://schemas.microsoft.com/office/powerpoint/2010/main" val="359862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3F2F-61F0-456D-8005-CAAD9591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78954-ACA1-6C93-E3CE-6A309C4C0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942" y="1794363"/>
            <a:ext cx="6546607" cy="4351338"/>
          </a:xfrm>
        </p:spPr>
      </p:pic>
    </p:spTree>
    <p:extLst>
      <p:ext uri="{BB962C8B-B14F-4D97-AF65-F5344CB8AC3E}">
        <p14:creationId xmlns:p14="http://schemas.microsoft.com/office/powerpoint/2010/main" val="3319675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6BE2-04CD-FCBA-A992-984EF4EB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3DDE-269E-A40E-3A64-89D9B998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Not great</a:t>
            </a:r>
          </a:p>
        </p:txBody>
      </p:sp>
    </p:spTree>
    <p:extLst>
      <p:ext uri="{BB962C8B-B14F-4D97-AF65-F5344CB8AC3E}">
        <p14:creationId xmlns:p14="http://schemas.microsoft.com/office/powerpoint/2010/main" val="248249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9CDA-5010-8676-8579-AB6842D2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A272-4CBD-A46B-FAA7-AF6EADB8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summary: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Batch normalization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Dense 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Dropout 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from step 1 until number of layers satisfied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Final dense layer (number of nodes equal to number classes)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32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A151-9317-DA3F-AB78-4DD0D374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46AAE-6343-44B4-AA40-9B45E9AED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29" y="1825625"/>
            <a:ext cx="420374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06EA8-0CBF-219E-21E3-B1C85FF16EE7}"/>
              </a:ext>
            </a:extLst>
          </p:cNvPr>
          <p:cNvSpPr txBox="1"/>
          <p:nvPr/>
        </p:nvSpPr>
        <p:spPr>
          <a:xfrm>
            <a:off x="1023815" y="1690688"/>
            <a:ext cx="2969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topology shown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 topology</a:t>
            </a:r>
          </a:p>
          <a:p>
            <a:r>
              <a:rPr lang="en-US" dirty="0"/>
              <a:t>(input, 40,20,output)</a:t>
            </a:r>
          </a:p>
          <a:p>
            <a:r>
              <a:rPr lang="en-US" dirty="0"/>
              <a:t>Drop-out = 0.2</a:t>
            </a:r>
          </a:p>
        </p:txBody>
      </p:sp>
    </p:spTree>
    <p:extLst>
      <p:ext uri="{BB962C8B-B14F-4D97-AF65-F5344CB8AC3E}">
        <p14:creationId xmlns:p14="http://schemas.microsoft.com/office/powerpoint/2010/main" val="134868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CBFF-7398-40F8-A737-A9BE6F94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D443-E6CF-9260-F01D-7EFD806E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C5F1E-9EE8-BBBA-CD7C-212F96CD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31" y="1373597"/>
            <a:ext cx="9702265" cy="52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33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0B58-9A9E-3D93-4C9B-90F67B3D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7B97-EE5D-8541-4D91-BA2ED65D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Dotted line gives results by chance</a:t>
            </a:r>
          </a:p>
          <a:p>
            <a:r>
              <a:rPr lang="en-US" dirty="0"/>
              <a:t>Not very clearly above chance for any of the metrics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7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97C2-D627-467E-08A3-372380B0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 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6135-756C-CF6D-BC3B-EF8AF9FA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shuffling of samples for one variable</a:t>
            </a:r>
          </a:p>
          <a:p>
            <a:r>
              <a:rPr lang="en-US" dirty="0"/>
              <a:t>Check loss of the model</a:t>
            </a:r>
          </a:p>
          <a:p>
            <a:r>
              <a:rPr lang="en-US" dirty="0"/>
              <a:t>High loss change indicates high importance</a:t>
            </a:r>
          </a:p>
        </p:txBody>
      </p:sp>
    </p:spTree>
    <p:extLst>
      <p:ext uri="{BB962C8B-B14F-4D97-AF65-F5344CB8AC3E}">
        <p14:creationId xmlns:p14="http://schemas.microsoft.com/office/powerpoint/2010/main" val="6517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CEAB-A81B-B910-3639-2B9150E0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712"/>
            <a:ext cx="10515600" cy="1325563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CC58-324B-168D-94C2-BDC33E27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1B09C-1E33-8D26-CC2C-70631B23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7" y="1276841"/>
            <a:ext cx="4075264" cy="3465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5D359-7D93-0FFC-0E82-4347FFDA5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293" y="0"/>
            <a:ext cx="4162707" cy="3540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CCA57-C7D9-871C-E6F4-23D66C18C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78" y="3317754"/>
            <a:ext cx="4162707" cy="35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47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63D9-9204-392A-DF88-1F383490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98E9-56DF-4215-5772-18956A46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A1A41-3395-E377-9711-339055AE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1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F94D-C43D-F725-BD95-2787505E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2875-14F8-76C1-3A2E-583BA9DE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convincing results for finding risk variables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People might be lying (taboo)</a:t>
            </a:r>
            <a:r>
              <a:rPr lang="en" dirty="0"/>
              <a:t> 🧢</a:t>
            </a:r>
            <a:endParaRPr lang="en-US" dirty="0"/>
          </a:p>
          <a:p>
            <a:pPr lvl="1"/>
            <a:r>
              <a:rPr lang="en-US" dirty="0"/>
              <a:t>Mental health issues in general are too broad</a:t>
            </a:r>
          </a:p>
          <a:p>
            <a:pPr lvl="1"/>
            <a:r>
              <a:rPr lang="en-US" dirty="0"/>
              <a:t>Mental health issues don’t have risk factors as general as these</a:t>
            </a:r>
          </a:p>
          <a:p>
            <a:pPr lvl="1"/>
            <a:r>
              <a:rPr lang="en-US" dirty="0"/>
              <a:t>Mental health issues can affect anyone regardless of status or lifestyle</a:t>
            </a:r>
          </a:p>
          <a:p>
            <a:pPr lvl="1"/>
            <a:r>
              <a:rPr lang="en-US" dirty="0"/>
              <a:t>I did something wrong</a:t>
            </a:r>
          </a:p>
        </p:txBody>
      </p:sp>
    </p:spTree>
    <p:extLst>
      <p:ext uri="{BB962C8B-B14F-4D97-AF65-F5344CB8AC3E}">
        <p14:creationId xmlns:p14="http://schemas.microsoft.com/office/powerpoint/2010/main" val="3020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D671-5615-FE02-4939-F34AE022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C259-37E3-3F31-4241-E501C98C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find risk variables for mental health issues in students?</a:t>
            </a:r>
          </a:p>
        </p:txBody>
      </p:sp>
    </p:spTree>
    <p:extLst>
      <p:ext uri="{BB962C8B-B14F-4D97-AF65-F5344CB8AC3E}">
        <p14:creationId xmlns:p14="http://schemas.microsoft.com/office/powerpoint/2010/main" val="20865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: Right 42">
            <a:extLst>
              <a:ext uri="{FF2B5EF4-FFF2-40B4-BE49-F238E27FC236}">
                <a16:creationId xmlns:a16="http://schemas.microsoft.com/office/drawing/2014/main" id="{61A6C09A-4A53-786C-C783-5140426BFD15}"/>
              </a:ext>
            </a:extLst>
          </p:cNvPr>
          <p:cNvSpPr/>
          <p:nvPr/>
        </p:nvSpPr>
        <p:spPr>
          <a:xfrm>
            <a:off x="7769404" y="2770206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A5483E1-6157-62D7-F297-97977338A151}"/>
              </a:ext>
            </a:extLst>
          </p:cNvPr>
          <p:cNvSpPr/>
          <p:nvPr/>
        </p:nvSpPr>
        <p:spPr>
          <a:xfrm>
            <a:off x="6232510" y="3872241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40363-F890-C7B1-CC43-B0B62AF7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7" y="-126052"/>
            <a:ext cx="10515600" cy="1325563"/>
          </a:xfrm>
        </p:spPr>
        <p:txBody>
          <a:bodyPr/>
          <a:lstStyle/>
          <a:p>
            <a:r>
              <a:rPr lang="en-US" dirty="0"/>
              <a:t>Pre-processing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572E4-4F7E-4C93-F18F-FDEA30BA9EB1}"/>
              </a:ext>
            </a:extLst>
          </p:cNvPr>
          <p:cNvSpPr/>
          <p:nvPr/>
        </p:nvSpPr>
        <p:spPr>
          <a:xfrm>
            <a:off x="1104376" y="3422738"/>
            <a:ext cx="1140822" cy="71845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C43F31-BF4A-49E0-FA0A-6511C722F489}"/>
              </a:ext>
            </a:extLst>
          </p:cNvPr>
          <p:cNvSpPr/>
          <p:nvPr/>
        </p:nvSpPr>
        <p:spPr>
          <a:xfrm>
            <a:off x="661622" y="3641500"/>
            <a:ext cx="436911" cy="247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A2484-AF78-A0F7-3DBB-AA25BB8B785C}"/>
              </a:ext>
            </a:extLst>
          </p:cNvPr>
          <p:cNvSpPr txBox="1"/>
          <p:nvPr/>
        </p:nvSpPr>
        <p:spPr>
          <a:xfrm>
            <a:off x="500514" y="3347587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D9753A8-D233-AD3E-C386-A0B47E4A633A}"/>
              </a:ext>
            </a:extLst>
          </p:cNvPr>
          <p:cNvSpPr/>
          <p:nvPr/>
        </p:nvSpPr>
        <p:spPr>
          <a:xfrm>
            <a:off x="1568681" y="2203969"/>
            <a:ext cx="1541417" cy="1217872"/>
          </a:xfrm>
          <a:prstGeom prst="bentArrow">
            <a:avLst>
              <a:gd name="adj1" fmla="val 8403"/>
              <a:gd name="adj2" fmla="val 12355"/>
              <a:gd name="adj3" fmla="val 17887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A1F898E-0985-9D3F-18BA-12506BC4AC2B}"/>
              </a:ext>
            </a:extLst>
          </p:cNvPr>
          <p:cNvSpPr/>
          <p:nvPr/>
        </p:nvSpPr>
        <p:spPr>
          <a:xfrm flipV="1">
            <a:off x="1518038" y="4141194"/>
            <a:ext cx="1541417" cy="98406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71983-6198-7147-496B-5D1729CE0889}"/>
              </a:ext>
            </a:extLst>
          </p:cNvPr>
          <p:cNvSpPr txBox="1"/>
          <p:nvPr/>
        </p:nvSpPr>
        <p:spPr>
          <a:xfrm>
            <a:off x="1683285" y="1735243"/>
            <a:ext cx="130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Validation/test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7804C-31DD-251A-6E43-B00E6AD1BF09}"/>
              </a:ext>
            </a:extLst>
          </p:cNvPr>
          <p:cNvSpPr txBox="1"/>
          <p:nvPr/>
        </p:nvSpPr>
        <p:spPr>
          <a:xfrm>
            <a:off x="1763076" y="5057765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9212F9-8B1A-8071-1EA9-62B825380C9E}"/>
              </a:ext>
            </a:extLst>
          </p:cNvPr>
          <p:cNvSpPr/>
          <p:nvPr/>
        </p:nvSpPr>
        <p:spPr>
          <a:xfrm>
            <a:off x="3089935" y="4477960"/>
            <a:ext cx="1140822" cy="7864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1C97FCF7-9310-B231-BF17-2F5B647535D0}"/>
              </a:ext>
            </a:extLst>
          </p:cNvPr>
          <p:cNvSpPr/>
          <p:nvPr/>
        </p:nvSpPr>
        <p:spPr>
          <a:xfrm>
            <a:off x="3571776" y="3831629"/>
            <a:ext cx="1541417" cy="6463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0810C45-2586-7151-21E8-E16EC947FF4F}"/>
              </a:ext>
            </a:extLst>
          </p:cNvPr>
          <p:cNvSpPr/>
          <p:nvPr/>
        </p:nvSpPr>
        <p:spPr>
          <a:xfrm flipV="1">
            <a:off x="3622530" y="5264448"/>
            <a:ext cx="3050979" cy="30777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C4B7D-55A0-29D7-E188-5FC8FAA3ACDE}"/>
              </a:ext>
            </a:extLst>
          </p:cNvPr>
          <p:cNvSpPr txBox="1"/>
          <p:nvPr/>
        </p:nvSpPr>
        <p:spPr>
          <a:xfrm>
            <a:off x="3346849" y="347727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06961-DC2C-90B6-F196-2EDE1C2C554B}"/>
              </a:ext>
            </a:extLst>
          </p:cNvPr>
          <p:cNvSpPr txBox="1"/>
          <p:nvPr/>
        </p:nvSpPr>
        <p:spPr>
          <a:xfrm>
            <a:off x="3803587" y="5623736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BC8827-B4EF-FD6D-0B1D-754E42092433}"/>
              </a:ext>
            </a:extLst>
          </p:cNvPr>
          <p:cNvSpPr/>
          <p:nvPr/>
        </p:nvSpPr>
        <p:spPr>
          <a:xfrm>
            <a:off x="3110098" y="2013792"/>
            <a:ext cx="1140822" cy="724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CB73E38B-6936-9CBB-897B-5468AAAB09D1}"/>
              </a:ext>
            </a:extLst>
          </p:cNvPr>
          <p:cNvSpPr/>
          <p:nvPr/>
        </p:nvSpPr>
        <p:spPr>
          <a:xfrm>
            <a:off x="3579792" y="1601450"/>
            <a:ext cx="1541417" cy="4127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6D8FA109-0787-1A2A-9B08-EE53CE76E815}"/>
              </a:ext>
            </a:extLst>
          </p:cNvPr>
          <p:cNvSpPr/>
          <p:nvPr/>
        </p:nvSpPr>
        <p:spPr>
          <a:xfrm flipV="1">
            <a:off x="3622529" y="2747267"/>
            <a:ext cx="3050980" cy="19615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C6D91-4E97-6313-B7ED-F33F4B38F3AB}"/>
              </a:ext>
            </a:extLst>
          </p:cNvPr>
          <p:cNvSpPr txBox="1"/>
          <p:nvPr/>
        </p:nvSpPr>
        <p:spPr>
          <a:xfrm>
            <a:off x="3899841" y="114464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4553E-61F2-89BE-3641-97B78C4DB42C}"/>
              </a:ext>
            </a:extLst>
          </p:cNvPr>
          <p:cNvSpPr txBox="1"/>
          <p:nvPr/>
        </p:nvSpPr>
        <p:spPr>
          <a:xfrm>
            <a:off x="3899841" y="2951974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B179C4-D7FD-5FEE-9735-7D112A6DB14D}"/>
              </a:ext>
            </a:extLst>
          </p:cNvPr>
          <p:cNvSpPr/>
          <p:nvPr/>
        </p:nvSpPr>
        <p:spPr>
          <a:xfrm>
            <a:off x="5121209" y="3688851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9A8249-BA31-BCB3-0848-ECCF43AAC03C}"/>
              </a:ext>
            </a:extLst>
          </p:cNvPr>
          <p:cNvSpPr/>
          <p:nvPr/>
        </p:nvSpPr>
        <p:spPr>
          <a:xfrm>
            <a:off x="6673509" y="5130659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C042D-EAF9-6B93-EABC-D937E3AC4594}"/>
              </a:ext>
            </a:extLst>
          </p:cNvPr>
          <p:cNvSpPr/>
          <p:nvPr/>
        </p:nvSpPr>
        <p:spPr>
          <a:xfrm>
            <a:off x="5128913" y="1406258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895BD7-C5B6-AF98-D40A-C676F4112D8F}"/>
              </a:ext>
            </a:extLst>
          </p:cNvPr>
          <p:cNvSpPr/>
          <p:nvPr/>
        </p:nvSpPr>
        <p:spPr>
          <a:xfrm>
            <a:off x="6673509" y="2530025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88177A9-0E42-B14E-AD47-6370EE4AF4B3}"/>
              </a:ext>
            </a:extLst>
          </p:cNvPr>
          <p:cNvSpPr/>
          <p:nvPr/>
        </p:nvSpPr>
        <p:spPr>
          <a:xfrm>
            <a:off x="5592154" y="2052589"/>
            <a:ext cx="286708" cy="163150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2EE6D780-3E65-F35A-07A7-ABE68673FBFB}"/>
              </a:ext>
            </a:extLst>
          </p:cNvPr>
          <p:cNvSpPr/>
          <p:nvPr/>
        </p:nvSpPr>
        <p:spPr>
          <a:xfrm>
            <a:off x="7099895" y="3176357"/>
            <a:ext cx="286708" cy="1948905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4D4A4B-EAA6-FB52-CA7E-4D422B965DBD}"/>
              </a:ext>
            </a:extLst>
          </p:cNvPr>
          <p:cNvSpPr txBox="1"/>
          <p:nvPr/>
        </p:nvSpPr>
        <p:spPr>
          <a:xfrm>
            <a:off x="7308737" y="421635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53C51-5D90-16D9-16FD-BBD8AE4DFB13}"/>
              </a:ext>
            </a:extLst>
          </p:cNvPr>
          <p:cNvSpPr txBox="1"/>
          <p:nvPr/>
        </p:nvSpPr>
        <p:spPr>
          <a:xfrm>
            <a:off x="5796815" y="219298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C5A3829-5024-0AC9-EA10-34B46ADD90C8}"/>
              </a:ext>
            </a:extLst>
          </p:cNvPr>
          <p:cNvSpPr/>
          <p:nvPr/>
        </p:nvSpPr>
        <p:spPr>
          <a:xfrm>
            <a:off x="6232511" y="1554826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38A65-015D-A34A-7D31-78932ED8F949}"/>
              </a:ext>
            </a:extLst>
          </p:cNvPr>
          <p:cNvSpPr/>
          <p:nvPr/>
        </p:nvSpPr>
        <p:spPr>
          <a:xfrm>
            <a:off x="8344558" y="1294284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C81F9E-E8B1-FF76-9720-D5880BD356A0}"/>
              </a:ext>
            </a:extLst>
          </p:cNvPr>
          <p:cNvSpPr/>
          <p:nvPr/>
        </p:nvSpPr>
        <p:spPr>
          <a:xfrm>
            <a:off x="8336854" y="3583750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5C290F12-6192-E4CC-4A4E-60622DB3BCED}"/>
              </a:ext>
            </a:extLst>
          </p:cNvPr>
          <p:cNvSpPr/>
          <p:nvPr/>
        </p:nvSpPr>
        <p:spPr>
          <a:xfrm>
            <a:off x="8939110" y="2090543"/>
            <a:ext cx="286708" cy="1498916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4173BE-8D0A-94B6-D84E-D1339C59DE36}"/>
              </a:ext>
            </a:extLst>
          </p:cNvPr>
          <p:cNvSpPr txBox="1"/>
          <p:nvPr/>
        </p:nvSpPr>
        <p:spPr>
          <a:xfrm>
            <a:off x="8036091" y="2120183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524E4DF-5843-E49E-21B2-238CF3F19B9E}"/>
              </a:ext>
            </a:extLst>
          </p:cNvPr>
          <p:cNvSpPr/>
          <p:nvPr/>
        </p:nvSpPr>
        <p:spPr>
          <a:xfrm>
            <a:off x="7769403" y="5372170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6A5CCF-2C9E-89DA-3B0A-62B49B6C8B5F}"/>
              </a:ext>
            </a:extLst>
          </p:cNvPr>
          <p:cNvSpPr/>
          <p:nvPr/>
        </p:nvSpPr>
        <p:spPr>
          <a:xfrm>
            <a:off x="10039154" y="2430403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2DDEF-AF13-F00D-E3F2-F7DF37995D2C}"/>
              </a:ext>
            </a:extLst>
          </p:cNvPr>
          <p:cNvSpPr/>
          <p:nvPr/>
        </p:nvSpPr>
        <p:spPr>
          <a:xfrm>
            <a:off x="10033666" y="4999916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CE4651F4-0B3E-8D73-6768-B39CF8F1CBEB}"/>
              </a:ext>
            </a:extLst>
          </p:cNvPr>
          <p:cNvSpPr/>
          <p:nvPr/>
        </p:nvSpPr>
        <p:spPr>
          <a:xfrm>
            <a:off x="10718695" y="3218243"/>
            <a:ext cx="286708" cy="178167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05CA-6697-E146-8E06-36CE1E2CCE4E}"/>
              </a:ext>
            </a:extLst>
          </p:cNvPr>
          <p:cNvSpPr txBox="1"/>
          <p:nvPr/>
        </p:nvSpPr>
        <p:spPr>
          <a:xfrm>
            <a:off x="9908844" y="3780894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</p:spTree>
    <p:extLst>
      <p:ext uri="{BB962C8B-B14F-4D97-AF65-F5344CB8AC3E}">
        <p14:creationId xmlns:p14="http://schemas.microsoft.com/office/powerpoint/2010/main" val="983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187CA-D72A-33B9-4929-0968A4FB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7" y="-126052"/>
            <a:ext cx="10515600" cy="1325563"/>
          </a:xfrm>
        </p:spPr>
        <p:txBody>
          <a:bodyPr/>
          <a:lstStyle/>
          <a:p>
            <a:r>
              <a:rPr lang="en-US" dirty="0"/>
              <a:t>Pre-processing pipeline 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B34DF-A721-2E32-7ADD-77AFD0ECC42F}"/>
              </a:ext>
            </a:extLst>
          </p:cNvPr>
          <p:cNvSpPr/>
          <p:nvPr/>
        </p:nvSpPr>
        <p:spPr>
          <a:xfrm>
            <a:off x="1385492" y="1302982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A436D-5D3F-5089-3E1E-335064307F7A}"/>
              </a:ext>
            </a:extLst>
          </p:cNvPr>
          <p:cNvSpPr/>
          <p:nvPr/>
        </p:nvSpPr>
        <p:spPr>
          <a:xfrm>
            <a:off x="1385492" y="2500610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AAD43-77E1-E5AC-C063-BE2B3ED7B30B}"/>
              </a:ext>
            </a:extLst>
          </p:cNvPr>
          <p:cNvCxnSpPr>
            <a:cxnSpLocks/>
          </p:cNvCxnSpPr>
          <p:nvPr/>
        </p:nvCxnSpPr>
        <p:spPr>
          <a:xfrm>
            <a:off x="-1287" y="3522846"/>
            <a:ext cx="12193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1EBF5B-91D3-3A72-4AE8-9F1FC2A05E10}"/>
              </a:ext>
            </a:extLst>
          </p:cNvPr>
          <p:cNvSpPr txBox="1"/>
          <p:nvPr/>
        </p:nvSpPr>
        <p:spPr>
          <a:xfrm>
            <a:off x="336338" y="847023"/>
            <a:ext cx="134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96429B-966A-0008-2435-0EEEE7C1F8E7}"/>
              </a:ext>
            </a:extLst>
          </p:cNvPr>
          <p:cNvSpPr txBox="1"/>
          <p:nvPr/>
        </p:nvSpPr>
        <p:spPr>
          <a:xfrm>
            <a:off x="485530" y="3741821"/>
            <a:ext cx="134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20" name="Arrow: Left-Right-Up 19">
            <a:extLst>
              <a:ext uri="{FF2B5EF4-FFF2-40B4-BE49-F238E27FC236}">
                <a16:creationId xmlns:a16="http://schemas.microsoft.com/office/drawing/2014/main" id="{41E5890E-507D-80B8-F3DA-D53C7B8CB1BE}"/>
              </a:ext>
            </a:extLst>
          </p:cNvPr>
          <p:cNvSpPr/>
          <p:nvPr/>
        </p:nvSpPr>
        <p:spPr>
          <a:xfrm rot="5400000">
            <a:off x="2668811" y="1439369"/>
            <a:ext cx="501269" cy="1726564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17A68E-84A1-6EEE-721C-255BF4F28ECE}"/>
              </a:ext>
            </a:extLst>
          </p:cNvPr>
          <p:cNvSpPr/>
          <p:nvPr/>
        </p:nvSpPr>
        <p:spPr>
          <a:xfrm>
            <a:off x="3782728" y="1956686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cat and num data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8A56638-51AF-F4E1-EE43-3FAC880DD602}"/>
              </a:ext>
            </a:extLst>
          </p:cNvPr>
          <p:cNvSpPr/>
          <p:nvPr/>
        </p:nvSpPr>
        <p:spPr>
          <a:xfrm>
            <a:off x="5273268" y="2087680"/>
            <a:ext cx="4277144" cy="251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7D5E7E-3F54-F181-B936-C65C04CBF581}"/>
              </a:ext>
            </a:extLst>
          </p:cNvPr>
          <p:cNvSpPr/>
          <p:nvPr/>
        </p:nvSpPr>
        <p:spPr>
          <a:xfrm>
            <a:off x="9667289" y="1874594"/>
            <a:ext cx="1490540" cy="78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validation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6AEB82-5C97-9811-4B3B-624729800184}"/>
              </a:ext>
            </a:extLst>
          </p:cNvPr>
          <p:cNvSpPr/>
          <p:nvPr/>
        </p:nvSpPr>
        <p:spPr>
          <a:xfrm>
            <a:off x="1385492" y="4197780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215569-DC62-CF56-5947-AA66A45A757E}"/>
              </a:ext>
            </a:extLst>
          </p:cNvPr>
          <p:cNvSpPr/>
          <p:nvPr/>
        </p:nvSpPr>
        <p:spPr>
          <a:xfrm>
            <a:off x="1385492" y="5395408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31" name="Arrow: Left-Right-Up 30">
            <a:extLst>
              <a:ext uri="{FF2B5EF4-FFF2-40B4-BE49-F238E27FC236}">
                <a16:creationId xmlns:a16="http://schemas.microsoft.com/office/drawing/2014/main" id="{68EF2558-59D3-270F-E26D-2E0258764BE4}"/>
              </a:ext>
            </a:extLst>
          </p:cNvPr>
          <p:cNvSpPr/>
          <p:nvPr/>
        </p:nvSpPr>
        <p:spPr>
          <a:xfrm rot="5400000">
            <a:off x="2668811" y="4334167"/>
            <a:ext cx="501269" cy="1726564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B3E90F-19F7-FFCD-F82D-05D4D95B952D}"/>
              </a:ext>
            </a:extLst>
          </p:cNvPr>
          <p:cNvSpPr/>
          <p:nvPr/>
        </p:nvSpPr>
        <p:spPr>
          <a:xfrm>
            <a:off x="3782728" y="4851484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cat and num data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3D6A0F-85D5-03F4-0A97-6FCB37D2C5D2}"/>
              </a:ext>
            </a:extLst>
          </p:cNvPr>
          <p:cNvSpPr/>
          <p:nvPr/>
        </p:nvSpPr>
        <p:spPr>
          <a:xfrm>
            <a:off x="5273270" y="5107603"/>
            <a:ext cx="713644" cy="251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51E6D-CFB9-583C-AEC7-825339F10E9E}"/>
              </a:ext>
            </a:extLst>
          </p:cNvPr>
          <p:cNvSpPr/>
          <p:nvPr/>
        </p:nvSpPr>
        <p:spPr>
          <a:xfrm>
            <a:off x="8059872" y="4843061"/>
            <a:ext cx="1490540" cy="78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input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9037C90E-91D0-60F2-D099-B3F63D0BA15C}"/>
              </a:ext>
            </a:extLst>
          </p:cNvPr>
          <p:cNvSpPr/>
          <p:nvPr/>
        </p:nvSpPr>
        <p:spPr>
          <a:xfrm>
            <a:off x="8670986" y="2075254"/>
            <a:ext cx="996304" cy="2767807"/>
          </a:xfrm>
          <a:prstGeom prst="bentArrow">
            <a:avLst>
              <a:gd name="adj1" fmla="val 13653"/>
              <a:gd name="adj2" fmla="val 12810"/>
              <a:gd name="adj3" fmla="val 23582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A3617F-1BFB-4AC8-2598-BCCF24E50FA9}"/>
              </a:ext>
            </a:extLst>
          </p:cNvPr>
          <p:cNvSpPr/>
          <p:nvPr/>
        </p:nvSpPr>
        <p:spPr>
          <a:xfrm>
            <a:off x="6006714" y="4854901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07B8E8-FD36-3154-87F2-8425AA83CB6A}"/>
              </a:ext>
            </a:extLst>
          </p:cNvPr>
          <p:cNvSpPr/>
          <p:nvPr/>
        </p:nvSpPr>
        <p:spPr>
          <a:xfrm>
            <a:off x="7497254" y="5071642"/>
            <a:ext cx="562618" cy="251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: Right 42">
            <a:extLst>
              <a:ext uri="{FF2B5EF4-FFF2-40B4-BE49-F238E27FC236}">
                <a16:creationId xmlns:a16="http://schemas.microsoft.com/office/drawing/2014/main" id="{61A6C09A-4A53-786C-C783-5140426BFD15}"/>
              </a:ext>
            </a:extLst>
          </p:cNvPr>
          <p:cNvSpPr/>
          <p:nvPr/>
        </p:nvSpPr>
        <p:spPr>
          <a:xfrm>
            <a:off x="7769404" y="2770206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A5483E1-6157-62D7-F297-97977338A151}"/>
              </a:ext>
            </a:extLst>
          </p:cNvPr>
          <p:cNvSpPr/>
          <p:nvPr/>
        </p:nvSpPr>
        <p:spPr>
          <a:xfrm>
            <a:off x="6232510" y="3872241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40363-F890-C7B1-CC43-B0B62AF7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7" y="-126052"/>
            <a:ext cx="10515600" cy="1325563"/>
          </a:xfrm>
        </p:spPr>
        <p:txBody>
          <a:bodyPr/>
          <a:lstStyle/>
          <a:p>
            <a:r>
              <a:rPr lang="en-US" dirty="0"/>
              <a:t>Pre-processing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572E4-4F7E-4C93-F18F-FDEA30BA9EB1}"/>
              </a:ext>
            </a:extLst>
          </p:cNvPr>
          <p:cNvSpPr/>
          <p:nvPr/>
        </p:nvSpPr>
        <p:spPr>
          <a:xfrm>
            <a:off x="1104376" y="3422738"/>
            <a:ext cx="1140822" cy="71845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C43F31-BF4A-49E0-FA0A-6511C722F489}"/>
              </a:ext>
            </a:extLst>
          </p:cNvPr>
          <p:cNvSpPr/>
          <p:nvPr/>
        </p:nvSpPr>
        <p:spPr>
          <a:xfrm>
            <a:off x="661622" y="3641500"/>
            <a:ext cx="436911" cy="247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A2484-AF78-A0F7-3DBB-AA25BB8B785C}"/>
              </a:ext>
            </a:extLst>
          </p:cNvPr>
          <p:cNvSpPr txBox="1"/>
          <p:nvPr/>
        </p:nvSpPr>
        <p:spPr>
          <a:xfrm>
            <a:off x="500514" y="3347587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D9753A8-D233-AD3E-C386-A0B47E4A633A}"/>
              </a:ext>
            </a:extLst>
          </p:cNvPr>
          <p:cNvSpPr/>
          <p:nvPr/>
        </p:nvSpPr>
        <p:spPr>
          <a:xfrm>
            <a:off x="1568681" y="2203969"/>
            <a:ext cx="1541417" cy="1217872"/>
          </a:xfrm>
          <a:prstGeom prst="bentArrow">
            <a:avLst>
              <a:gd name="adj1" fmla="val 8403"/>
              <a:gd name="adj2" fmla="val 12355"/>
              <a:gd name="adj3" fmla="val 17887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A1F898E-0985-9D3F-18BA-12506BC4AC2B}"/>
              </a:ext>
            </a:extLst>
          </p:cNvPr>
          <p:cNvSpPr/>
          <p:nvPr/>
        </p:nvSpPr>
        <p:spPr>
          <a:xfrm flipV="1">
            <a:off x="1518038" y="4141194"/>
            <a:ext cx="1541417" cy="98406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71983-6198-7147-496B-5D1729CE0889}"/>
              </a:ext>
            </a:extLst>
          </p:cNvPr>
          <p:cNvSpPr txBox="1"/>
          <p:nvPr/>
        </p:nvSpPr>
        <p:spPr>
          <a:xfrm>
            <a:off x="1683285" y="1735243"/>
            <a:ext cx="130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Validation/test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7804C-31DD-251A-6E43-B00E6AD1BF09}"/>
              </a:ext>
            </a:extLst>
          </p:cNvPr>
          <p:cNvSpPr txBox="1"/>
          <p:nvPr/>
        </p:nvSpPr>
        <p:spPr>
          <a:xfrm>
            <a:off x="1763076" y="5057765"/>
            <a:ext cx="11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9212F9-8B1A-8071-1EA9-62B825380C9E}"/>
              </a:ext>
            </a:extLst>
          </p:cNvPr>
          <p:cNvSpPr/>
          <p:nvPr/>
        </p:nvSpPr>
        <p:spPr>
          <a:xfrm>
            <a:off x="3089935" y="4477960"/>
            <a:ext cx="1140822" cy="7864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1C97FCF7-9310-B231-BF17-2F5B647535D0}"/>
              </a:ext>
            </a:extLst>
          </p:cNvPr>
          <p:cNvSpPr/>
          <p:nvPr/>
        </p:nvSpPr>
        <p:spPr>
          <a:xfrm>
            <a:off x="3571776" y="3831629"/>
            <a:ext cx="1541417" cy="6463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0810C45-2586-7151-21E8-E16EC947FF4F}"/>
              </a:ext>
            </a:extLst>
          </p:cNvPr>
          <p:cNvSpPr/>
          <p:nvPr/>
        </p:nvSpPr>
        <p:spPr>
          <a:xfrm flipV="1">
            <a:off x="3622530" y="5264448"/>
            <a:ext cx="3050979" cy="30777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C4B7D-55A0-29D7-E188-5FC8FAA3ACDE}"/>
              </a:ext>
            </a:extLst>
          </p:cNvPr>
          <p:cNvSpPr txBox="1"/>
          <p:nvPr/>
        </p:nvSpPr>
        <p:spPr>
          <a:xfrm>
            <a:off x="3346849" y="347727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06961-DC2C-90B6-F196-2EDE1C2C554B}"/>
              </a:ext>
            </a:extLst>
          </p:cNvPr>
          <p:cNvSpPr txBox="1"/>
          <p:nvPr/>
        </p:nvSpPr>
        <p:spPr>
          <a:xfrm>
            <a:off x="3803587" y="5623736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BC8827-B4EF-FD6D-0B1D-754E42092433}"/>
              </a:ext>
            </a:extLst>
          </p:cNvPr>
          <p:cNvSpPr/>
          <p:nvPr/>
        </p:nvSpPr>
        <p:spPr>
          <a:xfrm>
            <a:off x="3110098" y="2013792"/>
            <a:ext cx="1140822" cy="724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type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CB73E38B-6936-9CBB-897B-5468AAAB09D1}"/>
              </a:ext>
            </a:extLst>
          </p:cNvPr>
          <p:cNvSpPr/>
          <p:nvPr/>
        </p:nvSpPr>
        <p:spPr>
          <a:xfrm>
            <a:off x="3579792" y="1601450"/>
            <a:ext cx="1541417" cy="41270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6D8FA109-0787-1A2A-9B08-EE53CE76E815}"/>
              </a:ext>
            </a:extLst>
          </p:cNvPr>
          <p:cNvSpPr/>
          <p:nvPr/>
        </p:nvSpPr>
        <p:spPr>
          <a:xfrm flipV="1">
            <a:off x="3622529" y="2747267"/>
            <a:ext cx="3050980" cy="19615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C6D91-4E97-6313-B7ED-F33F4B38F3AB}"/>
              </a:ext>
            </a:extLst>
          </p:cNvPr>
          <p:cNvSpPr txBox="1"/>
          <p:nvPr/>
        </p:nvSpPr>
        <p:spPr>
          <a:xfrm>
            <a:off x="3899841" y="114464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Categorical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4553E-61F2-89BE-3641-97B78C4DB42C}"/>
              </a:ext>
            </a:extLst>
          </p:cNvPr>
          <p:cNvSpPr txBox="1"/>
          <p:nvPr/>
        </p:nvSpPr>
        <p:spPr>
          <a:xfrm>
            <a:off x="3899841" y="2951974"/>
            <a:ext cx="131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Numerical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B179C4-D7FD-5FEE-9735-7D112A6DB14D}"/>
              </a:ext>
            </a:extLst>
          </p:cNvPr>
          <p:cNvSpPr/>
          <p:nvPr/>
        </p:nvSpPr>
        <p:spPr>
          <a:xfrm>
            <a:off x="5121209" y="3688851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9A8249-BA31-BCB3-0848-ECCF43AAC03C}"/>
              </a:ext>
            </a:extLst>
          </p:cNvPr>
          <p:cNvSpPr/>
          <p:nvPr/>
        </p:nvSpPr>
        <p:spPr>
          <a:xfrm>
            <a:off x="6673509" y="5130659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C042D-EAF9-6B93-EABC-D937E3AC4594}"/>
              </a:ext>
            </a:extLst>
          </p:cNvPr>
          <p:cNvSpPr/>
          <p:nvPr/>
        </p:nvSpPr>
        <p:spPr>
          <a:xfrm>
            <a:off x="5128913" y="1406258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cat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895BD7-C5B6-AF98-D40A-C676F4112D8F}"/>
              </a:ext>
            </a:extLst>
          </p:cNvPr>
          <p:cNvSpPr/>
          <p:nvPr/>
        </p:nvSpPr>
        <p:spPr>
          <a:xfrm>
            <a:off x="6673509" y="2530025"/>
            <a:ext cx="1095894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 num data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88177A9-0E42-B14E-AD47-6370EE4AF4B3}"/>
              </a:ext>
            </a:extLst>
          </p:cNvPr>
          <p:cNvSpPr/>
          <p:nvPr/>
        </p:nvSpPr>
        <p:spPr>
          <a:xfrm>
            <a:off x="5592154" y="2052589"/>
            <a:ext cx="286708" cy="163150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2EE6D780-3E65-F35A-07A7-ABE68673FBFB}"/>
              </a:ext>
            </a:extLst>
          </p:cNvPr>
          <p:cNvSpPr/>
          <p:nvPr/>
        </p:nvSpPr>
        <p:spPr>
          <a:xfrm>
            <a:off x="7099895" y="3176357"/>
            <a:ext cx="286708" cy="1948905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4D4A4B-EAA6-FB52-CA7E-4D422B965DBD}"/>
              </a:ext>
            </a:extLst>
          </p:cNvPr>
          <p:cNvSpPr txBox="1"/>
          <p:nvPr/>
        </p:nvSpPr>
        <p:spPr>
          <a:xfrm>
            <a:off x="7308737" y="4216350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53C51-5D90-16D9-16FD-BBD8AE4DFB13}"/>
              </a:ext>
            </a:extLst>
          </p:cNvPr>
          <p:cNvSpPr txBox="1"/>
          <p:nvPr/>
        </p:nvSpPr>
        <p:spPr>
          <a:xfrm>
            <a:off x="5796815" y="2192988"/>
            <a:ext cx="110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imputer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C5A3829-5024-0AC9-EA10-34B46ADD90C8}"/>
              </a:ext>
            </a:extLst>
          </p:cNvPr>
          <p:cNvSpPr/>
          <p:nvPr/>
        </p:nvSpPr>
        <p:spPr>
          <a:xfrm>
            <a:off x="6232511" y="1554826"/>
            <a:ext cx="2104343" cy="25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38A65-015D-A34A-7D31-78932ED8F949}"/>
              </a:ext>
            </a:extLst>
          </p:cNvPr>
          <p:cNvSpPr/>
          <p:nvPr/>
        </p:nvSpPr>
        <p:spPr>
          <a:xfrm>
            <a:off x="8344558" y="1294284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C81F9E-E8B1-FF76-9720-D5880BD356A0}"/>
              </a:ext>
            </a:extLst>
          </p:cNvPr>
          <p:cNvSpPr/>
          <p:nvPr/>
        </p:nvSpPr>
        <p:spPr>
          <a:xfrm>
            <a:off x="8336854" y="3583750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cat data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5C290F12-6192-E4CC-4A4E-60622DB3BCED}"/>
              </a:ext>
            </a:extLst>
          </p:cNvPr>
          <p:cNvSpPr/>
          <p:nvPr/>
        </p:nvSpPr>
        <p:spPr>
          <a:xfrm>
            <a:off x="8939110" y="2090543"/>
            <a:ext cx="286708" cy="1498916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4173BE-8D0A-94B6-D84E-D1339C59DE36}"/>
              </a:ext>
            </a:extLst>
          </p:cNvPr>
          <p:cNvSpPr txBox="1"/>
          <p:nvPr/>
        </p:nvSpPr>
        <p:spPr>
          <a:xfrm>
            <a:off x="8036091" y="2120183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524E4DF-5843-E49E-21B2-238CF3F19B9E}"/>
              </a:ext>
            </a:extLst>
          </p:cNvPr>
          <p:cNvSpPr/>
          <p:nvPr/>
        </p:nvSpPr>
        <p:spPr>
          <a:xfrm>
            <a:off x="7769403" y="5372170"/>
            <a:ext cx="2251062" cy="118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6A5CCF-2C9E-89DA-3B0A-62B49B6C8B5F}"/>
              </a:ext>
            </a:extLst>
          </p:cNvPr>
          <p:cNvSpPr/>
          <p:nvPr/>
        </p:nvSpPr>
        <p:spPr>
          <a:xfrm>
            <a:off x="10039154" y="2430403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2DDEF-AF13-F00D-E3F2-F7DF37995D2C}"/>
              </a:ext>
            </a:extLst>
          </p:cNvPr>
          <p:cNvSpPr/>
          <p:nvPr/>
        </p:nvSpPr>
        <p:spPr>
          <a:xfrm>
            <a:off x="10033666" y="4999916"/>
            <a:ext cx="1490540" cy="7806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 and scale num data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CE4651F4-0B3E-8D73-6768-B39CF8F1CBEB}"/>
              </a:ext>
            </a:extLst>
          </p:cNvPr>
          <p:cNvSpPr/>
          <p:nvPr/>
        </p:nvSpPr>
        <p:spPr>
          <a:xfrm>
            <a:off x="10718695" y="3218243"/>
            <a:ext cx="286708" cy="178167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05CA-6697-E146-8E06-36CE1E2CCE4E}"/>
              </a:ext>
            </a:extLst>
          </p:cNvPr>
          <p:cNvSpPr txBox="1"/>
          <p:nvPr/>
        </p:nvSpPr>
        <p:spPr>
          <a:xfrm>
            <a:off x="9908844" y="3780894"/>
            <a:ext cx="1105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fitted normalizer and scaler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D117B-C5C1-5A67-1375-0824F8A091AB}"/>
              </a:ext>
            </a:extLst>
          </p:cNvPr>
          <p:cNvSpPr/>
          <p:nvPr/>
        </p:nvSpPr>
        <p:spPr>
          <a:xfrm>
            <a:off x="3101612" y="789270"/>
            <a:ext cx="8739279" cy="55634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2614-0D15-40D4-0FC4-617DA14E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10A6-BC2E-9FC7-093C-4E7E5B63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Validation/test set 20%</a:t>
            </a:r>
          </a:p>
          <a:p>
            <a:r>
              <a:rPr lang="en-US" dirty="0"/>
              <a:t>Training set 80%</a:t>
            </a:r>
          </a:p>
          <a:p>
            <a:r>
              <a:rPr lang="en-US" dirty="0" err="1"/>
              <a:t>Sklearn</a:t>
            </a:r>
            <a:r>
              <a:rPr lang="en-US" dirty="0"/>
              <a:t> test-train split function</a:t>
            </a:r>
          </a:p>
          <a:p>
            <a:r>
              <a:rPr lang="en-US" dirty="0"/>
              <a:t>Does the test set represent the data correctly</a:t>
            </a:r>
          </a:p>
          <a:p>
            <a:pPr lvl="1"/>
            <a:r>
              <a:rPr lang="en-US" dirty="0"/>
              <a:t>Reject KS-test null hypothesis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7388-8FE1-B651-1339-97E3F31C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B852F-8150-04FB-0AFF-19E25D4A4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17" y="2570706"/>
            <a:ext cx="6800965" cy="36838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AD2A9-9A6F-6358-93D7-27D0059FE288}"/>
              </a:ext>
            </a:extLst>
          </p:cNvPr>
          <p:cNvSpPr txBox="1"/>
          <p:nvPr/>
        </p:nvSpPr>
        <p:spPr>
          <a:xfrm>
            <a:off x="898769" y="1946031"/>
            <a:ext cx="263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096CF-DE2E-0CB1-F8E2-813EDAF559E8}"/>
              </a:ext>
            </a:extLst>
          </p:cNvPr>
          <p:cNvSpPr txBox="1"/>
          <p:nvPr/>
        </p:nvSpPr>
        <p:spPr>
          <a:xfrm>
            <a:off x="8983785" y="843240"/>
            <a:ext cx="263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4A01C-CA92-AB4B-BD32-BCD3BF7BD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769"/>
          <a:stretch/>
        </p:blipFill>
        <p:spPr>
          <a:xfrm>
            <a:off x="8081702" y="1328614"/>
            <a:ext cx="3403983" cy="53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1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847</Words>
  <Application>Microsoft Office PowerPoint</Application>
  <PresentationFormat>Widescreen</PresentationFormat>
  <Paragraphs>240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Risk factors for mental health issues in students</vt:lpstr>
      <vt:lpstr>Data overview</vt:lpstr>
      <vt:lpstr>Data overview</vt:lpstr>
      <vt:lpstr>Research question</vt:lpstr>
      <vt:lpstr>Pre-processing pipeline</vt:lpstr>
      <vt:lpstr>Pre-processing pipeline p2</vt:lpstr>
      <vt:lpstr>Pre-processing pipeline</vt:lpstr>
      <vt:lpstr>Splitting data </vt:lpstr>
      <vt:lpstr>Compare distributions</vt:lpstr>
      <vt:lpstr>Pre-processing pipeline</vt:lpstr>
      <vt:lpstr>Split data based on type</vt:lpstr>
      <vt:lpstr>Pre-processing pipeline</vt:lpstr>
      <vt:lpstr>Impute data</vt:lpstr>
      <vt:lpstr>Pre-processing pipeline</vt:lpstr>
      <vt:lpstr>Normalize and scale data</vt:lpstr>
      <vt:lpstr>Pre-processing pipeline p2</vt:lpstr>
      <vt:lpstr>Resampling</vt:lpstr>
      <vt:lpstr>Compare distributions</vt:lpstr>
      <vt:lpstr>Models</vt:lpstr>
      <vt:lpstr>PCA result</vt:lpstr>
      <vt:lpstr>PCA result</vt:lpstr>
      <vt:lpstr>PCA result</vt:lpstr>
      <vt:lpstr>PCA result</vt:lpstr>
      <vt:lpstr>PCA</vt:lpstr>
      <vt:lpstr>Neural network</vt:lpstr>
      <vt:lpstr>Network visualization</vt:lpstr>
      <vt:lpstr>Results neural network</vt:lpstr>
      <vt:lpstr>Results neural network</vt:lpstr>
      <vt:lpstr>Infer variable importance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Priest</dc:creator>
  <cp:lastModifiedBy>Justin Priest</cp:lastModifiedBy>
  <cp:revision>6</cp:revision>
  <dcterms:created xsi:type="dcterms:W3CDTF">2023-10-26T20:51:29Z</dcterms:created>
  <dcterms:modified xsi:type="dcterms:W3CDTF">2023-10-26T22:14:25Z</dcterms:modified>
</cp:coreProperties>
</file>