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62" r:id="rId8"/>
    <p:sldId id="263" r:id="rId9"/>
    <p:sldId id="264" r:id="rId10"/>
    <p:sldId id="260" r:id="rId11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6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bg-BG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Визуализация и оптимизация на работния процес.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bg-BG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bg-BG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bg-BG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Подобрение на екипната работа.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bg-BG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bg-BG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bg-BG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Точно поставени критерии стимулиращи продуктивността.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bg-BG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bg-BG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X="-32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резентация с кръгова диаграма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Ръкостискане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Тенденция нагоре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Визуализация и оптимизация на работния процес.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Подобрение на екипната работа.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3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Точно поставени критерии стимулиращи продуктивността.</a:t>
          </a: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Вертикален списък с плътни икони"/>
  <dgm:desc val="Използвайте, за да покажете поредица от визуализации отгоре надолу с текст от ниво 1 или ниво 1 и ниво 2, групирани във фигура. Върши най-добра работа с икони или малки картини с по-дълги описания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21284-7126-49FB-BAC7-D5FEA91AEC07}" type="datetime1">
              <a:rPr lang="bg-BG" smtClean="0"/>
              <a:t>12.3.2023 г.</a:t>
            </a:fld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645F0-8B76-481D-BD2C-9C01AF0D4F30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22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noProof="0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9D7F1-D64D-422C-944A-ABBC3F3D05C3}" type="datetime1">
              <a:rPr lang="bg-BG" smtClean="0"/>
              <a:pPr/>
              <a:t>12.3.2023 г.</a:t>
            </a:fld>
            <a:endParaRPr lang="bg-BG" dirty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noProof="0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noProof="0" dirty="0"/>
              <a:t>Редактиране на стиловете на текста на образеца</a:t>
            </a:r>
          </a:p>
          <a:p>
            <a:pPr lvl="1"/>
            <a:r>
              <a:rPr lang="bg-BG" noProof="0" dirty="0"/>
              <a:t>Второ ниво</a:t>
            </a:r>
          </a:p>
          <a:p>
            <a:pPr lvl="2"/>
            <a:r>
              <a:rPr lang="bg-BG" noProof="0" dirty="0"/>
              <a:t>Трето ниво</a:t>
            </a:r>
          </a:p>
          <a:p>
            <a:pPr lvl="3"/>
            <a:r>
              <a:rPr lang="bg-BG" noProof="0" dirty="0"/>
              <a:t>Четвърто ниво</a:t>
            </a:r>
          </a:p>
          <a:p>
            <a:pPr lvl="4"/>
            <a:r>
              <a:rPr lang="bg-BG" noProof="0" dirty="0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noProof="0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2A95D-B566-40FA-929F-D67871D2A0B0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21356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2A95D-B566-40FA-929F-D67871D2A0B0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9940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2A95D-B566-40FA-929F-D67871D2A0B0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371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2A95D-B566-40FA-929F-D67871D2A0B0}" type="slidenum">
              <a:rPr lang="bg-BG" smtClean="0"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152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2A95D-B566-40FA-929F-D67871D2A0B0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7428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2A95D-B566-40FA-929F-D67871D2A0B0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091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2A95D-B566-40FA-929F-D67871D2A0B0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6178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2A95D-B566-40FA-929F-D67871D2A0B0}" type="slidenum">
              <a:rPr lang="bg-BG" smtClean="0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9279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  <a:endParaRPr lang="bg-BG" noProof="0" dirty="0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4C0E2-3A3A-438B-BF0F-8B3666A2507F}" type="datetime1">
              <a:rPr lang="bg-BG" noProof="0" smtClean="0"/>
              <a:t>12.3.2023 г.</a:t>
            </a:fld>
            <a:endParaRPr lang="bg-BG" noProof="0" dirty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
              </a:t>
            </a:r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2E4100-D543-47CC-A666-2B664D957103}" type="datetime1">
              <a:rPr lang="bg-BG" noProof="0" smtClean="0"/>
              <a:t>12.3.2023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
              </a:t>
            </a:r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EC0536-CB37-47AB-BB71-4CDA9B471E31}" type="datetime1">
              <a:rPr lang="bg-BG" noProof="0" smtClean="0"/>
              <a:t>12.3.2023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
              </a:t>
            </a:r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D5380-81F3-46D5-BC62-DDCF1CD65E46}" type="datetime1">
              <a:rPr lang="bg-BG" noProof="0" smtClean="0"/>
              <a:t>12.3.2023 г.</a:t>
            </a:fld>
            <a:endParaRPr lang="bg-BG" noProof="0" dirty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
              </a:t>
            </a:r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10407-46C2-4778-BD66-E08F5EC7EC80}" type="datetime1">
              <a:rPr lang="bg-BG" noProof="0" smtClean="0"/>
              <a:t>12.3.2023 г.</a:t>
            </a:fld>
            <a:endParaRPr lang="bg-BG" noProof="0" dirty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
              </a:t>
            </a:r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8" name="Контейнер за 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E8BBE-131B-4C92-8DB7-B20AC56BAD2C}" type="datetime1">
              <a:rPr lang="bg-BG" noProof="0" smtClean="0"/>
              <a:t>12.3.2023 г.</a:t>
            </a:fld>
            <a:endParaRPr lang="bg-BG" noProof="0" dirty="0"/>
          </a:p>
        </p:txBody>
      </p:sp>
      <p:sp>
        <p:nvSpPr>
          <p:cNvPr id="9" name="Контейнер за долен колонтитул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
              </a:t>
            </a:r>
          </a:p>
        </p:txBody>
      </p:sp>
      <p:sp>
        <p:nvSpPr>
          <p:cNvPr id="10" name="Контейнер за номер на слайд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11" name="Контейнер за текст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6563DB-F5CA-4D70-BEC4-A67B7D0459CC}" type="datetime1">
              <a:rPr lang="bg-BG" noProof="0" smtClean="0"/>
              <a:t>12.3.2023 г.</a:t>
            </a:fld>
            <a:endParaRPr lang="bg-BG" noProof="0" dirty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
              </a:t>
            </a:r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  <p:sp>
        <p:nvSpPr>
          <p:cNvPr id="10" name="Заглавие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F92D7D-A6A0-4209-BD46-5EDD1ED528DB}" type="datetime1">
              <a:rPr lang="bg-BG" noProof="0" smtClean="0"/>
              <a:t>12.3.2023 г.</a:t>
            </a:fld>
            <a:endParaRPr lang="bg-BG" noProof="0" dirty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
              </a:t>
            </a:r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B69255-9ACF-414B-B4FF-233666C407D9}" type="datetime1">
              <a:rPr lang="bg-BG" noProof="0" smtClean="0"/>
              <a:t>12.3.2023 г.</a:t>
            </a:fld>
            <a:endParaRPr lang="bg-BG" noProof="0" dirty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bg-BG" noProof="0" dirty="0"/>
              <a:t>
              </a:t>
            </a:r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авоъгълник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  <a:endParaRPr lang="bg-BG" noProof="0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9" name="Контейнер за дата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89FC04-A34C-48A2-97C1-33A593856318}" type="datetime1">
              <a:rPr lang="bg-BG" noProof="0" smtClean="0"/>
              <a:t>12.3.2023 г.</a:t>
            </a:fld>
            <a:endParaRPr lang="bg-BG" noProof="0" dirty="0"/>
          </a:p>
        </p:txBody>
      </p:sp>
      <p:sp>
        <p:nvSpPr>
          <p:cNvPr id="10" name="Контейнер за долен колонтитул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bg-BG" noProof="0" dirty="0"/>
              <a:t>
              </a:t>
            </a:r>
          </a:p>
        </p:txBody>
      </p:sp>
      <p:sp>
        <p:nvSpPr>
          <p:cNvPr id="11" name="Контейнер за номер на слайд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авоъгълник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bg-BG" noProof="0"/>
              <a:t>Редакт. стил загл. образец</a:t>
            </a:r>
            <a:endParaRPr lang="bg-BG" noProof="0" dirty="0"/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  <a:endParaRPr lang="bg-BG" noProof="0" dirty="0"/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8" name="Контейнер за 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42720C7F-3A43-4DE7-8C42-907A537AC5B7}" type="datetime1">
              <a:rPr lang="bg-BG" noProof="0" smtClean="0"/>
              <a:t>12.3.2023 г.</a:t>
            </a:fld>
            <a:endParaRPr lang="bg-BG" noProof="0" dirty="0"/>
          </a:p>
        </p:txBody>
      </p:sp>
      <p:sp>
        <p:nvSpPr>
          <p:cNvPr id="9" name="Контейнер за долен колонтитул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bg-BG" noProof="0" dirty="0"/>
              <a:t>
              </a:t>
            </a:r>
          </a:p>
        </p:txBody>
      </p:sp>
      <p:sp>
        <p:nvSpPr>
          <p:cNvPr id="10" name="Контейнер за номер на слайд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bg-BG" noProof="0" dirty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 dirty="0"/>
              <a:t>Редактиране на стиловете на текста на образеца</a:t>
            </a:r>
          </a:p>
          <a:p>
            <a:pPr lvl="1" rtl="0"/>
            <a:r>
              <a:rPr lang="bg-BG" noProof="0" dirty="0"/>
              <a:t>Второ ниво</a:t>
            </a:r>
          </a:p>
          <a:p>
            <a:pPr lvl="2" rtl="0"/>
            <a:r>
              <a:rPr lang="bg-BG" noProof="0" dirty="0"/>
              <a:t>Трето ниво</a:t>
            </a:r>
          </a:p>
          <a:p>
            <a:pPr lvl="3" rtl="0"/>
            <a:r>
              <a:rPr lang="bg-BG" noProof="0" dirty="0"/>
              <a:t>Четвърто ниво</a:t>
            </a:r>
          </a:p>
          <a:p>
            <a:pPr lvl="4" rtl="0"/>
            <a:r>
              <a:rPr lang="bg-BG" noProof="0" dirty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9D7E5A5F-11CE-431E-8634-B5BB95EE6888}" type="datetime1">
              <a:rPr lang="bg-BG" noProof="0" smtClean="0"/>
              <a:t>12.3.2023 г.</a:t>
            </a:fld>
            <a:endParaRPr lang="bg-BG" noProof="0" dirty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bg-BG" noProof="0" dirty="0"/>
              <a:t>
              </a:t>
            </a:r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bg-BG" noProof="0" smtClean="0"/>
              <a:pPr rtl="0"/>
              <a:t>‹#›</a:t>
            </a:fld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anbanflexboard.e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97" y="2083384"/>
            <a:ext cx="5291328" cy="1476342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n-US" sz="3000" dirty="0">
                <a:solidFill>
                  <a:schemeClr val="tx1"/>
                </a:solidFill>
              </a:rPr>
              <a:t> </a:t>
            </a:r>
            <a:endParaRPr lang="bg-BG" sz="3000" dirty="0">
              <a:solidFill>
                <a:schemeClr val="tx1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61" y="4015372"/>
            <a:ext cx="6096000" cy="623741"/>
          </a:xfrm>
        </p:spPr>
        <p:txBody>
          <a:bodyPr rtlCol="0">
            <a:noAutofit/>
          </a:bodyPr>
          <a:lstStyle/>
          <a:p>
            <a:pPr rtl="0"/>
            <a:r>
              <a:rPr lang="bg-BG" sz="1300" dirty="0">
                <a:solidFill>
                  <a:schemeClr val="tx1"/>
                </a:solidFill>
              </a:rPr>
              <a:t>Християн Тачев </a:t>
            </a:r>
            <a:r>
              <a:rPr lang="ru-RU" sz="1300" dirty="0">
                <a:solidFill>
                  <a:schemeClr val="tx1"/>
                </a:solidFill>
              </a:rPr>
              <a:t>– 12в </a:t>
            </a:r>
            <a:r>
              <a:rPr lang="ru-RU" sz="1300" dirty="0" err="1">
                <a:solidFill>
                  <a:schemeClr val="tx1"/>
                </a:solidFill>
              </a:rPr>
              <a:t>клас</a:t>
            </a:r>
            <a:r>
              <a:rPr lang="ru-RU" sz="1300" dirty="0">
                <a:solidFill>
                  <a:schemeClr val="tx1"/>
                </a:solidFill>
              </a:rPr>
              <a:t> – </a:t>
            </a:r>
            <a:r>
              <a:rPr lang="ru-RU" sz="1300" dirty="0" err="1">
                <a:solidFill>
                  <a:schemeClr val="tx1"/>
                </a:solidFill>
              </a:rPr>
              <a:t>Професионална</a:t>
            </a:r>
            <a:r>
              <a:rPr lang="ru-RU" sz="1300" dirty="0">
                <a:solidFill>
                  <a:schemeClr val="tx1"/>
                </a:solidFill>
              </a:rPr>
              <a:t> гимназия по </a:t>
            </a:r>
            <a:r>
              <a:rPr lang="ru-RU" sz="1300" dirty="0" err="1">
                <a:solidFill>
                  <a:schemeClr val="tx1"/>
                </a:solidFill>
              </a:rPr>
              <a:t>телекомуникации</a:t>
            </a:r>
            <a:endParaRPr lang="ru-RU" sz="1300" dirty="0">
              <a:solidFill>
                <a:schemeClr val="tx1"/>
              </a:solidFill>
            </a:endParaRPr>
          </a:p>
          <a:p>
            <a:pPr rtl="0"/>
            <a:r>
              <a:rPr lang="ru-RU" sz="1300" dirty="0">
                <a:solidFill>
                  <a:schemeClr val="tx1"/>
                </a:solidFill>
              </a:rPr>
              <a:t>Кристиан Христов – 12в </a:t>
            </a:r>
            <a:r>
              <a:rPr lang="ru-RU" sz="1300" dirty="0" err="1">
                <a:solidFill>
                  <a:schemeClr val="tx1"/>
                </a:solidFill>
              </a:rPr>
              <a:t>клас</a:t>
            </a:r>
            <a:r>
              <a:rPr lang="ru-RU" sz="1300" dirty="0">
                <a:solidFill>
                  <a:schemeClr val="tx1"/>
                </a:solidFill>
              </a:rPr>
              <a:t> – </a:t>
            </a:r>
            <a:r>
              <a:rPr lang="ru-RU" sz="1300" dirty="0" err="1">
                <a:solidFill>
                  <a:schemeClr val="tx1"/>
                </a:solidFill>
              </a:rPr>
              <a:t>Професионална</a:t>
            </a:r>
            <a:r>
              <a:rPr lang="ru-RU" sz="1300" dirty="0">
                <a:solidFill>
                  <a:schemeClr val="tx1"/>
                </a:solidFill>
              </a:rPr>
              <a:t> гимназия по </a:t>
            </a:r>
            <a:r>
              <a:rPr lang="ru-RU" sz="1300" dirty="0" err="1">
                <a:solidFill>
                  <a:schemeClr val="tx1"/>
                </a:solidFill>
              </a:rPr>
              <a:t>телекомуникации</a:t>
            </a:r>
            <a:endParaRPr lang="ru-RU" sz="1300" dirty="0">
              <a:solidFill>
                <a:schemeClr val="tx1"/>
              </a:solidFill>
            </a:endParaRPr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9744C975-D5B3-3D82-FCE4-C9F34EA5F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21" y="2439141"/>
            <a:ext cx="4821713" cy="747026"/>
          </a:xfrm>
          <a:prstGeom prst="rect">
            <a:avLst/>
          </a:prstGeom>
        </p:spPr>
      </p:pic>
      <p:pic>
        <p:nvPicPr>
          <p:cNvPr id="4098" name="Picture 2" descr="Launched into the World of Computer Programing - Garon Power">
            <a:extLst>
              <a:ext uri="{FF2B5EF4-FFF2-40B4-BE49-F238E27FC236}">
                <a16:creationId xmlns:a16="http://schemas.microsoft.com/office/drawing/2014/main" id="{3406E3BB-3744-C36E-004D-CABF580D1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"/>
            <a:ext cx="609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аво съединение 14">
            <a:extLst>
              <a:ext uri="{FF2B5EF4-FFF2-40B4-BE49-F238E27FC236}">
                <a16:creationId xmlns:a16="http://schemas.microsoft.com/office/drawing/2014/main" id="{4C274330-6A34-3967-046F-D206CCCCC685}"/>
              </a:ext>
            </a:extLst>
          </p:cNvPr>
          <p:cNvCxnSpPr/>
          <p:nvPr/>
        </p:nvCxnSpPr>
        <p:spPr>
          <a:xfrm>
            <a:off x="6096000" y="-1"/>
            <a:ext cx="0" cy="692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авоъгълник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dirty="0"/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bg-BG" dirty="0">
                <a:solidFill>
                  <a:schemeClr val="bg1"/>
                </a:solidFill>
              </a:rPr>
              <a:t>Цели</a:t>
            </a:r>
          </a:p>
        </p:txBody>
      </p:sp>
      <p:pic>
        <p:nvPicPr>
          <p:cNvPr id="4" name="Картина 3" descr="Финансово-търговски данни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Контейнер на съдържание 2" descr="Икона &quot;Водещи символи&quot;  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75094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авоъгълник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dirty="0"/>
          </a:p>
        </p:txBody>
      </p:sp>
      <p:sp>
        <p:nvSpPr>
          <p:cNvPr id="20" name="Правоъгълник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21" y="2214693"/>
            <a:ext cx="3745654" cy="1962203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bg-BG" sz="2800" dirty="0">
                <a:solidFill>
                  <a:schemeClr val="bg1"/>
                </a:solidFill>
              </a:rPr>
              <a:t>Какви технологии са използвани във </a:t>
            </a:r>
            <a:r>
              <a:rPr lang="en-US" sz="2800" b="1" dirty="0">
                <a:solidFill>
                  <a:schemeClr val="bg1"/>
                </a:solidFill>
              </a:rPr>
              <a:t>FLEXBOARD</a:t>
            </a:r>
            <a:endParaRPr lang="bg-BG" b="1" dirty="0">
              <a:solidFill>
                <a:srgbClr val="FFFFFF"/>
              </a:solidFill>
            </a:endParaRP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F19DBB53-EFE3-E51E-F8D0-9C6DAE8B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649988"/>
            <a:ext cx="6283354" cy="1111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err="1"/>
              <a:t>React</a:t>
            </a:r>
            <a:r>
              <a:rPr lang="ru-RU" sz="1400" dirty="0"/>
              <a:t> JS е популярна на JavaScript за </a:t>
            </a:r>
            <a:r>
              <a:rPr lang="ru-RU" sz="1400" dirty="0" err="1"/>
              <a:t>изграждане</a:t>
            </a:r>
            <a:r>
              <a:rPr lang="ru-RU" sz="1400" dirty="0"/>
              <a:t> на </a:t>
            </a:r>
            <a:r>
              <a:rPr lang="ru-RU" sz="1400" dirty="0" err="1"/>
              <a:t>потребителски</a:t>
            </a:r>
            <a:r>
              <a:rPr lang="ru-RU" sz="1400" dirty="0"/>
              <a:t> </a:t>
            </a:r>
            <a:r>
              <a:rPr lang="ru-RU" sz="1400" dirty="0" err="1"/>
              <a:t>интерфейси</a:t>
            </a:r>
            <a:r>
              <a:rPr lang="ru-RU" sz="1400" dirty="0"/>
              <a:t>, </a:t>
            </a:r>
            <a:r>
              <a:rPr lang="ru-RU" sz="1400" dirty="0" err="1"/>
              <a:t>разработена</a:t>
            </a:r>
            <a:r>
              <a:rPr lang="ru-RU" sz="1400" dirty="0"/>
              <a:t> от Facebook, </a:t>
            </a:r>
            <a:r>
              <a:rPr lang="ru-RU" sz="1400" dirty="0" err="1"/>
              <a:t>която</a:t>
            </a:r>
            <a:r>
              <a:rPr lang="ru-RU" sz="1400" dirty="0"/>
              <a:t> </a:t>
            </a:r>
            <a:r>
              <a:rPr lang="ru-RU" sz="1400" dirty="0" err="1"/>
              <a:t>позволява</a:t>
            </a:r>
            <a:r>
              <a:rPr lang="ru-RU" sz="1400" dirty="0"/>
              <a:t> на </a:t>
            </a:r>
            <a:r>
              <a:rPr lang="ru-RU" sz="1400" dirty="0" err="1"/>
              <a:t>разработчиците</a:t>
            </a:r>
            <a:r>
              <a:rPr lang="ru-RU" sz="1400" dirty="0"/>
              <a:t> да </a:t>
            </a:r>
            <a:r>
              <a:rPr lang="ru-RU" sz="1400" dirty="0" err="1"/>
              <a:t>създават</a:t>
            </a:r>
            <a:r>
              <a:rPr lang="ru-RU" sz="1400" dirty="0"/>
              <a:t> </a:t>
            </a:r>
            <a:r>
              <a:rPr lang="ru-RU" sz="1400" dirty="0" err="1"/>
              <a:t>компоненти</a:t>
            </a:r>
            <a:r>
              <a:rPr lang="ru-RU" sz="1400" dirty="0"/>
              <a:t> на </a:t>
            </a:r>
            <a:r>
              <a:rPr lang="ru-RU" sz="1400" dirty="0" err="1"/>
              <a:t>потребителския</a:t>
            </a:r>
            <a:r>
              <a:rPr lang="ru-RU" sz="1400" dirty="0"/>
              <a:t> интерфейс за многократна </a:t>
            </a:r>
            <a:r>
              <a:rPr lang="ru-RU" sz="1400" dirty="0" err="1"/>
              <a:t>употреба</a:t>
            </a:r>
            <a:r>
              <a:rPr lang="ru-RU" sz="1400" dirty="0"/>
              <a:t> и </a:t>
            </a:r>
            <a:r>
              <a:rPr lang="ru-RU" sz="1400" dirty="0" err="1"/>
              <a:t>ефективно</a:t>
            </a:r>
            <a:r>
              <a:rPr lang="ru-RU" sz="1400" dirty="0"/>
              <a:t> да </a:t>
            </a:r>
            <a:r>
              <a:rPr lang="ru-RU" sz="1400" dirty="0" err="1"/>
              <a:t>управляват</a:t>
            </a:r>
            <a:r>
              <a:rPr lang="ru-RU" sz="1400" dirty="0"/>
              <a:t> </a:t>
            </a:r>
            <a:r>
              <a:rPr lang="ru-RU" sz="1400" dirty="0" err="1"/>
              <a:t>актуализациите</a:t>
            </a:r>
            <a:r>
              <a:rPr lang="ru-RU" sz="1400" dirty="0"/>
              <a:t> на </a:t>
            </a:r>
            <a:r>
              <a:rPr lang="ru-RU" sz="1400" dirty="0" err="1"/>
              <a:t>потребителския</a:t>
            </a:r>
            <a:r>
              <a:rPr lang="ru-RU" sz="1400" dirty="0"/>
              <a:t> интерфейс.</a:t>
            </a:r>
            <a:endParaRPr lang="bg-BG" sz="1400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AC63299-780C-269C-5713-1D81E1724C2D}"/>
              </a:ext>
            </a:extLst>
          </p:cNvPr>
          <p:cNvSpPr txBox="1"/>
          <p:nvPr/>
        </p:nvSpPr>
        <p:spPr>
          <a:xfrm>
            <a:off x="5712903" y="2411676"/>
            <a:ext cx="6283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ASP.NET Web API е рамка за </a:t>
            </a:r>
            <a:r>
              <a:rPr lang="ru-RU" sz="1400" dirty="0" err="1"/>
              <a:t>изграждане</a:t>
            </a:r>
            <a:r>
              <a:rPr lang="ru-RU" sz="1400" dirty="0"/>
              <a:t> на HTTP услуги, </a:t>
            </a:r>
            <a:r>
              <a:rPr lang="ru-RU" sz="1400" dirty="0" err="1"/>
              <a:t>които</a:t>
            </a:r>
            <a:r>
              <a:rPr lang="ru-RU" sz="1400" dirty="0"/>
              <a:t> </a:t>
            </a:r>
            <a:r>
              <a:rPr lang="ru-RU" sz="1400" dirty="0" err="1"/>
              <a:t>могат</a:t>
            </a:r>
            <a:r>
              <a:rPr lang="ru-RU" sz="1400" dirty="0"/>
              <a:t> да се </a:t>
            </a:r>
            <a:r>
              <a:rPr lang="ru-RU" sz="1400" dirty="0" err="1"/>
              <a:t>използват</a:t>
            </a:r>
            <a:r>
              <a:rPr lang="ru-RU" sz="1400" dirty="0"/>
              <a:t> от широк </a:t>
            </a:r>
            <a:r>
              <a:rPr lang="ru-RU" sz="1400" dirty="0" err="1"/>
              <a:t>кръг</a:t>
            </a:r>
            <a:r>
              <a:rPr lang="ru-RU" sz="1400" dirty="0"/>
              <a:t> </a:t>
            </a:r>
            <a:r>
              <a:rPr lang="ru-RU" sz="1400" dirty="0" err="1"/>
              <a:t>клиенти</a:t>
            </a:r>
            <a:r>
              <a:rPr lang="ru-RU" sz="1400" dirty="0"/>
              <a:t>, </a:t>
            </a:r>
            <a:r>
              <a:rPr lang="ru-RU" sz="1400" dirty="0" err="1"/>
              <a:t>включително</a:t>
            </a:r>
            <a:r>
              <a:rPr lang="ru-RU" sz="1400" dirty="0"/>
              <a:t> </a:t>
            </a:r>
            <a:r>
              <a:rPr lang="ru-RU" sz="1400" dirty="0" err="1"/>
              <a:t>браузъри</a:t>
            </a:r>
            <a:r>
              <a:rPr lang="ru-RU" sz="1400" dirty="0"/>
              <a:t> и </a:t>
            </a:r>
            <a:r>
              <a:rPr lang="ru-RU" sz="1400" dirty="0" err="1"/>
              <a:t>мобилни</a:t>
            </a:r>
            <a:r>
              <a:rPr lang="ru-RU" sz="1400" dirty="0"/>
              <a:t> устройства, с </a:t>
            </a:r>
            <a:r>
              <a:rPr lang="ru-RU" sz="1400" dirty="0" err="1"/>
              <a:t>помощта</a:t>
            </a:r>
            <a:r>
              <a:rPr lang="ru-RU" sz="1400" dirty="0"/>
              <a:t> на </a:t>
            </a:r>
            <a:r>
              <a:rPr lang="ru-RU" sz="1400" dirty="0" err="1"/>
              <a:t>рамката</a:t>
            </a:r>
            <a:r>
              <a:rPr lang="ru-RU" sz="1400" dirty="0"/>
              <a:t> ASP.NET, </a:t>
            </a:r>
            <a:r>
              <a:rPr lang="ru-RU" sz="1400" dirty="0" err="1"/>
              <a:t>която</a:t>
            </a:r>
            <a:r>
              <a:rPr lang="ru-RU" sz="1400" dirty="0"/>
              <a:t> </a:t>
            </a:r>
            <a:r>
              <a:rPr lang="ru-RU" sz="1400" dirty="0" err="1"/>
              <a:t>позволява</a:t>
            </a:r>
            <a:r>
              <a:rPr lang="ru-RU" sz="1400" dirty="0"/>
              <a:t> на </a:t>
            </a:r>
            <a:r>
              <a:rPr lang="ru-RU" sz="1400" dirty="0" err="1"/>
              <a:t>разработчиците</a:t>
            </a:r>
            <a:r>
              <a:rPr lang="ru-RU" sz="1400" dirty="0"/>
              <a:t> </a:t>
            </a:r>
            <a:r>
              <a:rPr lang="ru-RU" sz="1400" dirty="0" err="1"/>
              <a:t>лесно</a:t>
            </a:r>
            <a:r>
              <a:rPr lang="ru-RU" sz="1400" dirty="0"/>
              <a:t> да </a:t>
            </a:r>
            <a:r>
              <a:rPr lang="ru-RU" sz="1400" dirty="0" err="1"/>
              <a:t>изграждат</a:t>
            </a:r>
            <a:r>
              <a:rPr lang="ru-RU" sz="1400" dirty="0"/>
              <a:t> </a:t>
            </a:r>
            <a:r>
              <a:rPr lang="ru-RU" sz="1400" dirty="0" err="1"/>
              <a:t>RESTful</a:t>
            </a:r>
            <a:r>
              <a:rPr lang="ru-RU" sz="1400" dirty="0"/>
              <a:t> API.</a:t>
            </a:r>
            <a:endParaRPr lang="bg-BG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8D0AE5-E28A-D8C6-C5C8-D52086A5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69" y="2465134"/>
            <a:ext cx="730661" cy="73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40AF4813-BEB3-7CA2-B0B8-14D1217D3AD8}"/>
              </a:ext>
            </a:extLst>
          </p:cNvPr>
          <p:cNvSpPr txBox="1"/>
          <p:nvPr/>
        </p:nvSpPr>
        <p:spPr>
          <a:xfrm>
            <a:off x="5712902" y="4015771"/>
            <a:ext cx="6283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CSS е </a:t>
            </a:r>
            <a:r>
              <a:rPr lang="ru-RU" sz="1400" dirty="0" err="1"/>
              <a:t>език</a:t>
            </a:r>
            <a:r>
              <a:rPr lang="ru-RU" sz="1400" dirty="0"/>
              <a:t> за </a:t>
            </a:r>
            <a:r>
              <a:rPr lang="ru-RU" sz="1400" dirty="0" err="1"/>
              <a:t>оформяне</a:t>
            </a:r>
            <a:r>
              <a:rPr lang="ru-RU" sz="1400" dirty="0"/>
              <a:t> на </a:t>
            </a:r>
            <a:r>
              <a:rPr lang="ru-RU" sz="1400" dirty="0" err="1"/>
              <a:t>стилове</a:t>
            </a:r>
            <a:r>
              <a:rPr lang="ru-RU" sz="1400" dirty="0"/>
              <a:t>, </a:t>
            </a:r>
            <a:r>
              <a:rPr lang="ru-RU" sz="1400" dirty="0" err="1"/>
              <a:t>който</a:t>
            </a:r>
            <a:r>
              <a:rPr lang="ru-RU" sz="1400" dirty="0"/>
              <a:t> се </a:t>
            </a:r>
            <a:r>
              <a:rPr lang="ru-RU" sz="1400" dirty="0" err="1"/>
              <a:t>използва</a:t>
            </a:r>
            <a:r>
              <a:rPr lang="ru-RU" sz="1400" dirty="0"/>
              <a:t> за </a:t>
            </a:r>
            <a:r>
              <a:rPr lang="ru-RU" sz="1400" dirty="0" err="1"/>
              <a:t>описване</a:t>
            </a:r>
            <a:r>
              <a:rPr lang="ru-RU" sz="1400" dirty="0"/>
              <a:t> на </a:t>
            </a:r>
            <a:r>
              <a:rPr lang="ru-RU" sz="1400" dirty="0" err="1"/>
              <a:t>представянето</a:t>
            </a:r>
            <a:r>
              <a:rPr lang="ru-RU" sz="1400" dirty="0"/>
              <a:t> на документ, написан на </a:t>
            </a:r>
            <a:r>
              <a:rPr lang="ru-RU" sz="1400" dirty="0" err="1"/>
              <a:t>език</a:t>
            </a:r>
            <a:r>
              <a:rPr lang="ru-RU" sz="1400" dirty="0"/>
              <a:t> за </a:t>
            </a:r>
            <a:r>
              <a:rPr lang="ru-RU" sz="1400" dirty="0" err="1"/>
              <a:t>маркиране</a:t>
            </a:r>
            <a:r>
              <a:rPr lang="ru-RU" sz="1400" dirty="0"/>
              <a:t>, например HTML, и </a:t>
            </a:r>
            <a:r>
              <a:rPr lang="ru-RU" sz="1400" dirty="0" err="1"/>
              <a:t>позволява</a:t>
            </a:r>
            <a:r>
              <a:rPr lang="ru-RU" sz="1400" dirty="0"/>
              <a:t> на </a:t>
            </a:r>
            <a:r>
              <a:rPr lang="ru-RU" sz="1400" dirty="0" err="1"/>
              <a:t>разработчиците</a:t>
            </a:r>
            <a:r>
              <a:rPr lang="ru-RU" sz="1400" dirty="0"/>
              <a:t> да </a:t>
            </a:r>
            <a:r>
              <a:rPr lang="ru-RU" sz="1400" dirty="0" err="1"/>
              <a:t>контролират</a:t>
            </a:r>
            <a:r>
              <a:rPr lang="ru-RU" sz="1400" dirty="0"/>
              <a:t> </a:t>
            </a:r>
            <a:r>
              <a:rPr lang="ru-RU" sz="1400" dirty="0" err="1"/>
              <a:t>оформлението</a:t>
            </a:r>
            <a:r>
              <a:rPr lang="ru-RU" sz="1400" dirty="0"/>
              <a:t>, </a:t>
            </a:r>
            <a:r>
              <a:rPr lang="ru-RU" sz="1400" dirty="0" err="1"/>
              <a:t>външния</a:t>
            </a:r>
            <a:r>
              <a:rPr lang="ru-RU" sz="1400" dirty="0"/>
              <a:t> вид и </a:t>
            </a:r>
            <a:r>
              <a:rPr lang="ru-RU" sz="1400" dirty="0" err="1"/>
              <a:t>визуалните</a:t>
            </a:r>
            <a:r>
              <a:rPr lang="ru-RU" sz="1400" dirty="0"/>
              <a:t> </a:t>
            </a:r>
            <a:r>
              <a:rPr lang="ru-RU" sz="1400" dirty="0" err="1"/>
              <a:t>ефекти</a:t>
            </a:r>
            <a:r>
              <a:rPr lang="ru-RU" sz="1400" dirty="0"/>
              <a:t> на уеб </a:t>
            </a:r>
            <a:r>
              <a:rPr lang="ru-RU" sz="1400" dirty="0" err="1"/>
              <a:t>страниците</a:t>
            </a:r>
            <a:r>
              <a:rPr lang="ru-RU" sz="1400" dirty="0"/>
              <a:t>.</a:t>
            </a:r>
            <a:endParaRPr lang="bg-BG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118439-BFF3-2286-1977-AA9E5DE8D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68" y="740090"/>
            <a:ext cx="730662" cy="73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8250C05-6720-BCE9-8EF4-DA7C1400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35" y="4076927"/>
            <a:ext cx="730663" cy="7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3154D46F-1501-A1B9-F66C-2E22DF282930}"/>
              </a:ext>
            </a:extLst>
          </p:cNvPr>
          <p:cNvSpPr/>
          <p:nvPr/>
        </p:nvSpPr>
        <p:spPr>
          <a:xfrm>
            <a:off x="-1" y="0"/>
            <a:ext cx="465429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19" y="2214693"/>
            <a:ext cx="3745654" cy="1962203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bg-BG" sz="2800" dirty="0">
                <a:solidFill>
                  <a:schemeClr val="bg1"/>
                </a:solidFill>
              </a:rPr>
              <a:t>Какви проблеми срещнахме при реализацията? </a:t>
            </a:r>
            <a:endParaRPr lang="bg-BG" b="1" dirty="0">
              <a:solidFill>
                <a:srgbClr val="FFFFFF"/>
              </a:solidFill>
            </a:endParaRPr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A46F7322-AD47-8E84-3EE6-F5C789AF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435" y="663701"/>
            <a:ext cx="5858427" cy="3101983"/>
          </a:xfrm>
        </p:spPr>
        <p:txBody>
          <a:bodyPr>
            <a:normAutofit/>
          </a:bodyPr>
          <a:lstStyle/>
          <a:p>
            <a:r>
              <a:rPr lang="ru-RU" sz="2400" dirty="0" err="1"/>
              <a:t>Изпитахме</a:t>
            </a:r>
            <a:r>
              <a:rPr lang="ru-RU" sz="2400" dirty="0"/>
              <a:t> </a:t>
            </a:r>
            <a:r>
              <a:rPr lang="ru-RU" sz="2400" dirty="0" err="1"/>
              <a:t>сложност</a:t>
            </a:r>
            <a:r>
              <a:rPr lang="ru-RU" sz="2400" dirty="0"/>
              <a:t> при </a:t>
            </a:r>
            <a:r>
              <a:rPr lang="ru-RU" sz="2400" dirty="0" err="1"/>
              <a:t>релациите</a:t>
            </a:r>
            <a:r>
              <a:rPr lang="ru-RU" sz="2400" dirty="0"/>
              <a:t> между </a:t>
            </a:r>
            <a:r>
              <a:rPr lang="ru-RU" sz="2400" dirty="0" err="1"/>
              <a:t>моделите</a:t>
            </a:r>
            <a:r>
              <a:rPr lang="ru-RU" sz="2400" dirty="0"/>
              <a:t>, </a:t>
            </a:r>
            <a:r>
              <a:rPr lang="ru-RU" sz="2400" dirty="0" err="1"/>
              <a:t>валидацията</a:t>
            </a:r>
            <a:r>
              <a:rPr lang="ru-RU" sz="2400" dirty="0"/>
              <a:t> на </a:t>
            </a:r>
            <a:r>
              <a:rPr lang="ru-RU" sz="2400" dirty="0" err="1"/>
              <a:t>потребиля</a:t>
            </a:r>
            <a:r>
              <a:rPr lang="ru-RU" sz="2400" dirty="0"/>
              <a:t> при вход и регистрация в сайта и </a:t>
            </a:r>
            <a:r>
              <a:rPr lang="ru-RU" sz="2400" dirty="0" err="1"/>
              <a:t>попълването</a:t>
            </a:r>
            <a:r>
              <a:rPr lang="ru-RU" sz="2400" dirty="0"/>
              <a:t> на </a:t>
            </a:r>
            <a:r>
              <a:rPr lang="ru-RU" sz="2400" dirty="0" err="1"/>
              <a:t>базата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 с валидна информация.</a:t>
            </a:r>
            <a:endParaRPr lang="bg-BG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BDA60D-86F1-C671-0780-883AD55E8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448" y="3429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85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3154D46F-1501-A1B9-F66C-2E22DF282930}"/>
              </a:ext>
            </a:extLst>
          </p:cNvPr>
          <p:cNvSpPr/>
          <p:nvPr/>
        </p:nvSpPr>
        <p:spPr>
          <a:xfrm>
            <a:off x="-1" y="0"/>
            <a:ext cx="465429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19" y="2214693"/>
            <a:ext cx="3745654" cy="1962203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bg-BG" dirty="0">
                <a:solidFill>
                  <a:schemeClr val="bg1"/>
                </a:solidFill>
              </a:rPr>
              <a:t>Секциите в сайта</a:t>
            </a:r>
            <a:r>
              <a:rPr lang="bg-BG" sz="2800" dirty="0">
                <a:solidFill>
                  <a:schemeClr val="bg1"/>
                </a:solidFill>
              </a:rPr>
              <a:t>? </a:t>
            </a:r>
            <a:endParaRPr lang="bg-BG" b="1" dirty="0">
              <a:solidFill>
                <a:srgbClr val="FFFFFF"/>
              </a:solidFill>
            </a:endParaRPr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A46F7322-AD47-8E84-3EE6-F5C789AF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435" y="663701"/>
            <a:ext cx="5858427" cy="6047492"/>
          </a:xfrm>
        </p:spPr>
        <p:txBody>
          <a:bodyPr>
            <a:normAutofit/>
          </a:bodyPr>
          <a:lstStyle/>
          <a:p>
            <a:r>
              <a:rPr lang="bg-BG" sz="2000" b="1" dirty="0"/>
              <a:t>Регистрация на потребителя:</a:t>
            </a:r>
          </a:p>
          <a:p>
            <a:pPr marL="0" indent="0">
              <a:buNone/>
            </a:pPr>
            <a:r>
              <a:rPr lang="bg-BG" sz="2000" dirty="0"/>
              <a:t>Това е секция позволяваща на потребител да създаде свой акаунт с цел използване на сайта.</a:t>
            </a:r>
          </a:p>
          <a:p>
            <a:pPr marL="0" indent="0">
              <a:buNone/>
            </a:pPr>
            <a:endParaRPr lang="bg-BG" sz="2000" dirty="0"/>
          </a:p>
          <a:p>
            <a:r>
              <a:rPr lang="bg-BG" sz="2000" b="1" dirty="0"/>
              <a:t>Вход на потребителя:</a:t>
            </a:r>
          </a:p>
          <a:p>
            <a:pPr marL="0" indent="0">
              <a:buNone/>
            </a:pPr>
            <a:r>
              <a:rPr lang="bg-BG" sz="2000" dirty="0"/>
              <a:t>Позволява на потребителя да влезне във вече съществуващият си профил.</a:t>
            </a:r>
          </a:p>
          <a:p>
            <a:pPr marL="0" indent="0">
              <a:buNone/>
            </a:pPr>
            <a:endParaRPr lang="bg-BG" sz="2000" dirty="0"/>
          </a:p>
          <a:p>
            <a:r>
              <a:rPr lang="en-US" sz="2000" b="1" dirty="0"/>
              <a:t>“Home”</a:t>
            </a:r>
            <a:r>
              <a:rPr lang="bg-BG" sz="2000" b="1" dirty="0"/>
              <a:t>:</a:t>
            </a:r>
          </a:p>
          <a:p>
            <a:pPr marL="0" indent="0">
              <a:buNone/>
            </a:pPr>
            <a:r>
              <a:rPr lang="bg-BG" sz="2000" dirty="0"/>
              <a:t>Началната страница на уебсайта</a:t>
            </a:r>
          </a:p>
          <a:p>
            <a:endParaRPr lang="en-US" sz="2000" dirty="0"/>
          </a:p>
          <a:p>
            <a:r>
              <a:rPr lang="bg-BG" sz="2000" b="1" dirty="0"/>
              <a:t>Визуализация на проекти:</a:t>
            </a:r>
          </a:p>
          <a:p>
            <a:pPr marL="0" indent="0">
              <a:buNone/>
            </a:pPr>
            <a:r>
              <a:rPr lang="bg-BG" sz="2000" dirty="0"/>
              <a:t>Тази секция позволява на потребителя да види всички проекти в които е участник.</a:t>
            </a:r>
          </a:p>
        </p:txBody>
      </p:sp>
    </p:spTree>
    <p:extLst>
      <p:ext uri="{BB962C8B-B14F-4D97-AF65-F5344CB8AC3E}">
        <p14:creationId xmlns:p14="http://schemas.microsoft.com/office/powerpoint/2010/main" val="96737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3154D46F-1501-A1B9-F66C-2E22DF282930}"/>
              </a:ext>
            </a:extLst>
          </p:cNvPr>
          <p:cNvSpPr/>
          <p:nvPr/>
        </p:nvSpPr>
        <p:spPr>
          <a:xfrm>
            <a:off x="-1" y="0"/>
            <a:ext cx="465429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19" y="2214693"/>
            <a:ext cx="3745654" cy="1962203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bg-BG" dirty="0">
                <a:solidFill>
                  <a:schemeClr val="bg1"/>
                </a:solidFill>
              </a:rPr>
              <a:t>Описание на приложението</a:t>
            </a:r>
            <a:endParaRPr lang="bg-BG" b="1" dirty="0">
              <a:solidFill>
                <a:srgbClr val="FFFFFF"/>
              </a:solidFill>
            </a:endParaRPr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A46F7322-AD47-8E84-3EE6-F5C789AF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655" y="659506"/>
            <a:ext cx="6292026" cy="6047492"/>
          </a:xfrm>
        </p:spPr>
        <p:txBody>
          <a:bodyPr>
            <a:normAutofit/>
          </a:bodyPr>
          <a:lstStyle/>
          <a:p>
            <a:r>
              <a:rPr lang="bg-BG" sz="2000" b="1" dirty="0" err="1"/>
              <a:t>Проложението</a:t>
            </a:r>
            <a:r>
              <a:rPr lang="bg-BG" sz="2000" b="1" dirty="0"/>
              <a:t> </a:t>
            </a:r>
            <a:r>
              <a:rPr lang="en-US" sz="2000" b="1" dirty="0"/>
              <a:t>“</a:t>
            </a:r>
            <a:r>
              <a:rPr lang="en-US" sz="2000" b="1" dirty="0" err="1"/>
              <a:t>Flexboard</a:t>
            </a:r>
            <a:r>
              <a:rPr lang="en-US" sz="2000" b="1" dirty="0"/>
              <a:t>”</a:t>
            </a:r>
            <a:r>
              <a:rPr lang="bg-BG" sz="2000" b="1" dirty="0"/>
              <a:t> може да бъде </a:t>
            </a:r>
            <a:r>
              <a:rPr lang="bg-BG" sz="2000" b="1" dirty="0" err="1"/>
              <a:t>достъпено</a:t>
            </a:r>
            <a:r>
              <a:rPr lang="bg-BG" sz="2000" b="1" dirty="0"/>
              <a:t> на домейн</a:t>
            </a:r>
            <a:r>
              <a:rPr lang="en-US" sz="2000" b="1" dirty="0"/>
              <a:t> </a:t>
            </a:r>
            <a:r>
              <a:rPr lang="en-US" sz="1900" b="1" dirty="0">
                <a:hlinkClick r:id="rId3"/>
              </a:rPr>
              <a:t>https://kanbanflexboard.eu/</a:t>
            </a:r>
            <a:r>
              <a:rPr lang="en-US" sz="1900" b="1" dirty="0"/>
              <a:t>.</a:t>
            </a:r>
          </a:p>
          <a:p>
            <a:r>
              <a:rPr lang="bg-BG" sz="1900" b="1" dirty="0"/>
              <a:t>За да използвате функционалността на сайта трябва да имате създаден акаунт, след което можете да: Създавате проекти или да се присъединявате към тях, да създавате и работите по задачи, и да взаимодействате със свой колеги работещи по подобни проблеми. Приложението е предназначено като </a:t>
            </a:r>
            <a:r>
              <a:rPr lang="ru-RU" sz="1900" b="1" dirty="0"/>
              <a:t>инструмент за управление на </a:t>
            </a:r>
            <a:r>
              <a:rPr lang="ru-RU" sz="1900" b="1" dirty="0" err="1"/>
              <a:t>проекти</a:t>
            </a:r>
            <a:r>
              <a:rPr lang="ru-RU" sz="1900" b="1" dirty="0"/>
              <a:t>, </a:t>
            </a:r>
            <a:r>
              <a:rPr lang="ru-RU" sz="1900" b="1" dirty="0" err="1"/>
              <a:t>който</a:t>
            </a:r>
            <a:r>
              <a:rPr lang="ru-RU" sz="1900" b="1" dirty="0"/>
              <a:t> </a:t>
            </a:r>
            <a:r>
              <a:rPr lang="ru-RU" sz="1900" b="1" dirty="0" err="1"/>
              <a:t>има</a:t>
            </a:r>
            <a:r>
              <a:rPr lang="ru-RU" sz="1900" b="1" dirty="0"/>
              <a:t> за цел да </a:t>
            </a:r>
            <a:r>
              <a:rPr lang="ru-RU" sz="1900" b="1" dirty="0" err="1"/>
              <a:t>помогне</a:t>
            </a:r>
            <a:r>
              <a:rPr lang="ru-RU" sz="1900" b="1" dirty="0"/>
              <a:t> на </a:t>
            </a:r>
            <a:r>
              <a:rPr lang="ru-RU" sz="1900" b="1" dirty="0" err="1"/>
              <a:t>екипите</a:t>
            </a:r>
            <a:r>
              <a:rPr lang="ru-RU" sz="1900" b="1" dirty="0"/>
              <a:t> да </a:t>
            </a:r>
            <a:r>
              <a:rPr lang="ru-RU" sz="1900" b="1" dirty="0" err="1"/>
              <a:t>визуализират</a:t>
            </a:r>
            <a:r>
              <a:rPr lang="ru-RU" sz="1900" b="1" dirty="0"/>
              <a:t> </a:t>
            </a:r>
            <a:r>
              <a:rPr lang="ru-RU" sz="1900" b="1" dirty="0" err="1"/>
              <a:t>работния</a:t>
            </a:r>
            <a:r>
              <a:rPr lang="ru-RU" sz="1900" b="1" dirty="0"/>
              <a:t> си </a:t>
            </a:r>
            <a:r>
              <a:rPr lang="ru-RU" sz="1900" b="1" dirty="0" err="1"/>
              <a:t>процес</a:t>
            </a:r>
            <a:r>
              <a:rPr lang="ru-RU" sz="1900" b="1" dirty="0"/>
              <a:t> и да </a:t>
            </a:r>
            <a:r>
              <a:rPr lang="ru-RU" sz="1900" b="1" dirty="0" err="1"/>
              <a:t>оптимизират</a:t>
            </a:r>
            <a:r>
              <a:rPr lang="ru-RU" sz="1900" b="1" dirty="0"/>
              <a:t> </a:t>
            </a:r>
            <a:r>
              <a:rPr lang="ru-RU" sz="1900" b="1" dirty="0" err="1"/>
              <a:t>производителността</a:t>
            </a:r>
            <a:r>
              <a:rPr lang="ru-RU" sz="1900" b="1" dirty="0"/>
              <a:t> си. </a:t>
            </a:r>
            <a:endParaRPr lang="bg-BG" sz="1900" b="1" dirty="0"/>
          </a:p>
        </p:txBody>
      </p:sp>
    </p:spTree>
    <p:extLst>
      <p:ext uri="{BB962C8B-B14F-4D97-AF65-F5344CB8AC3E}">
        <p14:creationId xmlns:p14="http://schemas.microsoft.com/office/powerpoint/2010/main" val="163683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286" y="1149292"/>
            <a:ext cx="3733523" cy="1029748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bg-BG" dirty="0">
                <a:solidFill>
                  <a:schemeClr val="bg1"/>
                </a:solidFill>
              </a:rPr>
              <a:t>Благодаря!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4647730-F72E-BB27-1848-7FFF0A70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" y="1"/>
            <a:ext cx="7462499" cy="6858000"/>
          </a:xfrm>
          <a:prstGeom prst="rect">
            <a:avLst/>
          </a:prstGeom>
        </p:spPr>
      </p:pic>
      <p:cxnSp>
        <p:nvCxnSpPr>
          <p:cNvPr id="8" name="Право съединение 7">
            <a:extLst>
              <a:ext uri="{FF2B5EF4-FFF2-40B4-BE49-F238E27FC236}">
                <a16:creationId xmlns:a16="http://schemas.microsoft.com/office/drawing/2014/main" id="{89E8480B-44A3-69E7-2639-54A363539CC3}"/>
              </a:ext>
            </a:extLst>
          </p:cNvPr>
          <p:cNvCxnSpPr/>
          <p:nvPr/>
        </p:nvCxnSpPr>
        <p:spPr>
          <a:xfrm flipV="1">
            <a:off x="751842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Пакет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Финансов модел</Template>
  <TotalTime>70</TotalTime>
  <Words>372</Words>
  <Application>Microsoft Office PowerPoint</Application>
  <PresentationFormat>Широк екран</PresentationFormat>
  <Paragraphs>36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Gill Sans MT</vt:lpstr>
      <vt:lpstr>Пакет</vt:lpstr>
      <vt:lpstr> </vt:lpstr>
      <vt:lpstr>Цели</vt:lpstr>
      <vt:lpstr>Какви технологии са използвани във FLEXBOARD</vt:lpstr>
      <vt:lpstr>Какви проблеми срещнахме при реализацията? </vt:lpstr>
      <vt:lpstr>Секциите в сайта? </vt:lpstr>
      <vt:lpstr>Описание на приложението</vt:lpstr>
      <vt:lpstr>Благодаря!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Hristian Tachev</dc:creator>
  <cp:lastModifiedBy>Hristian Tachev</cp:lastModifiedBy>
  <cp:revision>1</cp:revision>
  <dcterms:created xsi:type="dcterms:W3CDTF">2023-03-12T21:41:34Z</dcterms:created>
  <dcterms:modified xsi:type="dcterms:W3CDTF">2023-03-12T22:51:52Z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