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solidFill>
                <a:srgbClr val="222222"/>
              </a:solidFill>
              <a:prstDash val="solid"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222222"/>
              </a:solidFill>
              <a:prstDash val="solid"/>
              <a:miter lim="400000"/>
            </a:ln>
          </a:right>
          <a:top>
            <a:ln w="127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solidFill>
                <a:srgbClr val="222222"/>
              </a:solidFill>
              <a:prstDash val="solid"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222222"/>
              </a:solidFill>
              <a:prstDash val="solid"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solidFill>
                <a:srgbClr val="5F6568"/>
              </a:solidFill>
              <a:prstDash val="solid"/>
              <a:miter lim="400000"/>
            </a:ln>
          </a:left>
          <a:right>
            <a:ln w="127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solidFill>
                <a:srgbClr val="5F6568"/>
              </a:solidFill>
              <a:prstDash val="solid"/>
              <a:miter lim="400000"/>
            </a:ln>
          </a:left>
          <a:right>
            <a:ln w="127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" name="Shape 105"/>
          <p:cNvSpPr/>
          <p:nvPr>
            <p:ph type="body" sz="quarter" idx="13"/>
          </p:nvPr>
        </p:nvSpPr>
        <p:spPr>
          <a:xfrm>
            <a:off x="1930399" y="1498599"/>
            <a:ext cx="8382002" cy="4064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spc="110" sz="2200">
                <a:solidFill>
                  <a:srgbClr val="838787"/>
                </a:solidFill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6" name="Shape 106"/>
          <p:cNvSpPr/>
          <p:nvPr>
            <p:ph type="body" sz="half" idx="1"/>
          </p:nvPr>
        </p:nvSpPr>
        <p:spPr>
          <a:xfrm>
            <a:off x="1930399" y="3276599"/>
            <a:ext cx="9144002" cy="4581527"/>
          </a:xfrm>
          <a:prstGeom prst="rect">
            <a:avLst/>
          </a:prstGeom>
        </p:spPr>
        <p:txBody>
          <a:bodyPr anchor="t"/>
          <a:lstStyle>
            <a:lvl1pPr marL="418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628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07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518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196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sz="quarter" idx="13"/>
          </p:nvPr>
        </p:nvSpPr>
        <p:spPr>
          <a:xfrm>
            <a:off x="6502966" y="1219199"/>
            <a:ext cx="4876801" cy="364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pic" sz="quarter" idx="14"/>
          </p:nvPr>
        </p:nvSpPr>
        <p:spPr>
          <a:xfrm>
            <a:off x="6502400" y="4895850"/>
            <a:ext cx="4876801" cy="364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5"/>
          </p:nvPr>
        </p:nvSpPr>
        <p:spPr>
          <a:xfrm>
            <a:off x="1625599" y="1219199"/>
            <a:ext cx="4851402" cy="7315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978024" y="2990849"/>
            <a:ext cx="9048751" cy="3921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1"/>
                  <a:pt x="0" y="516"/>
                </a:cubicBezTo>
                <a:lnTo>
                  <a:pt x="0" y="18789"/>
                </a:lnTo>
                <a:cubicBezTo>
                  <a:pt x="0" y="19074"/>
                  <a:pt x="100" y="19305"/>
                  <a:pt x="224" y="19305"/>
                </a:cubicBezTo>
                <a:lnTo>
                  <a:pt x="17229" y="19305"/>
                </a:lnTo>
                <a:lnTo>
                  <a:pt x="17849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4"/>
                  <a:pt x="21600" y="18789"/>
                </a:cubicBezTo>
                <a:lnTo>
                  <a:pt x="21600" y="516"/>
                </a:lnTo>
                <a:cubicBezTo>
                  <a:pt x="21600" y="231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26" name="Shape 126"/>
          <p:cNvSpPr/>
          <p:nvPr>
            <p:ph type="body" sz="quarter" idx="13"/>
          </p:nvPr>
        </p:nvSpPr>
        <p:spPr>
          <a:xfrm>
            <a:off x="2292349" y="3400424"/>
            <a:ext cx="8420102" cy="252222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spcBef>
                <a:spcPts val="0"/>
              </a:spcBef>
              <a:defRPr sz="9200">
                <a:solidFill>
                  <a:srgbClr val="FFFFFF"/>
                </a:solidFill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27" name="Shape 127"/>
          <p:cNvSpPr/>
          <p:nvPr>
            <p:ph type="body" sz="quarter" idx="14"/>
          </p:nvPr>
        </p:nvSpPr>
        <p:spPr>
          <a:xfrm>
            <a:off x="1930399" y="7061200"/>
            <a:ext cx="9144002" cy="927101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spcBef>
                <a:spcPts val="0"/>
              </a:spcBef>
              <a:defRPr cap="none" sz="5800">
                <a:solidFill>
                  <a:srgbClr val="838787"/>
                </a:solidFill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8" name="Shape 128"/>
          <p:cNvSpPr/>
          <p:nvPr>
            <p:ph type="body" sz="quarter" idx="15"/>
          </p:nvPr>
        </p:nvSpPr>
        <p:spPr>
          <a:xfrm>
            <a:off x="1930399" y="1498599"/>
            <a:ext cx="8382002" cy="4064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spc="110" sz="2200">
                <a:solidFill>
                  <a:srgbClr val="838787"/>
                </a:solidFill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sz="quarter" idx="13"/>
          </p:nvPr>
        </p:nvSpPr>
        <p:spPr>
          <a:xfrm>
            <a:off x="6045199" y="3200399"/>
            <a:ext cx="5029202" cy="360934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spcBef>
                <a:spcPts val="0"/>
              </a:spcBef>
              <a:defRPr sz="9200">
                <a:solidFill>
                  <a:srgbClr val="FFFFFF"/>
                </a:solidFill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37" name="Shape 137"/>
          <p:cNvSpPr/>
          <p:nvPr>
            <p:ph type="pic" sz="half" idx="14"/>
          </p:nvPr>
        </p:nvSpPr>
        <p:spPr>
          <a:xfrm>
            <a:off x="1625599" y="1219199"/>
            <a:ext cx="4114801" cy="7315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5"/>
          </p:nvPr>
        </p:nvSpPr>
        <p:spPr>
          <a:xfrm>
            <a:off x="6045199" y="6496050"/>
            <a:ext cx="5029202" cy="1778001"/>
          </a:xfrm>
          <a:prstGeom prst="rect">
            <a:avLst/>
          </a:prstGeom>
        </p:spPr>
        <p:txBody>
          <a:bodyPr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cap="none" sz="5800">
                <a:solidFill>
                  <a:srgbClr val="232323"/>
                </a:solidFill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pic" idx="13"/>
          </p:nvPr>
        </p:nvSpPr>
        <p:spPr>
          <a:xfrm>
            <a:off x="1625599" y="1219199"/>
            <a:ext cx="9753602" cy="7315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25599" y="1219199"/>
            <a:ext cx="9753602" cy="7315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4"/>
          </p:nvPr>
        </p:nvSpPr>
        <p:spPr>
          <a:xfrm flipV="1">
            <a:off x="1930399" y="5824870"/>
            <a:ext cx="9144002" cy="198"/>
          </a:xfrm>
          <a:prstGeom prst="line">
            <a:avLst/>
          </a:prstGeom>
          <a:ln w="254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0695054" y="1533524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-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930399" y="4248149"/>
            <a:ext cx="9144002" cy="339090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V="1">
            <a:off x="6045199" y="5824959"/>
            <a:ext cx="5029202" cy="10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>
            <p:ph type="pic" sz="half" idx="13"/>
          </p:nvPr>
        </p:nvSpPr>
        <p:spPr>
          <a:xfrm>
            <a:off x="1625599" y="1219199"/>
            <a:ext cx="4114801" cy="7315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6045199" y="6038850"/>
            <a:ext cx="5029202" cy="202882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6045199" y="4419599"/>
            <a:ext cx="5029202" cy="135255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- вверх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" name="Shape 61"/>
          <p:cNvSpPr/>
          <p:nvPr>
            <p:ph type="body" sz="quarter" idx="13"/>
          </p:nvPr>
        </p:nvSpPr>
        <p:spPr>
          <a:xfrm>
            <a:off x="1930399" y="1498599"/>
            <a:ext cx="8382002" cy="4064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spc="110" sz="2200">
                <a:solidFill>
                  <a:srgbClr val="838787"/>
                </a:solidFill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1930399" y="2371724"/>
            <a:ext cx="9144002" cy="542926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5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Shape 71"/>
          <p:cNvSpPr/>
          <p:nvPr>
            <p:ph type="body" sz="quarter" idx="13"/>
          </p:nvPr>
        </p:nvSpPr>
        <p:spPr>
          <a:xfrm>
            <a:off x="1930399" y="1498599"/>
            <a:ext cx="8382002" cy="4064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spc="110" sz="2200">
                <a:solidFill>
                  <a:srgbClr val="838787"/>
                </a:solidFill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xfrm>
            <a:off x="1930399" y="2371724"/>
            <a:ext cx="9144002" cy="542926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5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1930399" y="3276599"/>
            <a:ext cx="9144002" cy="4581527"/>
          </a:xfrm>
          <a:prstGeom prst="rect">
            <a:avLst/>
          </a:prstGeom>
        </p:spPr>
        <p:txBody>
          <a:bodyPr anchor="t"/>
          <a:lstStyle>
            <a:lvl1pPr marL="418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628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07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518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196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пункты, дополн.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Shape 82"/>
          <p:cNvSpPr/>
          <p:nvPr>
            <p:ph type="body" sz="quarter" idx="13"/>
          </p:nvPr>
        </p:nvSpPr>
        <p:spPr>
          <a:xfrm>
            <a:off x="1930399" y="1498599"/>
            <a:ext cx="8382002" cy="4064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spc="110" sz="2200">
                <a:solidFill>
                  <a:srgbClr val="838787"/>
                </a:solidFill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1930399" y="2371724"/>
            <a:ext cx="9144002" cy="542926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5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4" name="Shape 84"/>
          <p:cNvSpPr/>
          <p:nvPr>
            <p:ph type="body" sz="half" idx="1"/>
          </p:nvPr>
        </p:nvSpPr>
        <p:spPr>
          <a:xfrm>
            <a:off x="1930399" y="3276599"/>
            <a:ext cx="9144002" cy="4581527"/>
          </a:xfrm>
          <a:prstGeom prst="rect">
            <a:avLst/>
          </a:prstGeom>
        </p:spPr>
        <p:txBody>
          <a:bodyPr anchor="t"/>
          <a:lstStyle>
            <a:lvl1pPr marL="418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628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07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518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196352" indent="-418352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1930399" y="1498599"/>
            <a:ext cx="8382002" cy="4064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spc="110" sz="2200">
                <a:solidFill>
                  <a:srgbClr val="838787"/>
                </a:solidFill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4" name="Shape 94"/>
          <p:cNvSpPr/>
          <p:nvPr>
            <p:ph type="pic" sz="quarter" idx="14"/>
          </p:nvPr>
        </p:nvSpPr>
        <p:spPr>
          <a:xfrm>
            <a:off x="6959600" y="2371724"/>
            <a:ext cx="4114801" cy="58483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hape 95"/>
          <p:cNvSpPr/>
          <p:nvPr>
            <p:ph type="title"/>
          </p:nvPr>
        </p:nvSpPr>
        <p:spPr>
          <a:xfrm>
            <a:off x="1930399" y="2371724"/>
            <a:ext cx="4724402" cy="542926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5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1930399" y="3276599"/>
            <a:ext cx="4724402" cy="4581527"/>
          </a:xfrm>
          <a:prstGeom prst="rect">
            <a:avLst/>
          </a:prstGeom>
        </p:spPr>
        <p:txBody>
          <a:bodyPr anchor="t"/>
          <a:lstStyle>
            <a:lvl1pPr marL="412750" indent="-41275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57250" indent="-41275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01750" indent="-41275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46250" indent="-41275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190750" indent="-41275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10713626" y="1543049"/>
            <a:ext cx="35711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1930399" y="5824870"/>
            <a:ext cx="9144002" cy="19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930399" y="6038850"/>
            <a:ext cx="9144002" cy="20288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930399" y="4419599"/>
            <a:ext cx="9144002" cy="13525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719489" y="1543049"/>
            <a:ext cx="357115" cy="4064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68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Alternate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eblime.ru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885976" y="8294157"/>
            <a:ext cx="3075051" cy="914401"/>
          </a:xfrm>
          <a:prstGeom prst="rect">
            <a:avLst/>
          </a:prstGeom>
          <a:solidFill>
            <a:srgbClr val="222222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cap="all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Алексей Ульянов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cap="all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rPr u="sng">
                <a:hlinkClick r:id="rId2" invalidUrl="" action="" tgtFrame="" tooltip="" history="1" highlightClick="0" endSnd="0"/>
              </a:rPr>
              <a:t>weblime.ru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xfrm>
            <a:off x="1930399" y="1479549"/>
            <a:ext cx="9144002" cy="3390902"/>
          </a:xfrm>
          <a:prstGeom prst="rect">
            <a:avLst/>
          </a:prstGeom>
        </p:spPr>
        <p:txBody>
          <a:bodyPr/>
          <a:lstStyle>
            <a:lvl1pPr defTabSz="496570">
              <a:defRPr sz="14280"/>
            </a:lvl1pPr>
          </a:lstStyle>
          <a:p>
            <a:pPr/>
            <a:r>
              <a:t>Фронтенд</a:t>
            </a:r>
          </a:p>
        </p:txBody>
      </p:sp>
      <p:sp>
        <p:nvSpPr>
          <p:cNvPr id="172" name="Shape 172"/>
          <p:cNvSpPr/>
          <p:nvPr>
            <p:ph type="body" sz="quarter" idx="4294967295"/>
          </p:nvPr>
        </p:nvSpPr>
        <p:spPr>
          <a:xfrm>
            <a:off x="1930399" y="869950"/>
            <a:ext cx="9144002" cy="847726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что это такое и с чем его едят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body" idx="13"/>
          </p:nvPr>
        </p:nvSpPr>
        <p:spPr>
          <a:xfrm>
            <a:off x="1930399" y="1181099"/>
            <a:ext cx="8382002" cy="723901"/>
          </a:xfrm>
          <a:prstGeom prst="rect">
            <a:avLst/>
          </a:prstGeom>
        </p:spPr>
        <p:txBody>
          <a:bodyPr/>
          <a:lstStyle>
            <a:lvl1pPr>
              <a:defRPr spc="220" sz="4400">
                <a:solidFill>
                  <a:srgbClr val="000000"/>
                </a:solidFill>
              </a:defRPr>
            </a:lvl1pPr>
          </a:lstStyle>
          <a:p>
            <a:pPr/>
            <a:r>
              <a:t>Как вы его видИте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646" y="2234474"/>
            <a:ext cx="10851508" cy="787218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xfrm>
            <a:off x="1930399" y="1181099"/>
            <a:ext cx="8382002" cy="723901"/>
          </a:xfrm>
          <a:prstGeom prst="rect">
            <a:avLst/>
          </a:prstGeom>
        </p:spPr>
        <p:txBody>
          <a:bodyPr/>
          <a:lstStyle>
            <a:lvl1pPr>
              <a:defRPr spc="220" sz="4400">
                <a:solidFill>
                  <a:srgbClr val="000000"/>
                </a:solidFill>
              </a:defRPr>
            </a:lvl1pPr>
          </a:lstStyle>
          <a:p>
            <a:pPr/>
            <a:r>
              <a:t>КАКОЙ ОН НА САМОМ ДЕЛЕ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251" y="2023337"/>
            <a:ext cx="10694898" cy="802955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</a:t>
            </a:r>
          </a:p>
        </p:txBody>
      </p:sp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spcBef>
                <a:spcPts val="1500"/>
              </a:spcBef>
              <a:defRPr sz="3248"/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-1701801" y="-850901"/>
            <a:ext cx="17257663" cy="10788729"/>
            <a:chOff x="0" y="0"/>
            <a:chExt cx="17257661" cy="10788727"/>
          </a:xfrm>
        </p:grpSpPr>
        <p:pic>
          <p:nvPicPr>
            <p:cNvPr id="18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599" y="101599"/>
              <a:ext cx="17054463" cy="1058552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7257663" cy="1078872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xfrm>
            <a:off x="1920874" y="1358899"/>
            <a:ext cx="9163052" cy="508001"/>
          </a:xfrm>
          <a:prstGeom prst="rect">
            <a:avLst/>
          </a:prstGeom>
        </p:spPr>
        <p:txBody>
          <a:bodyPr/>
          <a:lstStyle>
            <a:lvl1pPr>
              <a:defRPr spc="145" sz="2900">
                <a:solidFill>
                  <a:srgbClr val="000000"/>
                </a:solidFill>
              </a:defRPr>
            </a:lvl1pPr>
          </a:lstStyle>
          <a:p>
            <a:pPr/>
            <a:r>
              <a:t>Требования работодателей к разработчику</a:t>
            </a:r>
          </a:p>
        </p:txBody>
      </p:sp>
      <p:sp>
        <p:nvSpPr>
          <p:cNvPr id="187" name="Shape 187"/>
          <p:cNvSpPr/>
          <p:nvPr>
            <p:ph type="body" sz="half" idx="1"/>
          </p:nvPr>
        </p:nvSpPr>
        <p:spPr>
          <a:xfrm>
            <a:off x="1930399" y="2586037"/>
            <a:ext cx="9144002" cy="296599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Знание HTML5, CSS3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Кроссбраузерная вёрстка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Понимание JavaScript, JQuery</a:t>
            </a:r>
          </a:p>
        </p:txBody>
      </p:sp>
      <p:pic>
        <p:nvPicPr>
          <p:cNvPr id="1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899" y="6418262"/>
            <a:ext cx="7239002" cy="347662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926" y="2206624"/>
            <a:ext cx="11308948" cy="7539299"/>
          </a:xfrm>
          <a:prstGeom prst="rect">
            <a:avLst/>
          </a:prstGeom>
          <a:ln w="3175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863599" y="977899"/>
            <a:ext cx="8382002" cy="812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3 КИТА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3"/>
          </p:nvPr>
        </p:nvSpPr>
        <p:spPr>
          <a:xfrm>
            <a:off x="1930399" y="1346199"/>
            <a:ext cx="9144001" cy="558801"/>
          </a:xfrm>
          <a:prstGeom prst="rect">
            <a:avLst/>
          </a:prstGeom>
        </p:spPr>
        <p:txBody>
          <a:bodyPr/>
          <a:lstStyle>
            <a:lvl1pPr>
              <a:defRPr spc="165" sz="3300">
                <a:solidFill>
                  <a:srgbClr val="000000"/>
                </a:solidFill>
              </a:defRPr>
            </a:lvl1pPr>
          </a:lstStyle>
          <a:p>
            <a:pPr/>
            <a:r>
              <a:t>Профессиональный и карьерный рост</a:t>
            </a:r>
          </a:p>
        </p:txBody>
      </p:sp>
      <p:sp>
        <p:nvSpPr>
          <p:cNvPr id="194" name="Shape 194"/>
          <p:cNvSpPr/>
          <p:nvPr>
            <p:ph type="body" sz="half" idx="1"/>
          </p:nvPr>
        </p:nvSpPr>
        <p:spPr>
          <a:xfrm>
            <a:off x="1930399" y="2357437"/>
            <a:ext cx="9144002" cy="458152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Frontend Developer (JavaScript/HTML/CSS)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Junior/Middle/Senior JavaScript developer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Front-end team lead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Junior/Middle/Senior Web UI Software Engineer</a:t>
            </a:r>
          </a:p>
        </p:txBody>
      </p:sp>
      <p:pic>
        <p:nvPicPr>
          <p:cNvPr id="1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70026" y="6581775"/>
            <a:ext cx="5905501" cy="35052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3"/>
          </p:nvPr>
        </p:nvSpPr>
        <p:spPr>
          <a:xfrm>
            <a:off x="1930399" y="1435099"/>
            <a:ext cx="9144002" cy="469901"/>
          </a:xfrm>
          <a:prstGeom prst="rect">
            <a:avLst/>
          </a:prstGeom>
        </p:spPr>
        <p:txBody>
          <a:bodyPr/>
          <a:lstStyle>
            <a:lvl1pPr>
              <a:defRPr spc="135" sz="2700">
                <a:solidFill>
                  <a:srgbClr val="000000"/>
                </a:solidFill>
              </a:defRPr>
            </a:lvl1pPr>
          </a:lstStyle>
          <a:p>
            <a:pPr/>
            <a:r>
              <a:t>Что вы получите в результате освоения курса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1930399" y="2257424"/>
            <a:ext cx="9144002" cy="4581527"/>
          </a:xfrm>
          <a:prstGeom prst="rect">
            <a:avLst/>
          </a:prstGeom>
        </p:spPr>
        <p:txBody>
          <a:bodyPr/>
          <a:lstStyle/>
          <a:p>
            <a:pPr marL="338865" indent="-338865" defTabSz="473201">
              <a:spcBef>
                <a:spcPts val="2200"/>
              </a:spcBef>
              <a:defRPr sz="2592">
                <a:solidFill>
                  <a:srgbClr val="000000"/>
                </a:solidFill>
              </a:defRPr>
            </a:pPr>
            <a:r>
              <a:t>сможете самостоятельно создавать веб-странички и программировать скрипты;</a:t>
            </a:r>
          </a:p>
          <a:p>
            <a:pPr marL="338865" indent="-338865" defTabSz="473201">
              <a:spcBef>
                <a:spcPts val="2200"/>
              </a:spcBef>
              <a:defRPr sz="2592">
                <a:solidFill>
                  <a:srgbClr val="000000"/>
                </a:solidFill>
              </a:defRPr>
            </a:pPr>
            <a:r>
              <a:t>получите практический опыт работы с адаптивной разметкой;</a:t>
            </a:r>
          </a:p>
          <a:p>
            <a:pPr marL="338865" indent="-338865" defTabSz="473201">
              <a:spcBef>
                <a:spcPts val="2200"/>
              </a:spcBef>
              <a:defRPr sz="2592">
                <a:solidFill>
                  <a:srgbClr val="000000"/>
                </a:solidFill>
              </a:defRPr>
            </a:pPr>
            <a:r>
              <a:t>на практике освоите программирование и сможете поработать над собственными проектами;</a:t>
            </a:r>
          </a:p>
          <a:p>
            <a:pPr marL="338865" indent="-338865" defTabSz="473201">
              <a:spcBef>
                <a:spcPts val="2200"/>
              </a:spcBef>
              <a:defRPr sz="2592">
                <a:solidFill>
                  <a:srgbClr val="000000"/>
                </a:solidFill>
              </a:defRPr>
            </a:pPr>
            <a:r>
              <a:t>получите возможность устроиться на работу в IT компанию</a:t>
            </a:r>
          </a:p>
        </p:txBody>
      </p:sp>
      <p:pic>
        <p:nvPicPr>
          <p:cNvPr id="19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2384" y="8225307"/>
            <a:ext cx="2332467" cy="1509244"/>
          </a:xfrm>
          <a:prstGeom prst="rect">
            <a:avLst/>
          </a:prstGeom>
          <a:ln w="3175">
            <a:miter lim="400000"/>
          </a:ln>
        </p:spPr>
      </p:pic>
      <p:pic>
        <p:nvPicPr>
          <p:cNvPr id="20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5287" y="7984339"/>
            <a:ext cx="5879614" cy="19911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463897" y="1824468"/>
            <a:ext cx="12077006" cy="1143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72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donrai.github.io/Lesson-1/</a:t>
            </a:r>
          </a:p>
        </p:txBody>
      </p:sp>
      <p:sp>
        <p:nvSpPr>
          <p:cNvPr id="203" name="Shape 203"/>
          <p:cNvSpPr/>
          <p:nvPr/>
        </p:nvSpPr>
        <p:spPr>
          <a:xfrm>
            <a:off x="2355230" y="5010150"/>
            <a:ext cx="8101013" cy="1968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2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Вопросы?</a:t>
            </a:r>
          </a:p>
        </p:txBody>
      </p:sp>
      <p:sp>
        <p:nvSpPr>
          <p:cNvPr id="204" name="Shape 204"/>
          <p:cNvSpPr/>
          <p:nvPr/>
        </p:nvSpPr>
        <p:spPr>
          <a:xfrm>
            <a:off x="461639" y="1073149"/>
            <a:ext cx="11888194" cy="546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ссылка на Статью с полезными ссылками для изучения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