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–Иван Арсентьев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al.ulianov@gmail.com" TargetMode="External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1270000" y="2565400"/>
            <a:ext cx="10464800" cy="3302000"/>
          </a:xfrm>
          <a:prstGeom prst="rect">
            <a:avLst/>
          </a:prstGeom>
        </p:spPr>
        <p:txBody>
          <a:bodyPr/>
          <a:lstStyle>
            <a:lvl1pPr defTabSz="554990">
              <a:defRPr b="1" sz="1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Адаптивность</a:t>
            </a:r>
          </a:p>
        </p:txBody>
      </p:sp>
      <p:sp>
        <p:nvSpPr>
          <p:cNvPr id="120" name="Shape 120"/>
          <p:cNvSpPr/>
          <p:nvPr/>
        </p:nvSpPr>
        <p:spPr>
          <a:xfrm>
            <a:off x="1448587" y="8369299"/>
            <a:ext cx="380657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/>
            </a:pPr>
            <a:r>
              <a:t>Алексей Ульянов</a:t>
            </a:r>
          </a:p>
          <a:p>
            <a:pPr algn="l">
              <a:defRPr sz="30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rPr u="sng">
                <a:hlinkClick r:id="rId2" invalidUrl="" action="" tgtFrame="" tooltip="" history="1" highlightClick="0" endSnd="0"/>
              </a:rPr>
              <a:t>al.ulianov@gmail.com</a:t>
            </a:r>
          </a:p>
        </p:txBody>
      </p:sp>
      <p:pic>
        <p:nvPicPr>
          <p:cNvPr id="121" name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550" y="8432800"/>
            <a:ext cx="952500" cy="88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1270000" y="2256556"/>
            <a:ext cx="10464800" cy="5240488"/>
          </a:xfrm>
          <a:prstGeom prst="rect">
            <a:avLst/>
          </a:prstGeom>
        </p:spPr>
        <p:txBody>
          <a:bodyPr/>
          <a:lstStyle/>
          <a:p>
            <a:pPr defTabSz="280415">
              <a:defRPr sz="3839"/>
            </a:pPr>
            <a:r>
              <a:t>Способов сделать </a:t>
            </a:r>
            <a:r>
              <a:rPr u="sng"/>
              <a:t>адаптивную модернизацию</a:t>
            </a:r>
            <a:r>
              <a:t> довольно много, эта стратегия может заключаться в добавлении файла </a:t>
            </a:r>
          </a:p>
          <a:p>
            <a:pPr defTabSz="280415">
              <a:defRPr sz="3839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small-screens.css</a:t>
            </a:r>
            <a:r>
              <a:t> на сайт. Несмотря на этот довольно грубый пример, </a:t>
            </a:r>
            <a:r>
              <a:rPr u="sng"/>
              <a:t>адаптивная модернизация</a:t>
            </a:r>
            <a:r>
              <a:t> — привлекательный вариант для большого числа организаций, так как не требует перестройки всего с нуля.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Преимущества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Относительно быстро</a:t>
            </a:r>
          </a:p>
          <a:p>
            <a:pPr>
              <a:defRPr b="1"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Знакомо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68731">
              <a:defRPr sz="3680"/>
            </a:lvl1pPr>
          </a:lstStyle>
          <a:p>
            <a:pPr/>
            <a:r>
              <a:t>Не сбивает с толку пользователей. Люди годами привыкают к интерфейсу и делая модернизацию существующего, организации сохраняют знакомый подход, при этом улучшая жизнь людям с мобильными устройствами.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Преимущества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Относительно быстро</a:t>
            </a:r>
          </a:p>
          <a:p>
            <a:pPr>
              <a:defRPr sz="5600"/>
            </a:pPr>
            <a:r>
              <a:t>Знакомо</a:t>
            </a:r>
          </a:p>
          <a:p>
            <a:pPr>
              <a:defRPr b="1"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Организационно быстрее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1270000" y="2947069"/>
            <a:ext cx="10464800" cy="3859462"/>
          </a:xfrm>
          <a:prstGeom prst="rect">
            <a:avLst/>
          </a:prstGeom>
        </p:spPr>
        <p:txBody>
          <a:bodyPr/>
          <a:lstStyle>
            <a:lvl1pPr defTabSz="257047">
              <a:defRPr sz="3520"/>
            </a:lvl1pPr>
          </a:lstStyle>
          <a:p>
            <a:pPr/>
            <a:r>
              <a:t>Говоря политическим языком, модернизировать интерфейс более безопасно, чем начинать всё с нуля. Меньше споров о том, какой оттенок зеленого выбрать, какие банальные стоковые фотографии использовать, а управлению не придётся выворачивать руки. Это позволяет командам быстрее запускать адаптивные сайты.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Недостатки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Затрагивает только малую часть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1270000" y="2955354"/>
            <a:ext cx="10464800" cy="3842892"/>
          </a:xfrm>
          <a:prstGeom prst="rect">
            <a:avLst/>
          </a:prstGeom>
        </p:spPr>
        <p:txBody>
          <a:bodyPr/>
          <a:lstStyle>
            <a:lvl1pPr defTabSz="257047">
              <a:defRPr sz="3520"/>
            </a:lvl1pPr>
          </a:lstStyle>
          <a:p>
            <a:pPr/>
            <a:r>
              <a:t>Опять же, есть множество вариантов выполнения модернизации, но цель большинства из них — «сделать симпатично». Фокусируясь на переделке макета, модернизация часто упускает огромное количество других факторов, которые нужно учитывать при создании успешного проекта для различных устройств.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Недостатки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Затрагивает только малую часть</a:t>
            </a:r>
          </a:p>
          <a:p>
            <a:pPr>
              <a:defRPr b="1"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10 литров воды в трёхлитровой банке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1270000" y="2714724"/>
            <a:ext cx="10464800" cy="4324152"/>
          </a:xfrm>
          <a:prstGeom prst="rect">
            <a:avLst/>
          </a:prstGeom>
        </p:spPr>
        <p:txBody>
          <a:bodyPr/>
          <a:lstStyle>
            <a:lvl1pPr defTabSz="262889">
              <a:defRPr sz="3600"/>
            </a:lvl1pPr>
          </a:lstStyle>
          <a:p>
            <a:pPr/>
            <a:r>
              <a:t>Так как сайты для настольных компьютеров рассчитаны только для них (и, часто, существуют на протяжении длительного времени), они могут содержать много хлама. А так как модернизация, в основном, заключается в переплавке макета, большинство проблем с контентом, не учитываются полностью.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05" y="24357"/>
            <a:ext cx="12993990" cy="9704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2608"/>
            <a:ext cx="13004800" cy="91683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Недостатки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Затрагивает только малую часть</a:t>
            </a:r>
          </a:p>
          <a:p>
            <a:pPr>
              <a:defRPr sz="5600"/>
            </a:pPr>
            <a:r>
              <a:t>10 литров воды в трёхлитровой банке</a:t>
            </a:r>
          </a:p>
          <a:p>
            <a:pPr>
              <a:defRPr b="1"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Производительность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57047">
              <a:defRPr sz="3520"/>
            </a:lvl1pPr>
          </a:lstStyle>
          <a:p>
            <a:pPr/>
            <a:r>
              <a:t>Есть что-то странное в написании кода для лучшей поддержки небольших устройств. Удаление лишнего может зайти слишком далеко, но без концентрации на производительности она сама по себе не вырастет.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32" y="21324"/>
            <a:ext cx="12533567" cy="9400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b="1" sz="9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Адаптивные мобильные сайты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56362">
              <a:defRPr sz="4880"/>
            </a:pPr>
            <a:r>
              <a:t>Практика создания отдельного сайта формата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«m.yourdomain.ru»</a:t>
            </a:r>
            <a:r>
              <a:t> с использованием техник адаптивного дизайна.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z="5200"/>
            </a:lvl1pPr>
          </a:lstStyle>
          <a:p>
            <a:pPr/>
            <a:r>
              <a:t>Мобильная версия даёт возможность посадить семя, которое вырастет из вашего устаревшего сайта.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pPr/>
            <a:r>
              <a:t>Со временем устаревший сайт можно удалить, а изначально мобильный, адаптивный и учитывающий будущие тенденции будет развиваться.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Преимущества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Ниже риск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1"/>
              <a:defRPr sz="5600"/>
            </a:pPr>
            <a:r>
              <a:t>Адаптивная модернизация</a:t>
            </a:r>
          </a:p>
          <a:p>
            <a:pPr marL="635000" indent="-635000">
              <a:buSzPct val="100000"/>
              <a:buAutoNum type="arabicPeriod" startAt="1"/>
              <a:defRPr sz="5600"/>
            </a:pPr>
            <a:r>
              <a:t>Адаптивные мобильные сайты</a:t>
            </a:r>
          </a:p>
          <a:p>
            <a:pPr marL="635000" indent="-635000">
              <a:buSzPct val="100000"/>
              <a:buAutoNum type="arabicPeriod" startAt="1"/>
              <a:defRPr sz="5600"/>
            </a:pPr>
            <a:r>
              <a:t>Адаптивный дизайн для мобильных устройств</a:t>
            </a:r>
          </a:p>
          <a:p>
            <a:pPr marL="635000" indent="-635000">
              <a:buSzPct val="100000"/>
              <a:buAutoNum type="arabicPeriod" startAt="1"/>
              <a:defRPr sz="5600"/>
            </a:pPr>
            <a:r>
              <a:t>Стратегия поэтапности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57047">
              <a:defRPr sz="3520"/>
            </a:lvl1pPr>
          </a:lstStyle>
          <a:p>
            <a:pPr/>
            <a:r>
              <a:t>Большинство организаций до сих пор замечают, что трафик с мобильных устройств составляет меньшинство. Поэтому запуск мобильного адаптивного сайта позволяет таким организациям протестировать обстановку без необходимости бросаться в эту тему с головой.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Преимущества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Ниже риск</a:t>
            </a:r>
          </a:p>
          <a:p>
            <a:pPr>
              <a:defRPr sz="5600"/>
            </a:pPr>
            <a:r>
              <a:t>Возможность научиться быть гибким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57047">
              <a:defRPr sz="3520"/>
            </a:lvl1pPr>
          </a:lstStyle>
          <a:p>
            <a:pPr/>
            <a:r>
              <a:t>Дизайнеры могут научиться думать более гибко. Разработчики узнают мириады хитростей устройств на Android. Менеджеры могут понять, как отойти от совершенствования пикселей. Адаптивный мобильный сайт может стать отличной песочницей для обучения.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Преимущества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Ниже риск</a:t>
            </a:r>
          </a:p>
          <a:p>
            <a:pPr>
              <a:defRPr sz="5600"/>
            </a:pPr>
            <a:r>
              <a:t>Возможность научиться быть гибким</a:t>
            </a:r>
          </a:p>
          <a:p>
            <a:pPr>
              <a:defRPr sz="5600"/>
            </a:pPr>
            <a:r>
              <a:t>Удалить лишнее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1270000" y="2442591"/>
            <a:ext cx="10464800" cy="4868417"/>
          </a:xfrm>
          <a:prstGeom prst="rect">
            <a:avLst/>
          </a:prstGeom>
        </p:spPr>
        <p:txBody>
          <a:bodyPr/>
          <a:lstStyle/>
          <a:p>
            <a:pPr defTabSz="251206">
              <a:defRPr sz="3440"/>
            </a:pPr>
            <a:r>
              <a:t>Этот подход предлагает отличную возможность для команд спросить себя: </a:t>
            </a:r>
          </a:p>
          <a:p>
            <a:pPr defTabSz="251206">
              <a:defRPr sz="3440"/>
            </a:pPr>
            <a:r>
              <a:t>«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а действительно ли нам это нужно?</a:t>
            </a:r>
            <a:r>
              <a:t>»</a:t>
            </a:r>
          </a:p>
          <a:p>
            <a:pPr defTabSz="251206">
              <a:defRPr sz="3440"/>
            </a:pPr>
          </a:p>
          <a:p>
            <a:pPr defTabSz="251206">
              <a:defRPr sz="3440"/>
            </a:pPr>
            <a:r>
              <a:t>А также сфокусироваться на производительности. </a:t>
            </a:r>
          </a:p>
          <a:p>
            <a:pPr defTabSz="251206">
              <a:defRPr sz="3440"/>
            </a:pPr>
          </a:p>
          <a:p>
            <a:pPr defTabSz="251206">
              <a:defRPr sz="3440"/>
            </a:pPr>
            <a:r>
              <a:t>Почему? Потому что в первую очередь они заняты улучшением взаимодействия пользователей с их сайтом на мобильных устройствах.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Преимущества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500"/>
              </a:spcBef>
              <a:defRPr sz="4703"/>
            </a:pPr>
            <a:r>
              <a:t>Ниже риск</a:t>
            </a:r>
          </a:p>
          <a:p>
            <a:pPr marL="373379" indent="-373379" defTabSz="490727">
              <a:spcBef>
                <a:spcPts val="3500"/>
              </a:spcBef>
              <a:defRPr sz="4703"/>
            </a:pPr>
            <a:r>
              <a:t>Возможность научиться быть гибким</a:t>
            </a:r>
          </a:p>
          <a:p>
            <a:pPr marL="373379" indent="-373379" defTabSz="490727">
              <a:spcBef>
                <a:spcPts val="3500"/>
              </a:spcBef>
              <a:defRPr sz="4703"/>
            </a:pPr>
            <a:r>
              <a:t>Инфраструктура</a:t>
            </a:r>
          </a:p>
          <a:p>
            <a:pPr marL="373379" indent="-373379" defTabSz="490727">
              <a:spcBef>
                <a:spcPts val="3500"/>
              </a:spcBef>
              <a:defRPr sz="4703"/>
            </a:pPr>
            <a:r>
              <a:t>Удалить лишнее</a:t>
            </a:r>
          </a:p>
          <a:p>
            <a:pPr marL="373379" indent="-373379" defTabSz="490727">
              <a:spcBef>
                <a:spcPts val="3500"/>
              </a:spcBef>
              <a:defRPr sz="4703"/>
            </a:pPr>
            <a:r>
              <a:t>Будущее за изначально мобильными сайтами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86258">
              <a:defRPr sz="3920"/>
            </a:lvl1pPr>
          </a:lstStyle>
          <a:p>
            <a:pPr/>
            <a:r>
              <a:t>Несмотря на первоначально неполноценный контент или функционал, при достаточном количестве времени и усилий эти мобильные сайты, в конце концов, могут заменить своих полноформатных предков.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Недостатки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Это всё равно мобильный сайт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51206">
              <a:defRPr sz="3440"/>
            </a:lvl1pPr>
          </a:lstStyle>
          <a:p>
            <a:pPr/>
            <a:r>
              <a:t>Будь он адаптивным или нет, этот подход всё равно сохраняет большое количество минусов мобильных сайтов: проблемы с перенаправлением URL, управлением содержимым, одинаковым контентом, последовательностью, SEO-оптимизацией и прочих.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Недостатки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Это всё равно мобильный сайт</a:t>
            </a:r>
          </a:p>
          <a:p>
            <a:pPr>
              <a:defRPr b="1"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Временные исправления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Адаптивная модернизация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1270000" y="2668413"/>
            <a:ext cx="10464800" cy="4416774"/>
          </a:xfrm>
          <a:prstGeom prst="rect">
            <a:avLst/>
          </a:prstGeom>
        </p:spPr>
        <p:txBody>
          <a:bodyPr/>
          <a:lstStyle>
            <a:lvl1pPr defTabSz="257047">
              <a:defRPr sz="3520"/>
            </a:lvl1pPr>
          </a:lstStyle>
          <a:p>
            <a:pPr/>
            <a:r>
              <a:t>Множество мобильных сайтов созданы как пластырь — чтобы остановить кровь. Такие сайты создаются с целью разгрузить растущий трафик, поступающий с мобильных устройств. Эти решения всё же могут удовлетворить существующие потребности, но учитывая будущие тенденции, это вряд ли спасёт вас в долгосрочной перспективе.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Недостатки</a:t>
            </a:r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Это всё равно мобильный сайт</a:t>
            </a:r>
          </a:p>
          <a:p>
            <a:pPr>
              <a:defRPr sz="5600"/>
            </a:pPr>
            <a:r>
              <a:t>Временные исправления</a:t>
            </a:r>
          </a:p>
          <a:p>
            <a:pPr>
              <a:defRPr b="1"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Вероятность зачахнуть на корню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1310">
              <a:defRPr sz="4400"/>
            </a:lvl1pPr>
          </a:lstStyle>
          <a:p>
            <a:pPr/>
            <a:r>
              <a:t>Некоторые организации могут начать такие проекты, пройти полпути, а потом бросить всё это дело, пока не будет принят бюджет на следующий год.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Недостатки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4100"/>
              </a:spcBef>
              <a:defRPr sz="5488"/>
            </a:pPr>
            <a:r>
              <a:t>Это всё равно мобильный сайт</a:t>
            </a:r>
          </a:p>
          <a:p>
            <a:pPr marL="435609" indent="-435609" defTabSz="572516">
              <a:spcBef>
                <a:spcPts val="4100"/>
              </a:spcBef>
              <a:defRPr sz="5488"/>
            </a:pPr>
            <a:r>
              <a:t>Временные исправления</a:t>
            </a:r>
          </a:p>
          <a:p>
            <a:pPr marL="435609" indent="-435609" defTabSz="572516">
              <a:spcBef>
                <a:spcPts val="4100"/>
              </a:spcBef>
              <a:defRPr sz="5488"/>
            </a:pPr>
            <a:r>
              <a:t>Вероятность зачахнуть на корню</a:t>
            </a:r>
          </a:p>
          <a:p>
            <a:pPr marL="435609" indent="-435609" defTabSz="572516">
              <a:spcBef>
                <a:spcPts val="4100"/>
              </a:spcBef>
              <a:defRPr b="1" sz="5488">
                <a:latin typeface="Helvetica"/>
                <a:ea typeface="Helvetica"/>
                <a:cs typeface="Helvetica"/>
                <a:sym typeface="Helvetica"/>
              </a:defRPr>
            </a:pPr>
            <a:r>
              <a:t>Дизайн для маленьких экранов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1270000" y="3147193"/>
            <a:ext cx="10464800" cy="3459213"/>
          </a:xfrm>
          <a:prstGeom prst="rect">
            <a:avLst/>
          </a:prstGeom>
        </p:spPr>
        <p:txBody>
          <a:bodyPr/>
          <a:lstStyle>
            <a:lvl1pPr defTabSz="315468">
              <a:defRPr sz="4320"/>
            </a:lvl1pPr>
          </a:lstStyle>
          <a:p>
            <a:pPr/>
            <a:r>
              <a:t>Так как изначально акцент ставится на маленькие экраны, последующий перенос интерфейса на большие дисплеи без потери качества может оказаться проблемой.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defRPr b="1"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Адаптивный дизайн изначально для мобильных устройств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1" y="3280846"/>
            <a:ext cx="12986818" cy="31919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1270000" y="3110160"/>
            <a:ext cx="10464800" cy="3437336"/>
          </a:xfrm>
          <a:prstGeom prst="rect">
            <a:avLst/>
          </a:prstGeom>
        </p:spPr>
        <p:txBody>
          <a:bodyPr/>
          <a:lstStyle/>
          <a:p>
            <a:pPr defTabSz="321310">
              <a:defRPr sz="44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«Сначала мобильные»</a:t>
            </a:r>
            <a:r>
              <a:t> — это принцип, подразумевающий разработку интерфейса, который будет учитывать ограничения мобильной среды.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Преимущества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Начало с новыми силами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xfrm>
            <a:off x="1270000" y="1447527"/>
            <a:ext cx="10464800" cy="6858546"/>
          </a:xfrm>
          <a:prstGeom prst="rect">
            <a:avLst/>
          </a:prstGeom>
        </p:spPr>
        <p:txBody>
          <a:bodyPr/>
          <a:lstStyle/>
          <a:p>
            <a:pPr defTabSz="297941">
              <a:defRPr b="1" sz="4080">
                <a:latin typeface="Helvetica"/>
                <a:ea typeface="Helvetica"/>
                <a:cs typeface="Helvetica"/>
                <a:sym typeface="Helvetica"/>
              </a:defRPr>
            </a:pPr>
            <a:r>
              <a:t>Сначала мобильные — начало с чистого листа. </a:t>
            </a:r>
          </a:p>
          <a:p>
            <a:pPr defTabSz="297941">
              <a:defRPr sz="4080"/>
            </a:pPr>
          </a:p>
          <a:p>
            <a:pPr defTabSz="297941">
              <a:defRPr sz="4080"/>
            </a:pPr>
            <a:r>
              <a:t>Дизайнеры с восторгом берутся за работу для целевой аудитории для достижения бизнес-цели. </a:t>
            </a:r>
          </a:p>
          <a:p>
            <a:pPr defTabSz="297941">
              <a:defRPr sz="4080"/>
            </a:pPr>
          </a:p>
          <a:p>
            <a:pPr defTabSz="297941">
              <a:defRPr sz="4080"/>
            </a:pPr>
            <a:r>
              <a:t>Команды могут погрузиться в реальность разнообразных устройств без необходимости беспокоиться о расходах на устаревающие технологии.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10560"/>
            </a:lvl1pPr>
          </a:lstStyle>
          <a:p>
            <a:pPr/>
            <a:r>
              <a:t>Адаптивная модернизация</a:t>
            </a:r>
          </a:p>
        </p:txBody>
      </p:sp>
      <p:sp>
        <p:nvSpPr>
          <p:cNvPr id="130" name="Shape 130"/>
          <p:cNvSpPr/>
          <p:nvPr>
            <p:ph type="subTitle" sz="quarter" idx="1"/>
          </p:nvPr>
        </p:nvSpPr>
        <p:spPr>
          <a:xfrm>
            <a:off x="1270000" y="5029200"/>
            <a:ext cx="10464800" cy="2106762"/>
          </a:xfrm>
          <a:prstGeom prst="rect">
            <a:avLst/>
          </a:prstGeom>
        </p:spPr>
        <p:txBody>
          <a:bodyPr/>
          <a:lstStyle>
            <a:lvl1pPr defTabSz="297941">
              <a:defRPr sz="3162"/>
            </a:lvl1pPr>
          </a:lstStyle>
          <a:p>
            <a:pPr/>
            <a:r>
              <a:t>Процесс, при котором берется существующий сайт, предназначенный только для настольных компьютеров, и «переделывается в адаптивный» по факту.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Преимущества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Начало с новыми силами</a:t>
            </a:r>
          </a:p>
          <a:p>
            <a:pPr>
              <a:defRPr b="1"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Лучшая поддержка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80415">
              <a:defRPr sz="3839"/>
            </a:lvl1pPr>
          </a:lstStyle>
          <a:p>
            <a:pPr/>
            <a:r>
              <a:t>Создавая по принципу «сначала мобильные», разработчики способны обеспечить поддержку большего количества мобильных устройств, особенно более старых, которые не поддерживают медиа-запросы.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Преимущества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Начало с новыми силами</a:t>
            </a:r>
          </a:p>
          <a:p>
            <a:pPr>
              <a:defRPr sz="5600"/>
            </a:pPr>
            <a:r>
              <a:t>Лучшая поддержка</a:t>
            </a:r>
          </a:p>
          <a:p>
            <a:pPr>
              <a:defRPr b="1"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Производительность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57047">
              <a:defRPr sz="3520"/>
            </a:lvl1pPr>
          </a:lstStyle>
          <a:p>
            <a:pPr/>
            <a:r>
              <a:t>Несмотря на то, что производительность сайта в первую очередь зависит от его реализации, адаптивные проекты для мобильной среды дают командам возможность с самого начала акцентировать внимание на производительности.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Преимущества</a:t>
            </a:r>
          </a:p>
        </p:txBody>
      </p:sp>
      <p:sp>
        <p:nvSpPr>
          <p:cNvPr id="246" name="Shape 2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Начало с новыми силами</a:t>
            </a:r>
          </a:p>
          <a:p>
            <a:pPr>
              <a:defRPr sz="5600"/>
            </a:pPr>
            <a:r>
              <a:t>Лучшая поддержка</a:t>
            </a:r>
          </a:p>
          <a:p>
            <a:pPr>
              <a:defRPr sz="5600"/>
            </a:pPr>
            <a:r>
              <a:t>Производительность</a:t>
            </a:r>
          </a:p>
          <a:p>
            <a:pPr>
              <a:defRPr b="1"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С учётом всего и сразу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3783">
              <a:defRPr sz="4160"/>
            </a:lvl1pPr>
          </a:lstStyle>
          <a:p>
            <a:pPr/>
            <a:r>
              <a:t>Дизайн «сначала мобильные» (несмотря на его название) может учитывать большое количество разрешений, а не только ориентироваться на один класс устройств.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Преимущества</a:t>
            </a:r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500"/>
              </a:spcBef>
              <a:defRPr sz="4703"/>
            </a:pPr>
            <a:r>
              <a:t>Начало с новыми силами</a:t>
            </a:r>
          </a:p>
          <a:p>
            <a:pPr marL="373379" indent="-373379" defTabSz="490727">
              <a:spcBef>
                <a:spcPts val="3500"/>
              </a:spcBef>
              <a:defRPr sz="4703"/>
            </a:pPr>
            <a:r>
              <a:t>Лучшая поддержка</a:t>
            </a:r>
          </a:p>
          <a:p>
            <a:pPr marL="373379" indent="-373379" defTabSz="490727">
              <a:spcBef>
                <a:spcPts val="3500"/>
              </a:spcBef>
              <a:defRPr sz="4703"/>
            </a:pPr>
            <a:r>
              <a:t>Производительность</a:t>
            </a:r>
          </a:p>
          <a:p>
            <a:pPr marL="373379" indent="-373379" defTabSz="490727">
              <a:spcBef>
                <a:spcPts val="3500"/>
              </a:spcBef>
              <a:defRPr sz="4703"/>
            </a:pPr>
            <a:r>
              <a:t>С учётом всего и сразу</a:t>
            </a:r>
          </a:p>
          <a:p>
            <a:pPr marL="373379" indent="-373379" defTabSz="490727">
              <a:spcBef>
                <a:spcPts val="3500"/>
              </a:spcBef>
              <a:defRPr b="1" sz="4703">
                <a:latin typeface="Helvetica"/>
                <a:ea typeface="Helvetica"/>
                <a:cs typeface="Helvetica"/>
                <a:sym typeface="Helvetica"/>
              </a:defRPr>
            </a:pPr>
            <a:r>
              <a:t>Дизайн, ориентированный на будущее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80415">
              <a:defRPr sz="3839"/>
            </a:lvl1pPr>
          </a:lstStyle>
          <a:p>
            <a:pPr/>
            <a:r>
              <a:t>Интерфейс, в первую очередь разработанный для мобильных устройств, создаёт прочный фундамент, способный перенести проверку временем и служить в качестве платформы для будущего роста и изменений.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Недостатки</a:t>
            </a:r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Занимает много времени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1270000" y="3113335"/>
            <a:ext cx="10464800" cy="3526930"/>
          </a:xfrm>
          <a:prstGeom prst="rect">
            <a:avLst/>
          </a:prstGeom>
        </p:spPr>
        <p:txBody>
          <a:bodyPr/>
          <a:lstStyle/>
          <a:p>
            <a:pPr defTabSz="268731">
              <a:defRPr sz="3680"/>
            </a:pPr>
            <a:r>
              <a:t>Давайте смотреть правде в глаза, </a:t>
            </a:r>
          </a:p>
          <a:p>
            <a:pPr defTabSz="268731">
              <a:defRPr sz="36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«сначала мобильные»</a:t>
            </a:r>
            <a:r>
              <a:t> — это далеко не самый быстрый принцип. Он занимает много времени и сил на построение всего с нуля. Нужно сделать всё так, чтобы это стоило потраченных ресурсов.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" y="3492500"/>
            <a:ext cx="12738100" cy="3279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Недостатки</a:t>
            </a:r>
          </a:p>
        </p:txBody>
      </p:sp>
      <p:sp>
        <p:nvSpPr>
          <p:cNvPr id="261" name="Shape 2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Занимает много времени</a:t>
            </a:r>
          </a:p>
          <a:p>
            <a:pPr>
              <a:defRPr b="1"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Сдвиг в сознании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xfrm>
            <a:off x="1270000" y="3043361"/>
            <a:ext cx="10464800" cy="3666878"/>
          </a:xfrm>
          <a:prstGeom prst="rect">
            <a:avLst/>
          </a:prstGeom>
        </p:spPr>
        <p:txBody>
          <a:bodyPr/>
          <a:lstStyle>
            <a:lvl1pPr defTabSz="315468">
              <a:defRPr sz="4320"/>
            </a:lvl1pPr>
          </a:lstStyle>
          <a:p>
            <a:pPr/>
            <a:r>
              <a:t>Мышление, направленное на разработку изначально для мобильных устройств, переворачивает всё с ног на голову, что усложняет использование подходов, к которым люди привыкли за много лет.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Недостатки</a:t>
            </a:r>
          </a:p>
        </p:txBody>
      </p:sp>
      <p:sp>
        <p:nvSpPr>
          <p:cNvPr id="266" name="Shape 2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Занимает много времени</a:t>
            </a:r>
          </a:p>
          <a:p>
            <a:pPr>
              <a:defRPr sz="5600"/>
            </a:pPr>
            <a:r>
              <a:t>Сдвиг в сознании</a:t>
            </a:r>
          </a:p>
          <a:p>
            <a:pPr>
              <a:defRPr b="1"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Организационно сложно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1270000" y="3484091"/>
            <a:ext cx="10464800" cy="2785418"/>
          </a:xfrm>
          <a:prstGeom prst="rect">
            <a:avLst/>
          </a:prstGeom>
        </p:spPr>
        <p:txBody>
          <a:bodyPr/>
          <a:lstStyle>
            <a:lvl1pPr defTabSz="286258">
              <a:defRPr sz="3920"/>
            </a:lvl1pPr>
          </a:lstStyle>
          <a:p>
            <a:pPr/>
            <a:r>
              <a:t>На пути создания интерфейса, который будет отлично выглядеть и функционировать на любом устройстве, могут также встать амбиции других людей и политика.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Недостатки</a:t>
            </a:r>
          </a:p>
        </p:txBody>
      </p:sp>
      <p:sp>
        <p:nvSpPr>
          <p:cNvPr id="271" name="Shape 2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Занимает много времени</a:t>
            </a:r>
          </a:p>
          <a:p>
            <a:pPr>
              <a:defRPr sz="5600"/>
            </a:pPr>
            <a:r>
              <a:t>Сдвиг в сознании</a:t>
            </a:r>
          </a:p>
          <a:p>
            <a:pPr>
              <a:defRPr sz="5600"/>
            </a:pPr>
            <a:r>
              <a:t>Организационно сложно</a:t>
            </a:r>
          </a:p>
          <a:p>
            <a:pPr>
              <a:defRPr b="1"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Незнакомо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2100">
              <a:defRPr sz="4000"/>
            </a:lvl1pPr>
          </a:lstStyle>
          <a:p>
            <a:pPr/>
            <a:r>
              <a:t>Любой редизайн делает интерфейс незнакомым для пользователей. Но чтобы сохранить знакомый подход, особенно если вы собрались всё кардинально менять, нужно быть предельно осторожным.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782" y="-999302"/>
            <a:ext cx="12111964" cy="11752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Стратегия поэтапности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z="5200"/>
            </a:lvl1pPr>
          </a:lstStyle>
          <a:p>
            <a:pPr/>
            <a:r>
              <a:t>Стратегия поэтапного создания адаптивного дизайна разбивает крупномасштабную кампанию на несколько ступеней.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Страница за страницей</a:t>
            </a:r>
          </a:p>
        </p:txBody>
      </p:sp>
      <p:sp>
        <p:nvSpPr>
          <p:cNvPr id="282" name="Shape 282"/>
          <p:cNvSpPr/>
          <p:nvPr>
            <p:ph type="subTitle" sz="quarter" idx="1"/>
          </p:nvPr>
        </p:nvSpPr>
        <p:spPr>
          <a:xfrm>
            <a:off x="1270000" y="5029200"/>
            <a:ext cx="10464800" cy="2391272"/>
          </a:xfrm>
          <a:prstGeom prst="rect">
            <a:avLst/>
          </a:prstGeom>
        </p:spPr>
        <p:txBody>
          <a:bodyPr/>
          <a:lstStyle>
            <a:lvl1pPr defTabSz="566674">
              <a:defRPr sz="3104"/>
            </a:lvl1pPr>
          </a:lstStyle>
          <a:p>
            <a:pPr/>
            <a:r>
              <a:t>Этот метод подразумевает создание подгруппы страниц. Такие компании, как Microsoft, запускают адаптивные ключевые страницы, при этом оставляя большинство внутренних только для настольных компьютеров.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1270000" y="2423393"/>
            <a:ext cx="10464800" cy="4175225"/>
          </a:xfrm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/>
            <a:r>
              <a:t>Для большинства организаций, широкомасштабное создание нового дизайна с нуля даже не рассматривается.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Преимущества</a:t>
            </a:r>
          </a:p>
        </p:txBody>
      </p:sp>
      <p:sp>
        <p:nvSpPr>
          <p:cNvPr id="285" name="Shape 2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Заметно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Преимущества</a:t>
            </a:r>
          </a:p>
        </p:txBody>
      </p:sp>
      <p:sp>
        <p:nvSpPr>
          <p:cNvPr id="288" name="Shape 2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Заметно</a:t>
            </a:r>
          </a:p>
          <a:p>
            <a:pPr>
              <a:defRPr sz="5600"/>
            </a:pPr>
            <a:r>
              <a:t>Возможность научиться быть гибким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Преимущества</a:t>
            </a:r>
          </a:p>
        </p:txBody>
      </p:sp>
      <p:sp>
        <p:nvSpPr>
          <p:cNvPr id="291" name="Shape 2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Заметно</a:t>
            </a:r>
          </a:p>
          <a:p>
            <a:pPr>
              <a:defRPr sz="5600"/>
            </a:pPr>
            <a:r>
              <a:t>Возможность научиться быть гибким</a:t>
            </a:r>
          </a:p>
          <a:p>
            <a:pPr>
              <a:defRPr sz="5600"/>
            </a:pPr>
            <a:r>
              <a:t>Более высокие шансы запуска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Недостатки</a:t>
            </a:r>
          </a:p>
        </p:txBody>
      </p:sp>
      <p:sp>
        <p:nvSpPr>
          <p:cNvPr id="294" name="Shape 2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Отсутствие целостности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Недостатки</a:t>
            </a:r>
          </a:p>
        </p:txBody>
      </p:sp>
      <p:sp>
        <p:nvSpPr>
          <p:cNvPr id="297" name="Shape 2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Отсутствие целостности</a:t>
            </a:r>
          </a:p>
          <a:p>
            <a:pPr>
              <a:defRPr sz="5600"/>
            </a:pPr>
            <a:r>
              <a:t>Недальновидность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Недостатки</a:t>
            </a:r>
          </a:p>
        </p:txBody>
      </p:sp>
      <p:sp>
        <p:nvSpPr>
          <p:cNvPr id="300" name="Shape 3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Отсутствие целостности</a:t>
            </a:r>
          </a:p>
          <a:p>
            <a:pPr>
              <a:defRPr sz="5600"/>
            </a:pPr>
            <a:r>
              <a:t>Недальновидность</a:t>
            </a:r>
          </a:p>
          <a:p>
            <a:pPr>
              <a:defRPr sz="5600"/>
            </a:pPr>
            <a:r>
              <a:t>Вероятность зачахнуть на корню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07515"/>
            <a:ext cx="13004800" cy="5338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5382" y="4700"/>
            <a:ext cx="9744200" cy="974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Вопросы?</a:t>
            </a:r>
          </a:p>
        </p:txBody>
      </p:sp>
      <p:sp>
        <p:nvSpPr>
          <p:cNvPr id="307" name="Shape 30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1270000" y="2423393"/>
            <a:ext cx="10464800" cy="4175225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/>
            <a:r>
              <a:t>Именно поэтому адаптивная модернизация это популярный подход к созданию хорошего интерфейса для мобильных устройств.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Преимущества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Относительно быстро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