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61" r:id="rId5"/>
    <p:sldId id="265" r:id="rId6"/>
    <p:sldId id="266" r:id="rId7"/>
    <p:sldId id="267" r:id="rId8"/>
    <p:sldId id="268" r:id="rId9"/>
    <p:sldId id="263" r:id="rId10"/>
    <p:sldId id="257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7" d="100"/>
          <a:sy n="187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2" d="100"/>
          <a:sy n="152" d="100"/>
        </p:scale>
        <p:origin x="-453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ocalDataHD:ds384:Dropbox:UoS_PhD:B_Academic:Polly:Polly%20Final%20Report:Other%20Files:Analysis:Experiments_260615:Analysis_age_experiments_2606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ocalDataHD:ds384:Dropbox:UoS_PhD:B_Academic:Polly:Polly%20Final%20Report:Other%20Files:Analysis:Experiments_260615:Analysis_age_experiments_2606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'4dCI'!$B$6</c:f>
              <c:strCache>
                <c:ptCount val="1"/>
                <c:pt idx="0">
                  <c:v>Accuracy OFF</c:v>
                </c:pt>
              </c:strCache>
            </c:strRef>
          </c:tx>
          <c:xVal>
            <c:numRef>
              <c:f>'4dCI'!$F$7:$F$12</c:f>
              <c:numCache>
                <c:formatCode>0.0000</c:formatCode>
                <c:ptCount val="6"/>
                <c:pt idx="0">
                  <c:v>0.0324</c:v>
                </c:pt>
                <c:pt idx="1">
                  <c:v>0.0322</c:v>
                </c:pt>
                <c:pt idx="2">
                  <c:v>0.0363</c:v>
                </c:pt>
                <c:pt idx="3">
                  <c:v>0.0473</c:v>
                </c:pt>
                <c:pt idx="4">
                  <c:v>0.0979</c:v>
                </c:pt>
                <c:pt idx="5">
                  <c:v>0.2643</c:v>
                </c:pt>
              </c:numCache>
            </c:numRef>
          </c:xVal>
          <c:yVal>
            <c:numRef>
              <c:f>'4dCI'!$B$7:$B$12</c:f>
              <c:numCache>
                <c:formatCode>0.000</c:formatCode>
                <c:ptCount val="6"/>
                <c:pt idx="0">
                  <c:v>0.598</c:v>
                </c:pt>
                <c:pt idx="1">
                  <c:v>0.599</c:v>
                </c:pt>
                <c:pt idx="2">
                  <c:v>0.602</c:v>
                </c:pt>
                <c:pt idx="3">
                  <c:v>0.61</c:v>
                </c:pt>
                <c:pt idx="4">
                  <c:v>0.624</c:v>
                </c:pt>
                <c:pt idx="5">
                  <c:v>0.622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'4dCI'!$I$6</c:f>
              <c:strCache>
                <c:ptCount val="1"/>
                <c:pt idx="0">
                  <c:v>Accuracy ON</c:v>
                </c:pt>
              </c:strCache>
            </c:strRef>
          </c:tx>
          <c:xVal>
            <c:numRef>
              <c:f>'4dCI'!$M$7:$M$12</c:f>
              <c:numCache>
                <c:formatCode>0.0000</c:formatCode>
                <c:ptCount val="6"/>
                <c:pt idx="0">
                  <c:v>0.0583</c:v>
                </c:pt>
                <c:pt idx="1">
                  <c:v>0.0162</c:v>
                </c:pt>
                <c:pt idx="2">
                  <c:v>0.0099</c:v>
                </c:pt>
                <c:pt idx="3">
                  <c:v>0.0088</c:v>
                </c:pt>
                <c:pt idx="4">
                  <c:v>0.026</c:v>
                </c:pt>
                <c:pt idx="5">
                  <c:v>0.1379</c:v>
                </c:pt>
              </c:numCache>
            </c:numRef>
          </c:xVal>
          <c:yVal>
            <c:numRef>
              <c:f>'4dCI'!$I$7:$I$12</c:f>
              <c:numCache>
                <c:formatCode>0.000</c:formatCode>
                <c:ptCount val="6"/>
                <c:pt idx="0">
                  <c:v>0.54</c:v>
                </c:pt>
                <c:pt idx="1">
                  <c:v>0.568</c:v>
                </c:pt>
                <c:pt idx="2">
                  <c:v>0.589</c:v>
                </c:pt>
                <c:pt idx="3">
                  <c:v>0.595</c:v>
                </c:pt>
                <c:pt idx="4">
                  <c:v>0.608</c:v>
                </c:pt>
                <c:pt idx="5">
                  <c:v>0.569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2643208"/>
        <c:axId val="-2012650984"/>
      </c:scatterChart>
      <c:valAx>
        <c:axId val="-2012643208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KL Divergence</a:t>
                </a:r>
              </a:p>
            </c:rich>
          </c:tx>
          <c:layout/>
          <c:overlay val="0"/>
        </c:title>
        <c:numFmt formatCode="0.0000" sourceLinked="1"/>
        <c:majorTickMark val="out"/>
        <c:minorTickMark val="none"/>
        <c:tickLblPos val="nextTo"/>
        <c:crossAx val="-2012650984"/>
        <c:crosses val="autoZero"/>
        <c:crossBetween val="midCat"/>
      </c:valAx>
      <c:valAx>
        <c:axId val="-2012650984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-201264320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'4dCI'!$E$6</c:f>
              <c:strCache>
                <c:ptCount val="1"/>
                <c:pt idx="0">
                  <c:v>Macro f1 OFF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'4dCI'!$F$7:$F$12</c:f>
              <c:numCache>
                <c:formatCode>0.0000</c:formatCode>
                <c:ptCount val="6"/>
                <c:pt idx="0">
                  <c:v>0.0324</c:v>
                </c:pt>
                <c:pt idx="1">
                  <c:v>0.0322</c:v>
                </c:pt>
                <c:pt idx="2">
                  <c:v>0.0363</c:v>
                </c:pt>
                <c:pt idx="3">
                  <c:v>0.0473</c:v>
                </c:pt>
                <c:pt idx="4">
                  <c:v>0.0979</c:v>
                </c:pt>
                <c:pt idx="5">
                  <c:v>0.2643</c:v>
                </c:pt>
              </c:numCache>
            </c:numRef>
          </c:xVal>
          <c:yVal>
            <c:numRef>
              <c:f>'4dCI'!$E$7:$E$12</c:f>
              <c:numCache>
                <c:formatCode>0.000</c:formatCode>
                <c:ptCount val="6"/>
                <c:pt idx="0">
                  <c:v>0.458</c:v>
                </c:pt>
                <c:pt idx="1">
                  <c:v>0.46</c:v>
                </c:pt>
                <c:pt idx="2">
                  <c:v>0.466</c:v>
                </c:pt>
                <c:pt idx="3">
                  <c:v>0.473</c:v>
                </c:pt>
                <c:pt idx="4">
                  <c:v>0.48</c:v>
                </c:pt>
                <c:pt idx="5">
                  <c:v>0.47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'4dCI'!$L$6</c:f>
              <c:strCache>
                <c:ptCount val="1"/>
                <c:pt idx="0">
                  <c:v>Macro f1 ON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'4dCI'!$M$7:$M$12</c:f>
              <c:numCache>
                <c:formatCode>0.0000</c:formatCode>
                <c:ptCount val="6"/>
                <c:pt idx="0">
                  <c:v>0.0583</c:v>
                </c:pt>
                <c:pt idx="1">
                  <c:v>0.0162</c:v>
                </c:pt>
                <c:pt idx="2">
                  <c:v>0.0099</c:v>
                </c:pt>
                <c:pt idx="3">
                  <c:v>0.0088</c:v>
                </c:pt>
                <c:pt idx="4">
                  <c:v>0.026</c:v>
                </c:pt>
                <c:pt idx="5">
                  <c:v>0.1379</c:v>
                </c:pt>
              </c:numCache>
            </c:numRef>
          </c:xVal>
          <c:yVal>
            <c:numRef>
              <c:f>'4dCI'!$L$7:$L$12</c:f>
              <c:numCache>
                <c:formatCode>0.000</c:formatCode>
                <c:ptCount val="6"/>
                <c:pt idx="0">
                  <c:v>0.456</c:v>
                </c:pt>
                <c:pt idx="1">
                  <c:v>0.462</c:v>
                </c:pt>
                <c:pt idx="2">
                  <c:v>0.479</c:v>
                </c:pt>
                <c:pt idx="3">
                  <c:v>0.482</c:v>
                </c:pt>
                <c:pt idx="4">
                  <c:v>0.505</c:v>
                </c:pt>
                <c:pt idx="5">
                  <c:v>0.519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8988120"/>
        <c:axId val="-2008718376"/>
      </c:scatterChart>
      <c:valAx>
        <c:axId val="-2008988120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KL Divergence</a:t>
                </a:r>
              </a:p>
            </c:rich>
          </c:tx>
          <c:layout/>
          <c:overlay val="0"/>
        </c:title>
        <c:numFmt formatCode="0.0000" sourceLinked="1"/>
        <c:majorTickMark val="out"/>
        <c:minorTickMark val="none"/>
        <c:tickLblPos val="nextTo"/>
        <c:crossAx val="-2008718376"/>
        <c:crosses val="autoZero"/>
        <c:crossBetween val="midCat"/>
      </c:valAx>
      <c:valAx>
        <c:axId val="-2008718376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-200898812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90495-62FC-394B-8099-9688A9746A23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AB33-64D7-E844-8B1E-31A16A79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AB33-64D7-E844-8B1E-31A16A79EE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0B3F-0838-264E-8461-77500487A089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5097-A8D0-C242-AB6E-3D6C5E22C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Imbalance and Quantification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Sussex Data Analysis Forum</a:t>
            </a:r>
          </a:p>
          <a:p>
            <a:r>
              <a:rPr lang="en-US" dirty="0" smtClean="0"/>
              <a:t>David Spence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9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KL-Divergence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552382"/>
              </p:ext>
            </p:extLst>
          </p:nvPr>
        </p:nvGraphicFramePr>
        <p:xfrm>
          <a:off x="1294899" y="1417638"/>
          <a:ext cx="6752890" cy="431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62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Macro-F1 score vs. KLD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090566"/>
              </p:ext>
            </p:extLst>
          </p:nvPr>
        </p:nvGraphicFramePr>
        <p:xfrm>
          <a:off x="1254793" y="1576639"/>
          <a:ext cx="6605838" cy="453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427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by class in total</a:t>
            </a:r>
          </a:p>
          <a:p>
            <a:r>
              <a:rPr lang="en-US" dirty="0" smtClean="0"/>
              <a:t>NOT classification of each instance</a:t>
            </a:r>
          </a:p>
          <a:p>
            <a:r>
              <a:rPr lang="en-US" dirty="0" smtClean="0"/>
              <a:t>Very common</a:t>
            </a:r>
          </a:p>
          <a:p>
            <a:r>
              <a:rPr lang="en-US" dirty="0" smtClean="0"/>
              <a:t>Just count the classifier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6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69141" y="1207897"/>
            <a:ext cx="3751958" cy="3452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085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785377" y="1213675"/>
            <a:ext cx="3735224" cy="34465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2766347" y="1860497"/>
            <a:ext cx="3754232" cy="16909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2557272" y="4752587"/>
            <a:ext cx="52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anklin Gothic Book"/>
                <a:cs typeface="Franklin Gothic Book"/>
              </a:rPr>
              <a:t>0%</a:t>
            </a:r>
            <a:endParaRPr lang="en-US" sz="14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947" y="4752590"/>
            <a:ext cx="7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anklin Gothic Book"/>
                <a:cs typeface="Franklin Gothic Book"/>
              </a:rPr>
              <a:t>100%</a:t>
            </a:r>
            <a:endParaRPr lang="en-US" sz="1400" dirty="0">
              <a:latin typeface="Franklin Gothic Book"/>
              <a:cs typeface="Franklin Gothic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1478" y="1065841"/>
            <a:ext cx="70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anklin Gothic Book"/>
                <a:cs typeface="Franklin Gothic Book"/>
              </a:rPr>
              <a:t>100%</a:t>
            </a:r>
            <a:endParaRPr lang="en-US" sz="1400" dirty="0"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8993" y="4475392"/>
            <a:ext cx="52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ranklin Gothic Book"/>
                <a:cs typeface="Franklin Gothic Book"/>
              </a:rPr>
              <a:t>0%</a:t>
            </a:r>
            <a:endParaRPr lang="en-US" sz="1400" dirty="0">
              <a:latin typeface="Franklin Gothic Book"/>
              <a:cs typeface="Franklin Gothic Book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623803" y="3551414"/>
            <a:ext cx="9484" cy="1127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672647" y="1851257"/>
            <a:ext cx="2" cy="2808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564738" y="4761834"/>
            <a:ext cx="220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ranklin Gothic Book"/>
                <a:cs typeface="Franklin Gothic Book"/>
              </a:rPr>
              <a:t>True Prevalence</a:t>
            </a:r>
            <a:endParaRPr lang="en-US" sz="1400" dirty="0">
              <a:latin typeface="Franklin Gothic Book"/>
              <a:cs typeface="Franklin Gothic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9315" y="2738280"/>
            <a:ext cx="1159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ranklin Gothic Book"/>
                <a:cs typeface="Franklin Gothic Book"/>
              </a:rPr>
              <a:t>Classifier Output Prevalence</a:t>
            </a:r>
            <a:endParaRPr lang="en-US" sz="1400" dirty="0">
              <a:latin typeface="Franklin Gothic Book"/>
              <a:cs typeface="Franklin Gothic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2933" y="3699235"/>
            <a:ext cx="81737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ranklin Gothic Book"/>
                <a:cs typeface="Franklin Gothic Book"/>
              </a:rPr>
              <a:t>f</a:t>
            </a:r>
            <a:r>
              <a:rPr lang="en-US" sz="1400" dirty="0" smtClean="0">
                <a:latin typeface="Franklin Gothic Book"/>
                <a:cs typeface="Franklin Gothic Book"/>
              </a:rPr>
              <a:t>alse positive rate</a:t>
            </a:r>
            <a:endParaRPr lang="en-US" sz="1400" dirty="0">
              <a:latin typeface="Franklin Gothic Book"/>
              <a:cs typeface="Franklin Gothic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2651" y="2821440"/>
            <a:ext cx="81737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ranklin Gothic Book"/>
                <a:cs typeface="Franklin Gothic Book"/>
              </a:rPr>
              <a:t>true positive rate</a:t>
            </a:r>
            <a:endParaRPr lang="en-US" sz="1400" dirty="0">
              <a:latin typeface="Franklin Gothic Book"/>
              <a:cs typeface="Franklin Gothic Book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5883792" y="1185978"/>
            <a:ext cx="28507" cy="3474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2775851" y="2146936"/>
            <a:ext cx="3098431" cy="462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2756842" y="1786579"/>
            <a:ext cx="3107934" cy="92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ular Callout 19"/>
          <p:cNvSpPr/>
          <p:nvPr/>
        </p:nvSpPr>
        <p:spPr bwMode="auto">
          <a:xfrm>
            <a:off x="5313522" y="5196130"/>
            <a:ext cx="1083500" cy="711480"/>
          </a:xfrm>
          <a:prstGeom prst="wedgeRectCallout">
            <a:avLst>
              <a:gd name="adj1" fmla="val 3231"/>
              <a:gd name="adj2" fmla="val -11959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085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/>
                <a:cs typeface="Franklin Gothic Book"/>
              </a:rPr>
              <a:t>Test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/>
                <a:cs typeface="Franklin Gothic Book"/>
              </a:rPr>
              <a:t> Set True Prevalence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anklin Gothic Book"/>
              <a:cs typeface="Franklin Gothic Book"/>
            </a:endParaRP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1578300" y="2109982"/>
            <a:ext cx="902915" cy="498953"/>
          </a:xfrm>
          <a:prstGeom prst="wedgeRectCallout">
            <a:avLst>
              <a:gd name="adj1" fmla="val 76179"/>
              <a:gd name="adj2" fmla="val -3289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085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/>
                <a:cs typeface="Franklin Gothic Book"/>
              </a:rPr>
              <a:t>Classifier Output</a:t>
            </a: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1587803" y="1398506"/>
            <a:ext cx="883909" cy="498950"/>
          </a:xfrm>
          <a:prstGeom prst="wedgeRectCallout">
            <a:avLst>
              <a:gd name="adj1" fmla="val 76634"/>
              <a:gd name="adj2" fmla="val 2821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085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/>
                <a:cs typeface="Franklin Gothic Book"/>
              </a:rPr>
              <a:t>True Value</a:t>
            </a:r>
          </a:p>
        </p:txBody>
      </p:sp>
    </p:spTree>
    <p:extLst>
      <p:ext uri="{BB962C8B-B14F-4D97-AF65-F5344CB8AC3E}">
        <p14:creationId xmlns:p14="http://schemas.microsoft.com/office/powerpoint/2010/main" val="424418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Foreman Adjusted Count</a:t>
            </a:r>
            <a:endParaRPr lang="en-US" dirty="0"/>
          </a:p>
        </p:txBody>
      </p:sp>
      <p:pic>
        <p:nvPicPr>
          <p:cNvPr id="6" name="Picture 5" descr="Screen Shot 2016-08-01 at 14.03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43" y="1531355"/>
            <a:ext cx="3638216" cy="16389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9684" y="3174775"/>
            <a:ext cx="6864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“Quantifying counts and costs via classification”</a:t>
            </a:r>
          </a:p>
          <a:p>
            <a:r>
              <a:rPr lang="en-US" dirty="0" smtClean="0"/>
              <a:t>Forman, George</a:t>
            </a:r>
          </a:p>
          <a:p>
            <a:r>
              <a:rPr lang="en-US" dirty="0" smtClean="0"/>
              <a:t>Data Mining and Knowledge Discovery</a:t>
            </a:r>
          </a:p>
          <a:p>
            <a:r>
              <a:rPr lang="en-US" sz="3600" dirty="0" smtClean="0"/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119018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Rogen</a:t>
            </a:r>
            <a:r>
              <a:rPr lang="en-US" dirty="0" smtClean="0"/>
              <a:t> and </a:t>
            </a:r>
            <a:r>
              <a:rPr lang="en-US" dirty="0" err="1" smtClean="0"/>
              <a:t>Gladen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0726" y="3789207"/>
            <a:ext cx="59154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“Estimating prevalence from the results of a screening test”</a:t>
            </a:r>
          </a:p>
          <a:p>
            <a:r>
              <a:rPr lang="en-US" dirty="0" smtClean="0"/>
              <a:t>Rogan, Walter J and </a:t>
            </a:r>
            <a:r>
              <a:rPr lang="en-US" dirty="0" err="1" smtClean="0"/>
              <a:t>Gladen</a:t>
            </a:r>
            <a:r>
              <a:rPr lang="en-US" dirty="0" smtClean="0"/>
              <a:t>, Beth</a:t>
            </a:r>
          </a:p>
          <a:p>
            <a:r>
              <a:rPr lang="en-US" dirty="0" smtClean="0"/>
              <a:t>American journal of epidemiology</a:t>
            </a:r>
          </a:p>
          <a:p>
            <a:r>
              <a:rPr lang="en-US" sz="3600" dirty="0" smtClean="0"/>
              <a:t>1978</a:t>
            </a:r>
          </a:p>
        </p:txBody>
      </p:sp>
      <p:pic>
        <p:nvPicPr>
          <p:cNvPr id="5" name="Picture 4" descr="Screen Shot 2016-08-01 at 14.10.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2"/>
          <a:stretch/>
        </p:blipFill>
        <p:spPr>
          <a:xfrm>
            <a:off x="2109538" y="1417638"/>
            <a:ext cx="4104750" cy="19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5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2372" y="3978707"/>
            <a:ext cx="3706001" cy="2408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latin typeface="Franklin Gothic Book"/>
                <a:cs typeface="Franklin Gothic Book"/>
              </a:rPr>
              <a:t>Inverse Problem</a:t>
            </a:r>
            <a:endParaRPr lang="en-US" sz="1600" dirty="0" smtClean="0">
              <a:latin typeface="Franklin Gothic Book"/>
              <a:cs typeface="Franklin Gothic Book"/>
            </a:endParaRPr>
          </a:p>
          <a:p>
            <a:endParaRPr lang="en-US" sz="2400" dirty="0" smtClean="0">
              <a:latin typeface="Franklin Gothic Book"/>
              <a:cs typeface="Franklin Gothic Book"/>
            </a:endParaRPr>
          </a:p>
          <a:p>
            <a:r>
              <a:rPr lang="en-US" sz="2400" dirty="0" err="1" smtClean="0">
                <a:latin typeface="Franklin Gothic Book"/>
                <a:cs typeface="Franklin Gothic Book"/>
              </a:rPr>
              <a:t>p</a:t>
            </a:r>
            <a:r>
              <a:rPr lang="en-US" sz="2400" baseline="-25000" dirty="0" err="1" smtClean="0">
                <a:latin typeface="Franklin Gothic Book"/>
                <a:cs typeface="Franklin Gothic Book"/>
              </a:rPr>
              <a:t>val</a:t>
            </a:r>
            <a:r>
              <a:rPr lang="en-US" sz="2400" dirty="0" smtClean="0">
                <a:latin typeface="Franklin Gothic Book"/>
                <a:cs typeface="Franklin Gothic Book"/>
              </a:rPr>
              <a:t> </a:t>
            </a:r>
            <a:r>
              <a:rPr lang="en-US" sz="2400" dirty="0">
                <a:latin typeface="Franklin Gothic Book"/>
                <a:cs typeface="Franklin Gothic Book"/>
              </a:rPr>
              <a:t>= </a:t>
            </a:r>
            <a:r>
              <a:rPr lang="en-US" sz="2400" dirty="0" err="1" smtClean="0">
                <a:latin typeface="Franklin Gothic Book"/>
                <a:cs typeface="Franklin Gothic Book"/>
              </a:rPr>
              <a:t>R</a:t>
            </a:r>
            <a:r>
              <a:rPr lang="en-US" sz="2400" baseline="-25000" dirty="0" err="1" smtClean="0">
                <a:latin typeface="Franklin Gothic Book"/>
                <a:cs typeface="Franklin Gothic Book"/>
              </a:rPr>
              <a:t>val</a:t>
            </a:r>
            <a:r>
              <a:rPr lang="en-US" sz="2400" dirty="0" err="1" smtClean="0">
                <a:latin typeface="Franklin Gothic Book"/>
                <a:cs typeface="Franklin Gothic Book"/>
              </a:rPr>
              <a:t>.a</a:t>
            </a:r>
            <a:r>
              <a:rPr lang="en-US" sz="2400" baseline="-25000" dirty="0" err="1" smtClean="0">
                <a:latin typeface="Franklin Gothic Book"/>
                <a:cs typeface="Franklin Gothic Book"/>
              </a:rPr>
              <a:t>val</a:t>
            </a:r>
            <a:endParaRPr lang="en-US" sz="2400" baseline="-25000" dirty="0">
              <a:latin typeface="Franklin Gothic Book"/>
              <a:cs typeface="Franklin Gothic Book"/>
            </a:endParaRPr>
          </a:p>
          <a:p>
            <a:r>
              <a:rPr lang="en-US" sz="2400" dirty="0" err="1">
                <a:latin typeface="Franklin Gothic Book"/>
                <a:cs typeface="Franklin Gothic Book"/>
              </a:rPr>
              <a:t>p</a:t>
            </a:r>
            <a:r>
              <a:rPr lang="en-US" sz="2400" baseline="-25000" dirty="0" err="1">
                <a:latin typeface="Franklin Gothic Book"/>
                <a:cs typeface="Franklin Gothic Book"/>
              </a:rPr>
              <a:t>te</a:t>
            </a:r>
            <a:r>
              <a:rPr lang="en-US" sz="2400" dirty="0">
                <a:latin typeface="Franklin Gothic Book"/>
                <a:cs typeface="Franklin Gothic Book"/>
              </a:rPr>
              <a:t> = </a:t>
            </a:r>
            <a:r>
              <a:rPr lang="en-US" sz="2400" dirty="0" err="1" smtClean="0">
                <a:latin typeface="Franklin Gothic Book"/>
                <a:cs typeface="Franklin Gothic Book"/>
              </a:rPr>
              <a:t>R</a:t>
            </a:r>
            <a:r>
              <a:rPr lang="en-US" sz="2400" baseline="-25000" dirty="0" err="1" smtClean="0">
                <a:latin typeface="Franklin Gothic Book"/>
                <a:cs typeface="Franklin Gothic Book"/>
              </a:rPr>
              <a:t>te</a:t>
            </a:r>
            <a:r>
              <a:rPr lang="en-US" sz="2400" dirty="0" err="1" smtClean="0">
                <a:latin typeface="Franklin Gothic Book"/>
                <a:cs typeface="Franklin Gothic Book"/>
              </a:rPr>
              <a:t>.a</a:t>
            </a:r>
            <a:r>
              <a:rPr lang="en-US" sz="2400" baseline="-25000" dirty="0" err="1" smtClean="0">
                <a:latin typeface="Franklin Gothic Book"/>
                <a:cs typeface="Franklin Gothic Book"/>
              </a:rPr>
              <a:t>te</a:t>
            </a:r>
            <a:endParaRPr lang="en-US" sz="2400" baseline="-25000" dirty="0" smtClean="0">
              <a:latin typeface="Franklin Gothic Book"/>
              <a:cs typeface="Franklin Gothic Book"/>
            </a:endParaRPr>
          </a:p>
          <a:p>
            <a:r>
              <a:rPr lang="is-IS" sz="2400" dirty="0" smtClean="0">
                <a:latin typeface="Franklin Gothic Book"/>
                <a:cs typeface="Franklin Gothic Book"/>
              </a:rPr>
              <a:t>…</a:t>
            </a:r>
            <a:endParaRPr lang="en-US" sz="2400" dirty="0">
              <a:latin typeface="Franklin Gothic Book"/>
              <a:cs typeface="Franklin Gothic Book"/>
            </a:endParaRPr>
          </a:p>
          <a:p>
            <a:r>
              <a:rPr lang="en-US" sz="2400" dirty="0" smtClean="0">
                <a:latin typeface="Franklin Gothic Book"/>
                <a:cs typeface="Franklin Gothic Book"/>
              </a:rPr>
              <a:t>a</a:t>
            </a:r>
            <a:r>
              <a:rPr lang="en-US" sz="2400" baseline="-25000" dirty="0" smtClean="0">
                <a:latin typeface="Franklin Gothic Book"/>
                <a:cs typeface="Franklin Gothic Book"/>
              </a:rPr>
              <a:t>te</a:t>
            </a:r>
            <a:r>
              <a:rPr lang="en-US" sz="2400" dirty="0" smtClean="0">
                <a:latin typeface="Franklin Gothic Book"/>
                <a:cs typeface="Franklin Gothic Book"/>
              </a:rPr>
              <a:t> ~ (</a:t>
            </a:r>
            <a:r>
              <a:rPr lang="en-US" sz="2400" dirty="0" err="1" smtClean="0">
                <a:latin typeface="Franklin Gothic Book"/>
                <a:cs typeface="Franklin Gothic Book"/>
              </a:rPr>
              <a:t>R</a:t>
            </a:r>
            <a:r>
              <a:rPr lang="en-US" sz="2400" baseline="-25000" dirty="0" err="1" smtClean="0">
                <a:latin typeface="Franklin Gothic Book"/>
                <a:cs typeface="Franklin Gothic Book"/>
              </a:rPr>
              <a:t>val</a:t>
            </a:r>
            <a:r>
              <a:rPr lang="en-US" sz="2400" dirty="0" smtClean="0">
                <a:latin typeface="Franklin Gothic Book"/>
                <a:cs typeface="Franklin Gothic Book"/>
              </a:rPr>
              <a:t>)</a:t>
            </a:r>
            <a:r>
              <a:rPr lang="en-US" sz="2400" baseline="30000" dirty="0" smtClean="0">
                <a:latin typeface="Franklin Gothic Book"/>
                <a:cs typeface="Franklin Gothic Book"/>
              </a:rPr>
              <a:t>-1</a:t>
            </a:r>
            <a:r>
              <a:rPr lang="en-US" sz="2400" dirty="0" smtClean="0">
                <a:latin typeface="Franklin Gothic Book"/>
                <a:cs typeface="Franklin Gothic Book"/>
              </a:rPr>
              <a:t>.p</a:t>
            </a:r>
            <a:r>
              <a:rPr lang="en-US" sz="2400" baseline="-25000" dirty="0" smtClean="0">
                <a:latin typeface="Franklin Gothic Book"/>
                <a:cs typeface="Franklin Gothic Book"/>
              </a:rPr>
              <a:t>te</a:t>
            </a:r>
            <a:endParaRPr lang="en-US" sz="2400" baseline="-25000" dirty="0">
              <a:latin typeface="Franklin Gothic Book"/>
              <a:cs typeface="Franklin Gothic Book"/>
            </a:endParaRPr>
          </a:p>
          <a:p>
            <a:endParaRPr lang="en-US" sz="2400" baseline="-25000" dirty="0">
              <a:latin typeface="Franklin Gothic Book"/>
              <a:cs typeface="Franklin Gothic Book"/>
            </a:endParaRPr>
          </a:p>
          <a:p>
            <a:endParaRPr lang="en-US" sz="2400" dirty="0" smtClean="0">
              <a:latin typeface="Franklin Gothic Book"/>
              <a:cs typeface="Franklin Gothic Book"/>
            </a:endParaRPr>
          </a:p>
          <a:p>
            <a:endParaRPr lang="en-US" sz="2400" dirty="0" smtClean="0">
              <a:latin typeface="Franklin Gothic Book"/>
              <a:cs typeface="Franklin Gothic Book"/>
            </a:endParaRPr>
          </a:p>
          <a:p>
            <a:endParaRPr lang="en-US" sz="2400" dirty="0">
              <a:latin typeface="Franklin Gothic Book"/>
              <a:cs typeface="Franklin Gothic Book"/>
            </a:endParaRPr>
          </a:p>
          <a:p>
            <a:endParaRPr lang="en-US" sz="24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2153" y="3978707"/>
            <a:ext cx="3161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Potential for noise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Condition Number of 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Screen Shot 2016-08-01 at 14.23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12" y="1266699"/>
            <a:ext cx="5176921" cy="26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7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McMC</a:t>
            </a:r>
            <a:r>
              <a:rPr lang="en-US" dirty="0" smtClean="0"/>
              <a:t> with </a:t>
            </a:r>
            <a:r>
              <a:rPr lang="en-US" dirty="0" err="1" smtClean="0"/>
              <a:t>PyMC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88903" y="1355289"/>
            <a:ext cx="6465308" cy="5161816"/>
            <a:chOff x="2057061" y="1843236"/>
            <a:chExt cx="4892753" cy="4338723"/>
          </a:xfrm>
        </p:grpSpPr>
        <p:sp>
          <p:nvSpPr>
            <p:cNvPr id="5" name="Rectangle 4"/>
            <p:cNvSpPr/>
            <p:nvPr/>
          </p:nvSpPr>
          <p:spPr bwMode="auto">
            <a:xfrm>
              <a:off x="2057061" y="1843236"/>
              <a:ext cx="4892753" cy="43387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085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6" name="Picture 5" descr="mcmc_sc_160616_mc1_prev_te_hat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4" t="5226" r="6706" b="3122"/>
            <a:stretch/>
          </p:blipFill>
          <p:spPr>
            <a:xfrm>
              <a:off x="2203507" y="2072705"/>
              <a:ext cx="4614253" cy="29229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21379" y="5181393"/>
              <a:ext cx="3801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Franklin Gothic Book"/>
                  <a:cs typeface="Franklin Gothic Book"/>
                </a:rPr>
                <a:t>Probability distributions for latent variables</a:t>
              </a:r>
              <a:endParaRPr lang="en-US" sz="2400" dirty="0">
                <a:latin typeface="Franklin Gothic Book"/>
                <a:cs typeface="Franklin Gothic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40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Contents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 imbalance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Measure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Potential solutions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Quantification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Measure</a:t>
            </a:r>
          </a:p>
          <a:p>
            <a:pPr lvl="1"/>
            <a:r>
              <a:rPr lang="en-US" dirty="0" smtClean="0"/>
              <a:t>Potential solutions </a:t>
            </a:r>
          </a:p>
          <a:p>
            <a:r>
              <a:rPr lang="en-US" dirty="0" smtClean="0"/>
              <a:t>Quantification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4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083373" y="2872923"/>
            <a:ext cx="1507728" cy="31242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13350" y="2492583"/>
            <a:ext cx="550117" cy="43467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xp3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t="7505" r="11465" b="46102"/>
          <a:stretch/>
        </p:blipFill>
        <p:spPr>
          <a:xfrm>
            <a:off x="487947" y="320842"/>
            <a:ext cx="6614001" cy="5247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4529" y="1892418"/>
            <a:ext cx="206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Problem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70262" y="5795211"/>
            <a:ext cx="638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loss functions tend to accentuate class imbalances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measure of class imbalance</a:t>
            </a:r>
          </a:p>
          <a:p>
            <a:r>
              <a:rPr lang="en-US" dirty="0" smtClean="0"/>
              <a:t>A measure of difference between two probability distributions P and Q</a:t>
            </a:r>
          </a:p>
          <a:p>
            <a:r>
              <a:rPr lang="en-US" dirty="0" smtClean="0"/>
              <a:t>Also known as Cross-Entropy</a:t>
            </a:r>
          </a:p>
          <a:p>
            <a:endParaRPr lang="en-US" dirty="0"/>
          </a:p>
        </p:txBody>
      </p:sp>
      <p:pic>
        <p:nvPicPr>
          <p:cNvPr id="5" name="Picture 4" descr="Screen Shot 2016-08-01 at 14.2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82" y="4109731"/>
            <a:ext cx="5461355" cy="14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Weighting / over-sampling</a:t>
            </a:r>
          </a:p>
          <a:p>
            <a:r>
              <a:rPr lang="en-US" dirty="0" smtClean="0"/>
              <a:t>Under-sampling</a:t>
            </a:r>
          </a:p>
          <a:p>
            <a:r>
              <a:rPr lang="en-US" dirty="0" smtClean="0"/>
              <a:t>Synthetic oversampling (SMOTE)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Synthetic </a:t>
            </a:r>
          </a:p>
          <a:p>
            <a:r>
              <a:rPr lang="en-US" dirty="0" smtClean="0"/>
              <a:t>Minority</a:t>
            </a:r>
          </a:p>
          <a:p>
            <a:r>
              <a:rPr lang="en-US" dirty="0" smtClean="0"/>
              <a:t>Over-sampling</a:t>
            </a:r>
          </a:p>
          <a:p>
            <a:r>
              <a:rPr lang="en-US" dirty="0" err="1" smtClean="0"/>
              <a:t>TechniquE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01 at 13.0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1" y="106947"/>
            <a:ext cx="8208211" cy="63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0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n nearest </a:t>
            </a:r>
            <a:r>
              <a:rPr lang="en-US" dirty="0" err="1" smtClean="0"/>
              <a:t>neighbours</a:t>
            </a:r>
            <a:r>
              <a:rPr lang="en-US" dirty="0" smtClean="0"/>
              <a:t> – of any class</a:t>
            </a:r>
          </a:p>
          <a:p>
            <a:r>
              <a:rPr lang="en-US" dirty="0" smtClean="0"/>
              <a:t>Generate a synthetic </a:t>
            </a:r>
            <a:r>
              <a:rPr lang="en-US" dirty="0" err="1" smtClean="0"/>
              <a:t>datapoint</a:t>
            </a:r>
            <a:r>
              <a:rPr lang="en-US" dirty="0" smtClean="0"/>
              <a:t> from each parent-</a:t>
            </a:r>
            <a:r>
              <a:rPr lang="en-US" dirty="0" err="1" smtClean="0"/>
              <a:t>neighbour</a:t>
            </a:r>
            <a:r>
              <a:rPr lang="en-US" dirty="0" smtClean="0"/>
              <a:t> pairing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1" y="3661610"/>
            <a:ext cx="7818869" cy="18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4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658895" y="3007895"/>
            <a:ext cx="782052" cy="28742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55743" y="6097221"/>
            <a:ext cx="782052" cy="28742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98481" y="5505116"/>
            <a:ext cx="782052" cy="28742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98842" y="2363275"/>
            <a:ext cx="802105" cy="37725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xp17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20273" r="10499" b="60624"/>
          <a:stretch/>
        </p:blipFill>
        <p:spPr>
          <a:xfrm>
            <a:off x="648376" y="317682"/>
            <a:ext cx="6324640" cy="2045593"/>
          </a:xfrm>
          <a:prstGeom prst="rect">
            <a:avLst/>
          </a:prstGeom>
        </p:spPr>
      </p:pic>
      <p:pic>
        <p:nvPicPr>
          <p:cNvPr id="5" name="Picture 4" descr="Exp17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" t="58187" r="29395" b="30507"/>
          <a:stretch/>
        </p:blipFill>
        <p:spPr>
          <a:xfrm>
            <a:off x="695165" y="2142696"/>
            <a:ext cx="4842630" cy="1210657"/>
          </a:xfrm>
          <a:prstGeom prst="rect">
            <a:avLst/>
          </a:prstGeom>
        </p:spPr>
      </p:pic>
      <p:pic>
        <p:nvPicPr>
          <p:cNvPr id="6" name="Picture 5" descr="Exp46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20468" r="12430" b="61208"/>
          <a:stretch/>
        </p:blipFill>
        <p:spPr>
          <a:xfrm>
            <a:off x="755319" y="3405321"/>
            <a:ext cx="6105472" cy="1962101"/>
          </a:xfrm>
          <a:prstGeom prst="rect">
            <a:avLst/>
          </a:prstGeom>
        </p:spPr>
      </p:pic>
      <p:pic>
        <p:nvPicPr>
          <p:cNvPr id="7" name="Picture 6" descr="Exp46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t="58382" r="30085" b="30507"/>
          <a:stretch/>
        </p:blipFill>
        <p:spPr>
          <a:xfrm>
            <a:off x="853007" y="5260475"/>
            <a:ext cx="4738262" cy="11897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73016" y="1056105"/>
            <a:ext cx="118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SMOTE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71942" y="3721768"/>
            <a:ext cx="118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254</Words>
  <Application>Microsoft Macintosh PowerPoint</Application>
  <PresentationFormat>On-screen Show (4:3)</PresentationFormat>
  <Paragraphs>81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Class Imbalance and Quantification</vt:lpstr>
      <vt:lpstr>Contents</vt:lpstr>
      <vt:lpstr>PowerPoint Presentation</vt:lpstr>
      <vt:lpstr>Kullback–Leibler divergence</vt:lpstr>
      <vt:lpstr>Solutions</vt:lpstr>
      <vt:lpstr>SMOTE</vt:lpstr>
      <vt:lpstr>PowerPoint Presentation</vt:lpstr>
      <vt:lpstr>SMOTE</vt:lpstr>
      <vt:lpstr>PowerPoint Presentation</vt:lpstr>
      <vt:lpstr>Accuracy vs. KL-Divergence</vt:lpstr>
      <vt:lpstr>Macro-F1 score vs. KLD</vt:lpstr>
      <vt:lpstr>Quantification</vt:lpstr>
      <vt:lpstr>PowerPoint Presentation</vt:lpstr>
      <vt:lpstr>Foreman Adjusted Count</vt:lpstr>
      <vt:lpstr>Rogen and Gladen</vt:lpstr>
      <vt:lpstr>Inverse Problem</vt:lpstr>
      <vt:lpstr>McMC with PyMC</vt:lpstr>
      <vt:lpstr>Contents</vt:lpstr>
    </vt:vector>
  </TitlesOfParts>
  <Company>University of Sussex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Imbalance and Quantification</dc:title>
  <dc:creator>David Spence</dc:creator>
  <cp:lastModifiedBy>David Spence</cp:lastModifiedBy>
  <cp:revision>10</cp:revision>
  <dcterms:created xsi:type="dcterms:W3CDTF">2016-08-01T11:24:36Z</dcterms:created>
  <dcterms:modified xsi:type="dcterms:W3CDTF">2016-08-01T13:49:20Z</dcterms:modified>
</cp:coreProperties>
</file>