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4"/>
  </p:notesMasterIdLst>
  <p:sldIdLst>
    <p:sldId id="256" r:id="rId2"/>
    <p:sldId id="263" r:id="rId3"/>
    <p:sldId id="266" r:id="rId4"/>
    <p:sldId id="265" r:id="rId5"/>
    <p:sldId id="262" r:id="rId6"/>
    <p:sldId id="260" r:id="rId7"/>
    <p:sldId id="257" r:id="rId8"/>
    <p:sldId id="258" r:id="rId9"/>
    <p:sldId id="259" r:id="rId10"/>
    <p:sldId id="268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84021"/>
  </p:normalViewPr>
  <p:slideViewPr>
    <p:cSldViewPr snapToGrid="0" snapToObjects="1">
      <p:cViewPr varScale="1">
        <p:scale>
          <a:sx n="109" d="100"/>
          <a:sy n="109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18393-850C-504B-BFEF-26A391FE87D3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DC01C-1BEC-E04C-BCED-E485EA0C8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79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DC01C-1BEC-E04C-BCED-E485EA0C8AF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cорт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матчи: {}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 «матч» обозначает конечное не пустое множество матчей</a:t>
            </a:r>
          </a:p>
          <a:p>
            <a:r>
              <a:rPr lang="ru-RU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сорт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игроки: {}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 «игроки» обозначает конечное не пустое множество игроков</a:t>
            </a:r>
          </a:p>
          <a:p>
            <a:r>
              <a:rPr lang="ru-RU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сорт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очки игрока перед матчем: игроки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 1000]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 «очки игрока перед матчем» обозначает функцию, которая сопоставляет игроку некоторое вещественное число в диапазоне [0, 1000]</a:t>
            </a:r>
          </a:p>
          <a:p>
            <a:r>
              <a:rPr lang="ru-RU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сорт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очки игрока во время матча: игроки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 1000]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 «очки игрока во время матча» обозначает функцию, которая сопоставляет игроку некоторое вещественное число в диапазоне [0, 1000]</a:t>
            </a:r>
          </a:p>
          <a:p>
            <a:r>
              <a:rPr lang="ru-RU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сорт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рейтинг: игроки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200]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 «рейтинг игрока» обозначает функцию, которая сопоставляет каждому игроку некоторое целое число в диапазоне [1, 200]</a:t>
            </a:r>
          </a:p>
          <a:p>
            <a:r>
              <a:rPr lang="ru-RU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сорт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процент выигранных матчей: игроки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 100]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 «процент выигранных матчей игрока» обозначает функцию, которая сопоставляет каждому игроку некоторое вещественное число в диапазоне [0, 100]</a:t>
            </a:r>
          </a:p>
          <a:p>
            <a:r>
              <a:rPr lang="ru-RU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сорт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исход матча: матчи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2]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 «исход матча» обозначает функцию, которая сопоставляет каждому матчу некоторое целое число в диапазоне [1, 2]</a:t>
            </a:r>
          </a:p>
          <a:p>
            <a:r>
              <a:rPr lang="ru-RU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сорт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история матчей: 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 матчи -&gt; (игроки(а) х игроки(б)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I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2])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 «история матчей» обозначает функцию, которая сопоставляет матчу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множества матчей тройку игроки, игроки,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история матчей)=исход матча(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сорт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предматчевая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статистика: {} ([1,200]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[0,100]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[0,100]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[0,100]) \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 «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предматчевая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статистика» обозначает конечное не пустое множество декартовых произведений, 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 игроки, где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предматчевая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статистика)= рейтинг(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где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предматчевая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статистика) = процент побед(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где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предматчевая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статистика)=процент побед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матчах(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где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предматчевая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статистика)=процент побед за последние 60 недель(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DC01C-1BEC-E04C-BCED-E485EA0C8AF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создания и работы с БД, было решено использовать библиотеку </a:t>
            </a:r>
            <a:r>
              <a:rPr lang="en-US" dirty="0" err="1"/>
              <a:t>CoreData</a:t>
            </a:r>
            <a:r>
              <a:rPr lang="en-US" dirty="0"/>
              <a:t>.</a:t>
            </a:r>
          </a:p>
          <a:p>
            <a:r>
              <a:rPr lang="ru-RU" dirty="0"/>
              <a:t>На данном слайде показано из чего состоит БД данной предметной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DC01C-1BEC-E04C-BCED-E485EA0C8AF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программного средства была выбрана операционная система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программы производилась в среде разработки приложений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языке программирования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DC01C-1BEC-E04C-BCED-E485EA0C8AF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1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DC01C-1BEC-E04C-BCED-E485EA0C8AF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5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DC01C-1BEC-E04C-BCED-E485EA0C8AF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5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2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3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0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2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9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9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C4095-DC2C-C548-88A3-F15CAA37E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868" y="1397877"/>
            <a:ext cx="8639504" cy="2031123"/>
          </a:xfrm>
        </p:spPr>
        <p:txBody>
          <a:bodyPr>
            <a:normAutofit/>
          </a:bodyPr>
          <a:lstStyle/>
          <a:p>
            <a:r>
              <a:rPr lang="ru-RU" sz="3200" b="1" dirty="0"/>
              <a:t>ИНФОРМАЦИОННАЯ СИСТЕМА ПРОГНОЗИРОВАНИЯ ИСХОДА ТЕННИСНОГО МАТЧА</a:t>
            </a:r>
            <a:r>
              <a:rPr lang="ru-RU" sz="32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DA73E0-A114-FD4C-BB93-C2D1E443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11215"/>
            <a:ext cx="12192000" cy="64678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Авторы: Гасанов Ренат Эйвазович, Кондаков Иван Андреевич, группа Б8116-02.03.03</a:t>
            </a:r>
          </a:p>
        </p:txBody>
      </p:sp>
    </p:spTree>
    <p:extLst>
      <p:ext uri="{BB962C8B-B14F-4D97-AF65-F5344CB8AC3E}">
        <p14:creationId xmlns:p14="http://schemas.microsoft.com/office/powerpoint/2010/main" val="88539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DFA3-1757-FF45-9851-34C163BF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программного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458E1C-8A51-9B4E-8930-6ACE5113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Программное средство состоит из следующих модулей:</a:t>
            </a:r>
          </a:p>
          <a:p>
            <a:pPr lvl="0"/>
            <a:r>
              <a:rPr lang="en-US" dirty="0" err="1"/>
              <a:t>TennisPredict.xcdatamodel</a:t>
            </a:r>
            <a:endParaRPr lang="ru-RU" dirty="0">
              <a:highlight>
                <a:srgbClr val="FFFF00"/>
              </a:highlight>
            </a:endParaRPr>
          </a:p>
          <a:p>
            <a:pPr lvl="0"/>
            <a:r>
              <a:rPr lang="en-US" dirty="0" err="1"/>
              <a:t>AddVC.swift</a:t>
            </a:r>
            <a:endParaRPr lang="ru-RU" dirty="0">
              <a:highlight>
                <a:srgbClr val="FFFF00"/>
              </a:highlight>
            </a:endParaRPr>
          </a:p>
          <a:p>
            <a:pPr lvl="0"/>
            <a:r>
              <a:rPr lang="en-US" dirty="0" err="1"/>
              <a:t>EditVC.swift</a:t>
            </a:r>
            <a:endParaRPr lang="ru-RU" dirty="0">
              <a:highlight>
                <a:srgbClr val="FFFF00"/>
              </a:highlight>
            </a:endParaRPr>
          </a:p>
          <a:p>
            <a:pPr lvl="0"/>
            <a:r>
              <a:rPr lang="en-US" dirty="0" err="1"/>
              <a:t>ViewController.swift</a:t>
            </a:r>
            <a:endParaRPr lang="ru-RU" dirty="0"/>
          </a:p>
          <a:p>
            <a:pPr lvl="0"/>
            <a:r>
              <a:rPr lang="en-US" dirty="0" err="1"/>
              <a:t>predictLiveVC.swift</a:t>
            </a:r>
            <a:endParaRPr lang="ru-RU" dirty="0"/>
          </a:p>
          <a:p>
            <a:pPr lvl="0"/>
            <a:r>
              <a:rPr lang="en-US" dirty="0" err="1"/>
              <a:t>predictOngoingVC.swift</a:t>
            </a:r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88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8D0E9-228A-4A45-B901-623CB0D5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C55679-A207-B141-93C7-3CEF9369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6" y="2073656"/>
            <a:ext cx="1179712" cy="11797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4826CE-9B96-924A-8FFC-17E69099AD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33" y="2073656"/>
            <a:ext cx="145859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8DF55E0-38A1-3E4E-B029-E0A9DB6A37B4}"/>
              </a:ext>
            </a:extLst>
          </p:cNvPr>
          <p:cNvSpPr/>
          <p:nvPr/>
        </p:nvSpPr>
        <p:spPr>
          <a:xfrm>
            <a:off x="2021972" y="5407150"/>
            <a:ext cx="2115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программы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“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Матчи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dirty="0"/>
              <a:t>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1244C1-6DC9-D04D-BA5A-35CDBD66863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73" y="2073656"/>
            <a:ext cx="1458594" cy="316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1B06DA-B70F-E748-8562-9B18BF2CAD4C}"/>
              </a:ext>
            </a:extLst>
          </p:cNvPr>
          <p:cNvSpPr/>
          <p:nvPr/>
        </p:nvSpPr>
        <p:spPr>
          <a:xfrm>
            <a:off x="4137088" y="5419206"/>
            <a:ext cx="1885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 матчам</a:t>
            </a:r>
            <a:r>
              <a:rPr lang="ru-RU" dirty="0"/>
              <a:t>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BDE770-7D14-5442-9370-2D665AA95FF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12" y="2073656"/>
            <a:ext cx="1459036" cy="316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9365B9-DDED-6342-B1C5-0CFDE20B0B08}"/>
              </a:ext>
            </a:extLst>
          </p:cNvPr>
          <p:cNvSpPr/>
          <p:nvPr/>
        </p:nvSpPr>
        <p:spPr>
          <a:xfrm>
            <a:off x="6120679" y="5403018"/>
            <a:ext cx="188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изменение данных о матче</a:t>
            </a:r>
            <a:r>
              <a:rPr lang="ru-RU" dirty="0"/>
              <a:t>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3E3945-3DDB-D84B-990F-F9927E82F005}"/>
              </a:ext>
            </a:extLst>
          </p:cNvPr>
          <p:cNvSpPr/>
          <p:nvPr/>
        </p:nvSpPr>
        <p:spPr>
          <a:xfrm>
            <a:off x="7793148" y="5326873"/>
            <a:ext cx="23650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получения прогноза по предстоящему матчу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63C49A0-BF4D-604F-A450-5499F316F58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98" y="2073657"/>
            <a:ext cx="1459094" cy="3162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8D89A-E5C4-9B43-A5A6-F6B92A64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439" y="2255698"/>
            <a:ext cx="5334930" cy="27436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внимание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B56B24-0D54-C347-9EFF-3BF8CA97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49" y="2516236"/>
            <a:ext cx="2483069" cy="24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BF2FE-51EE-244C-8E73-0D8BFAE8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DF754-31FC-1F46-8746-26F6399F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Специалистом предметной области является человек, желающий предсказать результат теннисного матча. </a:t>
            </a:r>
          </a:p>
          <a:p>
            <a:r>
              <a:rPr lang="ru-RU" dirty="0"/>
              <a:t>В данной ПО специалисту предстоит работать только с одним объектом – это теннисный матч. Под теннисным матчем понимается противостояние 2-ух теннисных игроков. </a:t>
            </a:r>
          </a:p>
        </p:txBody>
      </p:sp>
    </p:spTree>
    <p:extLst>
      <p:ext uri="{BB962C8B-B14F-4D97-AF65-F5344CB8AC3E}">
        <p14:creationId xmlns:p14="http://schemas.microsoft.com/office/powerpoint/2010/main" val="424615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94AB-1C2C-0040-AE48-0D5D16A3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B62EA-1348-2C45-9007-07A786FC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ru-RU" dirty="0"/>
              <a:t>Процент выигранных матчей – кол-во выигранных матчей в процентном соотношении;</a:t>
            </a:r>
          </a:p>
          <a:p>
            <a:pPr lvl="0"/>
            <a:r>
              <a:rPr lang="ru-RU" dirty="0"/>
              <a:t>Рейтинг игрока – позиция игрока в рейтинге теннисистов.</a:t>
            </a:r>
          </a:p>
          <a:p>
            <a:pPr lvl="0"/>
            <a:r>
              <a:rPr lang="ru-RU" dirty="0"/>
              <a:t>История встреч игроков – как часто и с каким результатом заканчивались прошлые матчи двух игроков.</a:t>
            </a:r>
          </a:p>
          <a:p>
            <a:pPr lvl="0"/>
            <a:r>
              <a:rPr lang="ru-RU" dirty="0"/>
              <a:t>Подачи на вылет – это заработанное очко игроком, посредством введения мяча в игру при условии, что соперник не коснулся мяча;</a:t>
            </a:r>
          </a:p>
          <a:p>
            <a:pPr lvl="0"/>
            <a:r>
              <a:rPr lang="ru-RU" dirty="0"/>
              <a:t>Двойные ошибки – это две подряд совершенные ошибки на подаче;</a:t>
            </a:r>
          </a:p>
          <a:p>
            <a:pPr lvl="0"/>
            <a:r>
              <a:rPr lang="ru-RU" dirty="0"/>
              <a:t>Очки выигранные на первой подаче – кол-во очков выигранных на первой подаче;</a:t>
            </a:r>
          </a:p>
          <a:p>
            <a:pPr lvl="0"/>
            <a:r>
              <a:rPr lang="ru-RU" dirty="0"/>
              <a:t>Очки выигранные на второй подаче – кол-во очков выигранных на второй подаче;</a:t>
            </a:r>
          </a:p>
          <a:p>
            <a:pPr lvl="0"/>
            <a:r>
              <a:rPr lang="ru-RU" dirty="0"/>
              <a:t>Очки выигранные с первой подачи соперника – кол-во очков выигранных на первой подаче соперника;</a:t>
            </a:r>
          </a:p>
          <a:p>
            <a:pPr lvl="0"/>
            <a:r>
              <a:rPr lang="ru-RU" dirty="0"/>
              <a:t>Очки выигранные со второй подачи соперника – кол-во очков выигранных на второй подаче соперника;</a:t>
            </a:r>
          </a:p>
          <a:p>
            <a:pPr lvl="0"/>
            <a:r>
              <a:rPr lang="ru-RU" dirty="0"/>
              <a:t>Реализованные </a:t>
            </a:r>
            <a:r>
              <a:rPr lang="ru-RU" dirty="0" err="1"/>
              <a:t>брейкпоинты</a:t>
            </a:r>
            <a:r>
              <a:rPr lang="ru-RU" dirty="0"/>
              <a:t>. </a:t>
            </a:r>
            <a:r>
              <a:rPr lang="ru-RU" dirty="0" err="1"/>
              <a:t>Брейкпоинт</a:t>
            </a:r>
            <a:r>
              <a:rPr lang="ru-RU" dirty="0"/>
              <a:t> – очко, когда игрок может выиграть гейм (временной отрезок в игре, в котором разыгрывается 4 очка; если оба игрока набрали по 3 очка, гейм проводится до 2-ух набранных подряд очков одной из сторон состязания) не на своей подаче;</a:t>
            </a:r>
          </a:p>
          <a:p>
            <a:pPr lvl="0"/>
            <a:r>
              <a:rPr lang="ru-RU" dirty="0"/>
              <a:t>Активно выигранные мячи – кол-во “забитых” мячей. Мяч считается “забитым”, когда соперник не коснулся мяча;</a:t>
            </a:r>
          </a:p>
          <a:p>
            <a:pPr lvl="0"/>
            <a:r>
              <a:rPr lang="ru-RU" dirty="0"/>
              <a:t>Невынужденные ошибки – кол-во ошибок совершенных игроком;</a:t>
            </a:r>
          </a:p>
          <a:p>
            <a:pPr lvl="0"/>
            <a:r>
              <a:rPr lang="ru-RU" dirty="0"/>
              <a:t>Геймы выигранные на своей подаче;</a:t>
            </a:r>
          </a:p>
          <a:p>
            <a:pPr lvl="0"/>
            <a:r>
              <a:rPr lang="ru-RU" dirty="0"/>
              <a:t>Геймы выигранные на приеме;</a:t>
            </a:r>
          </a:p>
        </p:txBody>
      </p:sp>
    </p:spTree>
    <p:extLst>
      <p:ext uri="{BB962C8B-B14F-4D97-AF65-F5344CB8AC3E}">
        <p14:creationId xmlns:p14="http://schemas.microsoft.com/office/powerpoint/2010/main" val="15180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ECA66-ABA1-7542-8ADC-5C04767E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633"/>
            <a:ext cx="10515600" cy="891930"/>
          </a:xfrm>
        </p:spPr>
        <p:txBody>
          <a:bodyPr/>
          <a:lstStyle/>
          <a:p>
            <a:r>
              <a:rPr lang="ru-RU" dirty="0"/>
              <a:t>Онтология знаний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E130A-1034-DB41-8823-BE3D48E8ECCC}"/>
              </a:ext>
            </a:extLst>
          </p:cNvPr>
          <p:cNvSpPr txBox="1"/>
          <p:nvPr/>
        </p:nvSpPr>
        <p:spPr>
          <a:xfrm>
            <a:off x="838200" y="1858042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err="1"/>
              <a:t>cорт</a:t>
            </a:r>
            <a:r>
              <a:rPr lang="ru-RU" sz="2800" dirty="0"/>
              <a:t> матчи: {} </a:t>
            </a:r>
            <a:r>
              <a:rPr lang="ru-RU" sz="2800" dirty="0" err="1"/>
              <a:t>N</a:t>
            </a:r>
            <a:r>
              <a:rPr lang="ru-RU" sz="2800" dirty="0"/>
              <a:t> \ </a:t>
            </a:r>
            <a:r>
              <a:rPr lang="ru-RU" sz="2800" dirty="0" err="1"/>
              <a:t>Ø</a:t>
            </a:r>
            <a:endParaRPr lang="ru-RU" sz="2800" dirty="0"/>
          </a:p>
          <a:p>
            <a:r>
              <a:rPr lang="ru-RU" sz="2800" b="1" u="sng" dirty="0"/>
              <a:t>сорт</a:t>
            </a:r>
            <a:r>
              <a:rPr lang="ru-RU" sz="2800" dirty="0"/>
              <a:t> игроки: {} </a:t>
            </a:r>
            <a:r>
              <a:rPr lang="ru-RU" sz="2800" dirty="0" err="1"/>
              <a:t>N</a:t>
            </a:r>
            <a:r>
              <a:rPr lang="ru-RU" sz="2800" dirty="0"/>
              <a:t> \ </a:t>
            </a:r>
            <a:r>
              <a:rPr lang="ru-RU" sz="2800" dirty="0" err="1"/>
              <a:t>Ø</a:t>
            </a:r>
            <a:endParaRPr lang="ru-RU" sz="2800" dirty="0"/>
          </a:p>
          <a:p>
            <a:r>
              <a:rPr lang="ru-RU" sz="2800" b="1" u="sng" dirty="0"/>
              <a:t>сорт</a:t>
            </a:r>
            <a:r>
              <a:rPr lang="ru-RU" sz="2800" dirty="0"/>
              <a:t> очки игрока перед матчем: игроки -&gt; </a:t>
            </a:r>
            <a:r>
              <a:rPr lang="en-US" sz="2800" dirty="0"/>
              <a:t>R </a:t>
            </a:r>
            <a:r>
              <a:rPr lang="ru-RU" sz="2800" dirty="0"/>
              <a:t>[0, 1000]</a:t>
            </a:r>
          </a:p>
          <a:p>
            <a:r>
              <a:rPr lang="ru-RU" sz="2800" b="1" u="sng" dirty="0"/>
              <a:t>сорт</a:t>
            </a:r>
            <a:r>
              <a:rPr lang="ru-RU" sz="2800" dirty="0"/>
              <a:t> очки игрока во время матча: игроки -&gt; </a:t>
            </a:r>
            <a:r>
              <a:rPr lang="en-US" sz="2800" dirty="0"/>
              <a:t>R </a:t>
            </a:r>
            <a:r>
              <a:rPr lang="ru-RU" sz="2800" dirty="0"/>
              <a:t>[0, 1000]</a:t>
            </a:r>
          </a:p>
          <a:p>
            <a:r>
              <a:rPr lang="ru-RU" sz="2800" b="1" u="sng" dirty="0"/>
              <a:t>сорт</a:t>
            </a:r>
            <a:r>
              <a:rPr lang="ru-RU" sz="2800" dirty="0"/>
              <a:t> рейтинг: игроки -&gt; </a:t>
            </a:r>
            <a:r>
              <a:rPr lang="en-US" sz="2800" dirty="0"/>
              <a:t>I </a:t>
            </a:r>
            <a:r>
              <a:rPr lang="ru-RU" sz="2800" dirty="0"/>
              <a:t>[1, 200]</a:t>
            </a:r>
          </a:p>
          <a:p>
            <a:r>
              <a:rPr lang="ru-RU" sz="2800" b="1" u="sng" dirty="0"/>
              <a:t>сорт</a:t>
            </a:r>
            <a:r>
              <a:rPr lang="ru-RU" sz="2800" dirty="0"/>
              <a:t> процент выигранных матчей: игроки -&gt; </a:t>
            </a:r>
            <a:r>
              <a:rPr lang="en-US" sz="2800" dirty="0"/>
              <a:t>R </a:t>
            </a:r>
            <a:r>
              <a:rPr lang="ru-RU" sz="2800" dirty="0"/>
              <a:t>[0, 100]</a:t>
            </a:r>
          </a:p>
          <a:p>
            <a:r>
              <a:rPr lang="ru-RU" sz="2800" b="1" u="sng" dirty="0"/>
              <a:t>сорт</a:t>
            </a:r>
            <a:r>
              <a:rPr lang="ru-RU" sz="2800" dirty="0"/>
              <a:t> исход матча: матчи -&gt; </a:t>
            </a:r>
            <a:r>
              <a:rPr lang="en-US" sz="2800" dirty="0"/>
              <a:t>I </a:t>
            </a:r>
            <a:r>
              <a:rPr lang="ru-RU" sz="2800" dirty="0"/>
              <a:t>[1, 2]</a:t>
            </a:r>
          </a:p>
          <a:p>
            <a:r>
              <a:rPr lang="ru-RU" sz="2800" b="1" u="sng" dirty="0"/>
              <a:t>сорт</a:t>
            </a:r>
            <a:r>
              <a:rPr lang="ru-RU" sz="2800" dirty="0"/>
              <a:t> история матчей: ∀ </a:t>
            </a:r>
            <a:r>
              <a:rPr lang="en-US" sz="2800" dirty="0"/>
              <a:t>m </a:t>
            </a:r>
            <a:r>
              <a:rPr lang="ru-RU" sz="2800" dirty="0"/>
              <a:t>∈ матчи -&gt; (игроки(а) х игроки(б) </a:t>
            </a:r>
            <a:r>
              <a:rPr lang="en-US" sz="2800" dirty="0"/>
              <a:t>x I </a:t>
            </a:r>
            <a:r>
              <a:rPr lang="ru-RU" sz="2800" dirty="0"/>
              <a:t>[1, 2])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1842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7B884-A74C-C549-8827-F503BC06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ru-RU" dirty="0"/>
              <a:t>Специфика задачи прогнозирования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ABB78-9008-7047-9C25-36F2AC66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550876" cy="3965912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Прогнозирование (от греческого </a:t>
            </a:r>
            <a:r>
              <a:rPr lang="en-US" sz="2400" dirty="0"/>
              <a:t>Prognosis), </a:t>
            </a:r>
            <a:r>
              <a:rPr lang="ru-RU" sz="2400" dirty="0"/>
              <a:t>в широком понимании этого слова, определяется как опережающее отражение будущего. Целью прогнозирования является предсказание будущих событий.</a:t>
            </a:r>
          </a:p>
          <a:p>
            <a:r>
              <a:rPr lang="ru-RU" sz="2400" dirty="0"/>
              <a:t>Прогнозирование направлено на определение тенденций динамики конкретного объекта или события на основе ретроспективных данных, т.е. анализа его состояния в прошлом и настоящем. Таким образом, решение задачи прогнозирования требует некоторой обучающей выборки данных.</a:t>
            </a:r>
            <a:endParaRPr lang="ru-RU" sz="2400" dirty="0">
              <a:highlight>
                <a:srgbClr val="FFFF00"/>
              </a:highlight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1F56C9A-4F7D-AA4E-B9C2-40C1A7FE21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02" y="1984443"/>
            <a:ext cx="1829949" cy="396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020E920-C784-1E42-BF96-E7220EBC54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498" y="1984442"/>
            <a:ext cx="1829949" cy="3966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70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1F9DE-AC9F-E44F-833D-2F096B27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DCD354C-09C8-B647-AFE8-0592EE46D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1262" y="2016125"/>
            <a:ext cx="7935992" cy="3943838"/>
          </a:xfrm>
        </p:spPr>
      </p:pic>
    </p:spTree>
    <p:extLst>
      <p:ext uri="{BB962C8B-B14F-4D97-AF65-F5344CB8AC3E}">
        <p14:creationId xmlns:p14="http://schemas.microsoft.com/office/powerpoint/2010/main" val="2239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2339E-0810-444F-9070-17F546EC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825" y="312897"/>
            <a:ext cx="4206750" cy="1325563"/>
          </a:xfrm>
        </p:spPr>
        <p:txBody>
          <a:bodyPr>
            <a:normAutofit fontScale="90000"/>
          </a:bodyPr>
          <a:lstStyle/>
          <a:p>
            <a:r>
              <a:rPr lang="ru-RU" sz="3700" dirty="0"/>
              <a:t>Метод решения на основе онтологии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CF133B-B04D-864C-A7C9-FD16FAE8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0" y="2044822"/>
            <a:ext cx="5334868" cy="39992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42BD5B-D331-1C44-A455-CAD48311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04" y="2044822"/>
            <a:ext cx="5342544" cy="3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8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18D99-9207-0442-B8E9-3006DC4C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86" y="903070"/>
            <a:ext cx="7439803" cy="9795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Среда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разработки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9524DE-BFB7-BA48-994A-2B7CBB99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22" y="2104891"/>
            <a:ext cx="6559578" cy="386741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0B3877-1AFD-8C48-8142-493F8CCB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990" y="273269"/>
            <a:ext cx="3544803" cy="35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5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9843B-8749-404C-9F11-8A52753C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10250-88DD-FF41-83B3-3CBA939E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774"/>
            <a:ext cx="10515600" cy="358965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Мобильное приложение разрабатывается для устройств на операционной системе </a:t>
            </a:r>
            <a:r>
              <a:rPr lang="en-US" dirty="0"/>
              <a:t>iOS</a:t>
            </a:r>
            <a:endParaRPr lang="ru-RU" dirty="0"/>
          </a:p>
          <a:p>
            <a:pPr lvl="0"/>
            <a:r>
              <a:rPr lang="ru-RU" dirty="0"/>
              <a:t>Мобильное приложение позволяет добавлять данные о матче</a:t>
            </a:r>
          </a:p>
          <a:p>
            <a:pPr lvl="0"/>
            <a:r>
              <a:rPr lang="ru-RU" dirty="0"/>
              <a:t>Мобильное приложение позволяет произвести прогнозирование теннисного матча</a:t>
            </a:r>
          </a:p>
          <a:p>
            <a:pPr lvl="0"/>
            <a:r>
              <a:rPr lang="ru-RU" dirty="0"/>
              <a:t>Программное средство позволяет без проблемно вносить изменения по прошедшим матчам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22913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{6A991365-73D1-8A4E-BC3D-1F582EE4633B}tf10001119</Template>
  <TotalTime>432</TotalTime>
  <Words>969</Words>
  <Application>Microsoft Macintosh PowerPoint</Application>
  <PresentationFormat>Широкоэкранный</PresentationFormat>
  <Paragraphs>82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Галерея</vt:lpstr>
      <vt:lpstr>ИНФОРМАЦИОННАЯ СИСТЕМА ПРОГНОЗИРОВАНИЯ ИСХОДА ТЕННИСНОГО МАТЧА </vt:lpstr>
      <vt:lpstr>Специалист</vt:lpstr>
      <vt:lpstr>Признаки объекта</vt:lpstr>
      <vt:lpstr>Онтология знаний</vt:lpstr>
      <vt:lpstr>Специфика задачи прогнозирования</vt:lpstr>
      <vt:lpstr>Структура БД</vt:lpstr>
      <vt:lpstr>Метод решения на основе онтологии</vt:lpstr>
      <vt:lpstr>Среда разработки</vt:lpstr>
      <vt:lpstr>Специфика реализации</vt:lpstr>
      <vt:lpstr>Модули программного средства</vt:lpstr>
      <vt:lpstr>Интерфейс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МОНИТОРИНГА СОСТОЯНИЯ АВТОМОБИЛЯ</dc:title>
  <dc:creator>Некрасов Эдуард Алексеевич</dc:creator>
  <cp:lastModifiedBy>Microsoft Office User</cp:lastModifiedBy>
  <cp:revision>16</cp:revision>
  <dcterms:created xsi:type="dcterms:W3CDTF">2020-05-26T23:38:53Z</dcterms:created>
  <dcterms:modified xsi:type="dcterms:W3CDTF">2020-06-12T02:21:08Z</dcterms:modified>
</cp:coreProperties>
</file>