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41"/>
  </p:notesMasterIdLst>
  <p:sldIdLst>
    <p:sldId id="256" r:id="rId2"/>
    <p:sldId id="257" r:id="rId3"/>
    <p:sldId id="294" r:id="rId4"/>
    <p:sldId id="306" r:id="rId5"/>
    <p:sldId id="289" r:id="rId6"/>
    <p:sldId id="283" r:id="rId7"/>
    <p:sldId id="285" r:id="rId8"/>
    <p:sldId id="286" r:id="rId9"/>
    <p:sldId id="303" r:id="rId10"/>
    <p:sldId id="296" r:id="rId11"/>
    <p:sldId id="297" r:id="rId12"/>
    <p:sldId id="282" r:id="rId13"/>
    <p:sldId id="284" r:id="rId14"/>
    <p:sldId id="299" r:id="rId15"/>
    <p:sldId id="298" r:id="rId16"/>
    <p:sldId id="258" r:id="rId17"/>
    <p:sldId id="300" r:id="rId18"/>
    <p:sldId id="301" r:id="rId19"/>
    <p:sldId id="262" r:id="rId20"/>
    <p:sldId id="263" r:id="rId21"/>
    <p:sldId id="264" r:id="rId22"/>
    <p:sldId id="265" r:id="rId23"/>
    <p:sldId id="287" r:id="rId24"/>
    <p:sldId id="291" r:id="rId25"/>
    <p:sldId id="268" r:id="rId26"/>
    <p:sldId id="269" r:id="rId27"/>
    <p:sldId id="270" r:id="rId28"/>
    <p:sldId id="272" r:id="rId29"/>
    <p:sldId id="266" r:id="rId30"/>
    <p:sldId id="267" r:id="rId31"/>
    <p:sldId id="281" r:id="rId32"/>
    <p:sldId id="305" r:id="rId33"/>
    <p:sldId id="290" r:id="rId34"/>
    <p:sldId id="304" r:id="rId35"/>
    <p:sldId id="302" r:id="rId36"/>
    <p:sldId id="293" r:id="rId37"/>
    <p:sldId id="292" r:id="rId38"/>
    <p:sldId id="279" r:id="rId39"/>
    <p:sldId id="280" r:id="rId40"/>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Franklin Gothic" panose="020B0603020102020204" pitchFamily="34" charset="0"/>
      <p:regular r:id="rId46"/>
      <p:bold r:id="rId47"/>
      <p:italic r:id="rId48"/>
      <p:boldItalic r:id="rId49"/>
    </p:embeddedFont>
    <p:embeddedFont>
      <p:font typeface="Helvetica Neue" panose="02000503000000020004"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938"/>
    <p:restoredTop sz="91270"/>
  </p:normalViewPr>
  <p:slideViewPr>
    <p:cSldViewPr snapToGrid="0" snapToObjects="1">
      <p:cViewPr varScale="1">
        <p:scale>
          <a:sx n="45" d="100"/>
          <a:sy n="45" d="100"/>
        </p:scale>
        <p:origin x="928" y="184"/>
      </p:cViewPr>
      <p:guideLst/>
    </p:cSldViewPr>
  </p:slideViewPr>
  <p:notesTextViewPr>
    <p:cViewPr>
      <p:scale>
        <a:sx n="1" d="1"/>
        <a:sy n="1" d="1"/>
      </p:scale>
      <p:origin x="0" y="0"/>
    </p:cViewPr>
  </p:notesTextViewPr>
  <p:sorterViewPr>
    <p:cViewPr>
      <p:scale>
        <a:sx n="100" d="100"/>
        <a:sy n="100" d="100"/>
      </p:scale>
      <p:origin x="0" y="-5648"/>
    </p:cViewPr>
  </p:sorterViewPr>
  <p:notesViewPr>
    <p:cSldViewPr snapToGrid="0" snapToObjects="1">
      <p:cViewPr varScale="1">
        <p:scale>
          <a:sx n="82" d="100"/>
          <a:sy n="82" d="100"/>
        </p:scale>
        <p:origin x="399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6" name="Google Shape;6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what did this change do?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swapped the order of the two &lt;div&gt; tags in the </a:t>
            </a:r>
            <a:r>
              <a:rPr lang="en-US" dirty="0" err="1"/>
              <a:t>erb</a:t>
            </a:r>
            <a:r>
              <a:rPr lang="en-US" dirty="0"/>
              <a:t> file. By putting the &lt;div&gt; that handles the branding image before the &lt;div&gt; that handles the text that displays, the columns where these &lt;div&gt; tags are rendered are rearranged.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Don’t forget to restart ArchivesSpace to be able to see the change!</a:t>
            </a:r>
          </a:p>
          <a:p>
            <a:pPr marL="0" lvl="0" indent="0" algn="l" rtl="0">
              <a:spcBef>
                <a:spcPts val="0"/>
              </a:spcBef>
              <a:spcAft>
                <a:spcPts val="0"/>
              </a:spcAft>
              <a:buNone/>
            </a:pPr>
            <a:endParaRPr dirty="0"/>
          </a:p>
        </p:txBody>
      </p:sp>
      <p:sp>
        <p:nvSpPr>
          <p:cNvPr id="163" name="Google Shape;16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Spacing in a </a:t>
            </a:r>
            <a:r>
              <a:rPr lang="en-US" dirty="0" err="1"/>
              <a:t>yml</a:t>
            </a:r>
            <a:r>
              <a:rPr lang="en-US" dirty="0"/>
              <a:t> file is very important - always have 2 space indentation from the previous line to keep it in the current hierarchy. Remove 2 spaces at a time to move back up the hierarchy.</a:t>
            </a:r>
          </a:p>
          <a:p>
            <a:pPr marL="0" indent="0"/>
            <a:endParaRPr lang="en-US" dirty="0"/>
          </a:p>
          <a:p>
            <a:pPr marL="0" indent="0"/>
            <a:r>
              <a:rPr lang="en-US" dirty="0"/>
              <a:t>It is OK to copy the entire </a:t>
            </a:r>
            <a:r>
              <a:rPr lang="en-US" dirty="0" err="1"/>
              <a:t>yml</a:t>
            </a:r>
            <a:r>
              <a:rPr lang="en-US" dirty="0"/>
              <a:t> file over into the plugin directory to make sure you keep the right hierarchy and spacing, but be aware that will make it more difficult to maintain the changes you have made when upgrades occur.</a:t>
            </a:r>
          </a:p>
          <a:p>
            <a:pPr marL="0" lvl="0" indent="0" algn="l" rtl="0">
              <a:spcBef>
                <a:spcPts val="0"/>
              </a:spcBef>
              <a:spcAft>
                <a:spcPts val="0"/>
              </a:spcAft>
              <a:buNone/>
            </a:pPr>
            <a:endParaRPr dirty="0"/>
          </a:p>
        </p:txBody>
      </p:sp>
      <p:sp>
        <p:nvSpPr>
          <p:cNvPr id="132" name="Google Shape;13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plugin_init.rb</a:t>
            </a:r>
            <a:r>
              <a:rPr lang="en-US" dirty="0"/>
              <a:t> file is loaded every time the PUI is displayed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522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default of 10, when I have 26 results, I get 3 pages. The first and second page have 10 results each and the third page has 6.</a:t>
            </a:r>
          </a:p>
          <a:p>
            <a:r>
              <a:rPr lang="en-US" dirty="0"/>
              <a:t>Setting this to 20 would mean that the first page would have up to  20 results on it, the second page would have results 21-40, etc.</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928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example is for the default value of 450. The second one is for a value of 250.</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5593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change this value it needs to be a web-accessible URL.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3846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person presses the print button, a PDF of the current finding aid is generated and saved to the local hard drive.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9852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NOTE: After installing the plugin code, you will need to restart ArchivesSpace</a:t>
            </a:r>
            <a:endParaRPr/>
          </a:p>
        </p:txBody>
      </p:sp>
      <p:sp>
        <p:nvSpPr>
          <p:cNvPr id="78" name="Google Shape;7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Plugins Directory Structure out of the box v2.5.2</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5932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Google Shape;16;p2" descr="ramp.png"/>
          <p:cNvPicPr preferRelativeResize="0"/>
          <p:nvPr/>
        </p:nvPicPr>
        <p:blipFill rotWithShape="1">
          <a:blip r:embed="rId2">
            <a:alphaModFix/>
          </a:blip>
          <a:srcRect/>
          <a:stretch/>
        </p:blipFill>
        <p:spPr>
          <a:xfrm>
            <a:off x="4343400" y="5791200"/>
            <a:ext cx="4800600" cy="1066800"/>
          </a:xfrm>
          <a:prstGeom prst="rect">
            <a:avLst/>
          </a:prstGeom>
          <a:noFill/>
          <a:ln>
            <a:noFill/>
          </a:ln>
        </p:spPr>
      </p:pic>
      <p:pic>
        <p:nvPicPr>
          <p:cNvPr id="17" name="Google Shape;17;p2"/>
          <p:cNvPicPr preferRelativeResize="0"/>
          <p:nvPr/>
        </p:nvPicPr>
        <p:blipFill rotWithShape="1">
          <a:blip r:embed="rId3">
            <a:alphaModFix/>
          </a:blip>
          <a:srcRect/>
          <a:stretch/>
        </p:blipFill>
        <p:spPr>
          <a:xfrm>
            <a:off x="6324600" y="6096000"/>
            <a:ext cx="2657330" cy="617616"/>
          </a:xfrm>
          <a:prstGeom prst="rect">
            <a:avLst/>
          </a:prstGeom>
          <a:noFill/>
          <a:ln>
            <a:noFill/>
          </a:ln>
        </p:spPr>
      </p:pic>
      <p:sp>
        <p:nvSpPr>
          <p:cNvPr id="18" name="Google Shape;18;p2"/>
          <p:cNvSpPr txBox="1">
            <a:spLocks noGrp="1"/>
          </p:cNvSpPr>
          <p:nvPr>
            <p:ph type="ctrTitle"/>
          </p:nvPr>
        </p:nvSpPr>
        <p:spPr>
          <a:xfrm>
            <a:off x="685800" y="2816225"/>
            <a:ext cx="6781800" cy="14700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19" name="Google Shape;19;p2"/>
          <p:cNvSpPr txBox="1">
            <a:spLocks noGrp="1"/>
          </p:cNvSpPr>
          <p:nvPr>
            <p:ph type="subTitle" idx="1"/>
          </p:nvPr>
        </p:nvSpPr>
        <p:spPr>
          <a:xfrm>
            <a:off x="685800" y="4419600"/>
            <a:ext cx="6781800" cy="1752600"/>
          </a:xfrm>
          <a:prstGeom prst="rect">
            <a:avLst/>
          </a:prstGeom>
          <a:noFill/>
          <a:ln>
            <a:noFill/>
          </a:ln>
        </p:spPr>
        <p:txBody>
          <a:bodyPr spcFirstLastPara="1" wrap="square" lIns="91425" tIns="91425" rIns="91425" bIns="91425" anchor="t" anchorCtr="0"/>
          <a:lstStyle>
            <a:lvl1pPr marL="0" marR="0" lvl="0" indent="0" algn="r" rtl="0">
              <a:spcBef>
                <a:spcPts val="640"/>
              </a:spcBef>
              <a:spcAft>
                <a:spcPts val="0"/>
              </a:spcAft>
              <a:buClr>
                <a:srgbClr val="27A9E2"/>
              </a:buClr>
              <a:buSzPts val="3200"/>
              <a:buFont typeface="Arial"/>
              <a:buNone/>
              <a:defRPr sz="3200" b="0" i="0" u="none" strike="noStrike" cap="none">
                <a:solidFill>
                  <a:schemeClr val="dk1"/>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pic>
        <p:nvPicPr>
          <p:cNvPr id="20" name="Google Shape;20;p2"/>
          <p:cNvPicPr preferRelativeResize="0"/>
          <p:nvPr/>
        </p:nvPicPr>
        <p:blipFill rotWithShape="1">
          <a:blip r:embed="rId3">
            <a:alphaModFix/>
          </a:blip>
          <a:srcRect/>
          <a:stretch/>
        </p:blipFill>
        <p:spPr>
          <a:xfrm>
            <a:off x="228600" y="152400"/>
            <a:ext cx="3968750" cy="9224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0" name="Google Shape;50;p11"/>
          <p:cNvSpPr txBox="1">
            <a:spLocks noGrp="1"/>
          </p:cNvSpPr>
          <p:nvPr>
            <p:ph type="body" idx="1"/>
          </p:nvPr>
        </p:nvSpPr>
        <p:spPr>
          <a:xfrm rot="5400000">
            <a:off x="2362200" y="-304800"/>
            <a:ext cx="44196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3" name="Google Shape;53;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8" name="Google Shape;58;p1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59" name="Google Shape;59;p14"/>
          <p:cNvSpPr>
            <a:spLocks noGrp="1"/>
          </p:cNvSpPr>
          <p:nvPr>
            <p:ph type="chart" idx="2"/>
          </p:nvPr>
        </p:nvSpPr>
        <p:spPr>
          <a:xfrm>
            <a:off x="4648200" y="1600200"/>
            <a:ext cx="4038600" cy="4525963"/>
          </a:xfrm>
          <a:prstGeom prst="rect">
            <a:avLst/>
          </a:prstGeom>
          <a:noFill/>
          <a:ln>
            <a:noFill/>
          </a:ln>
        </p:spPr>
        <p:txBody>
          <a:bodyPr spcFirstLastPara="1" wrap="square" lIns="91425" tIns="91425" rIns="91425" bIns="91425" anchor="t" anchorCtr="0"/>
          <a:lstStyle>
            <a:lvl1pPr marL="342900" marR="0" lvl="0" indent="-3429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hart and Text" type="chartAndTx">
  <p:cSld name="CHART_AND_TEX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62" name="Google Shape;62;p15"/>
          <p:cNvSpPr>
            <a:spLocks noGrp="1"/>
          </p:cNvSpPr>
          <p:nvPr>
            <p:ph type="chart" idx="2"/>
          </p:nvPr>
        </p:nvSpPr>
        <p:spPr>
          <a:xfrm>
            <a:off x="457200" y="1600200"/>
            <a:ext cx="4038600" cy="4525963"/>
          </a:xfrm>
          <a:prstGeom prst="rect">
            <a:avLst/>
          </a:prstGeom>
          <a:noFill/>
          <a:ln>
            <a:noFill/>
          </a:ln>
        </p:spPr>
        <p:txBody>
          <a:bodyPr spcFirstLastPara="1" wrap="square" lIns="91425" tIns="91425" rIns="91425" bIns="91425" anchor="t" anchorCtr="0"/>
          <a:lstStyle>
            <a:lvl1pPr marL="342900" marR="0" lvl="0" indent="-3429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23" name="Google Shape;23;p3"/>
          <p:cNvSpPr txBox="1">
            <a:spLocks noGrp="1"/>
          </p:cNvSpPr>
          <p:nvPr>
            <p:ph type="body" idx="1"/>
          </p:nvPr>
        </p:nvSpPr>
        <p:spPr>
          <a:xfrm>
            <a:off x="457200" y="1600200"/>
            <a:ext cx="8229600" cy="441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26" name="Google Shape;26;p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6pPr>
            <a:lvl7pPr marL="3200400" marR="0" lvl="6"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7pPr>
            <a:lvl8pPr marL="3657600" marR="0" lvl="7"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8pPr>
            <a:lvl9pPr marL="4114800" marR="0" lvl="8"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6pPr>
            <a:lvl7pPr marL="3200400" marR="0" lvl="6"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7pPr>
            <a:lvl8pPr marL="3657600" marR="0" lvl="7"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8pPr>
            <a:lvl9pPr marL="4114800" marR="0" lvl="8"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Helvetica Neue"/>
                <a:ea typeface="Helvetica Neue"/>
                <a:cs typeface="Helvetica Neue"/>
                <a:sym typeface="Helvetica Neue"/>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30" name="Google Shape;30;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27A9E2"/>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rgbClr val="27A9E2"/>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l" rtl="0">
              <a:spcBef>
                <a:spcPts val="320"/>
              </a:spcBef>
              <a:spcAft>
                <a:spcPts val="0"/>
              </a:spcAft>
              <a:buClr>
                <a:srgbClr val="27A9E2"/>
              </a:buClr>
              <a:buSzPts val="1600"/>
              <a:buFont typeface="Arial"/>
              <a:buNone/>
              <a:defRPr sz="1600" b="0" i="0" u="none" strike="noStrike" cap="none">
                <a:solidFill>
                  <a:srgbClr val="000000"/>
                </a:solidFill>
                <a:latin typeface="Arial"/>
                <a:ea typeface="Arial"/>
                <a:cs typeface="Arial"/>
                <a:sym typeface="Arial"/>
              </a:defRPr>
            </a:lvl3pPr>
            <a:lvl4pPr marL="1828800" marR="0" lvl="3"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6pPr>
            <a:lvl7pPr marL="3200400" marR="0" lvl="6"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7pPr>
            <a:lvl8pPr marL="3657600" marR="0" lvl="7"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8pPr>
            <a:lvl9pPr marL="4114800" marR="0" lvl="8"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33" name="Google Shape;33;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27A9E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27A9E2"/>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27A9E2"/>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6pPr>
            <a:lvl7pPr marL="3200400" marR="0" lvl="6"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7pPr>
            <a:lvl8pPr marL="3657600" marR="0" lvl="7"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8pPr>
            <a:lvl9pPr marL="4114800" marR="0" lvl="8"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9pPr>
          </a:lstStyle>
          <a:p>
            <a:endParaRPr/>
          </a:p>
        </p:txBody>
      </p:sp>
      <p:sp>
        <p:nvSpPr>
          <p:cNvPr id="34" name="Google Shape;34;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6pPr>
            <a:lvl7pPr marL="3200400" marR="0" lvl="6"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7pPr>
            <a:lvl8pPr marL="3657600" marR="0" lvl="7"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8pPr>
            <a:lvl9pPr marL="4114800" marR="0" lvl="8"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9pPr>
          </a:lstStyle>
          <a:p>
            <a:endParaRPr/>
          </a:p>
        </p:txBody>
      </p:sp>
      <p:sp>
        <p:nvSpPr>
          <p:cNvPr id="35" name="Google Shape;35;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27A9E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27A9E2"/>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27A9E2"/>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6pPr>
            <a:lvl7pPr marL="3200400" marR="0" lvl="6"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7pPr>
            <a:lvl8pPr marL="3657600" marR="0" lvl="7"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8pPr>
            <a:lvl9pPr marL="4114800" marR="0" lvl="8"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9pPr>
          </a:lstStyle>
          <a:p>
            <a:endParaRPr/>
          </a:p>
        </p:txBody>
      </p:sp>
      <p:sp>
        <p:nvSpPr>
          <p:cNvPr id="36" name="Google Shape;36;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6pPr>
            <a:lvl7pPr marL="3200400" marR="0" lvl="6"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7pPr>
            <a:lvl8pPr marL="3657600" marR="0" lvl="7"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8pPr>
            <a:lvl9pPr marL="4114800" marR="0" lvl="8"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42" name="Google Shape;42;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43" name="Google Shape;43;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27A9E2"/>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27A9E2"/>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6pPr>
            <a:lvl7pPr marL="3200400" marR="0" lvl="6"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7pPr>
            <a:lvl8pPr marL="3657600" marR="0" lvl="7"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8pPr>
            <a:lvl9pPr marL="4114800" marR="0" lvl="8"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46" name="Google Shape;46;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rgbClr val="27A9E2"/>
              </a:buClr>
              <a:buSzPts val="3200"/>
              <a:buFont typeface="Arial"/>
              <a:buNone/>
              <a:defRPr sz="3200" b="0" i="0" u="none" strike="noStrike" cap="none">
                <a:solidFill>
                  <a:srgbClr val="000000"/>
                </a:solidFill>
                <a:latin typeface="Arial"/>
                <a:ea typeface="Arial"/>
                <a:cs typeface="Arial"/>
                <a:sym typeface="Arial"/>
              </a:defRPr>
            </a:lvl1pPr>
            <a:lvl2pPr marL="457200" marR="0" lvl="1" indent="0" algn="l" rtl="0">
              <a:spcBef>
                <a:spcPts val="560"/>
              </a:spcBef>
              <a:spcAft>
                <a:spcPts val="0"/>
              </a:spcAft>
              <a:buClr>
                <a:srgbClr val="27A9E2"/>
              </a:buClr>
              <a:buSzPts val="2800"/>
              <a:buFont typeface="Arial"/>
              <a:buNone/>
              <a:defRPr sz="2800" b="0" i="0" u="none" strike="noStrike" cap="none">
                <a:solidFill>
                  <a:srgbClr val="000000"/>
                </a:solidFill>
                <a:latin typeface="Arial"/>
                <a:ea typeface="Arial"/>
                <a:cs typeface="Arial"/>
                <a:sym typeface="Arial"/>
              </a:defRPr>
            </a:lvl2pPr>
            <a:lvl3pPr marL="914400" marR="0" lvl="2" indent="0" algn="l" rtl="0">
              <a:spcBef>
                <a:spcPts val="480"/>
              </a:spcBef>
              <a:spcAft>
                <a:spcPts val="0"/>
              </a:spcAft>
              <a:buClr>
                <a:srgbClr val="27A9E2"/>
              </a:buClr>
              <a:buSzPts val="2400"/>
              <a:buFont typeface="Arial"/>
              <a:buNone/>
              <a:defRPr sz="2400" b="0"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27A9E2"/>
              </a:buClr>
              <a:buSzPts val="2000"/>
              <a:buFont typeface="Arial"/>
              <a:buNone/>
              <a:defRPr sz="2000" b="0"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27A9E2"/>
              </a:buClr>
              <a:buSzPts val="2000"/>
              <a:buFont typeface="Arial"/>
              <a:buNone/>
              <a:defRPr sz="2000" b="0" i="0" u="none" strike="noStrike" cap="none">
                <a:solidFill>
                  <a:srgbClr val="000000"/>
                </a:solidFill>
                <a:latin typeface="Arial"/>
                <a:ea typeface="Arial"/>
                <a:cs typeface="Arial"/>
                <a:sym typeface="Arial"/>
              </a:defRPr>
            </a:lvl5pPr>
            <a:lvl6pPr marL="2286000" marR="0" lvl="5"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6pPr>
            <a:lvl7pPr marL="2743200" marR="0" lvl="6"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7pPr>
            <a:lvl8pPr marL="3200400" marR="0" lvl="7"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8pPr>
            <a:lvl9pPr marL="3657600" marR="0" lvl="8"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9pPr>
          </a:lstStyle>
          <a:p>
            <a:endParaRPr/>
          </a:p>
        </p:txBody>
      </p:sp>
      <p:sp>
        <p:nvSpPr>
          <p:cNvPr id="47" name="Google Shape;47;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27A9E2"/>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27A9E2"/>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6pPr>
            <a:lvl7pPr marL="3200400" marR="0" lvl="6"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7pPr>
            <a:lvl8pPr marL="3657600" marR="0" lvl="7"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8pPr>
            <a:lvl9pPr marL="4114800" marR="0" lvl="8"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ramp.png"/>
          <p:cNvPicPr preferRelativeResize="0"/>
          <p:nvPr/>
        </p:nvPicPr>
        <p:blipFill rotWithShape="1">
          <a:blip r:embed="rId16">
            <a:alphaModFix/>
          </a:blip>
          <a:srcRect/>
          <a:stretch/>
        </p:blipFill>
        <p:spPr>
          <a:xfrm>
            <a:off x="4343400" y="5791200"/>
            <a:ext cx="4800600" cy="1066800"/>
          </a:xfrm>
          <a:prstGeom prst="rect">
            <a:avLst/>
          </a:prstGeom>
          <a:noFill/>
          <a:ln>
            <a:noFill/>
          </a:ln>
        </p:spPr>
      </p:pic>
      <p:pic>
        <p:nvPicPr>
          <p:cNvPr id="11" name="Google Shape;11;p1"/>
          <p:cNvPicPr preferRelativeResize="0"/>
          <p:nvPr/>
        </p:nvPicPr>
        <p:blipFill rotWithShape="1">
          <a:blip r:embed="rId17">
            <a:alphaModFix/>
          </a:blip>
          <a:srcRect/>
          <a:stretch/>
        </p:blipFill>
        <p:spPr>
          <a:xfrm>
            <a:off x="6324600" y="6096000"/>
            <a:ext cx="2657330" cy="617616"/>
          </a:xfrm>
          <a:prstGeom prst="rect">
            <a:avLst/>
          </a:prstGeom>
          <a:noFill/>
          <a:ln>
            <a:noFill/>
          </a:ln>
        </p:spPr>
      </p:pic>
      <p:sp>
        <p:nvSpPr>
          <p:cNvPr id="12" name="Google Shape;12;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13" name="Google Shape;13;p1"/>
          <p:cNvSpPr txBox="1">
            <a:spLocks noGrp="1"/>
          </p:cNvSpPr>
          <p:nvPr>
            <p:ph type="body" idx="1"/>
          </p:nvPr>
        </p:nvSpPr>
        <p:spPr>
          <a:xfrm>
            <a:off x="457200" y="1600200"/>
            <a:ext cx="8229600" cy="441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pic>
        <p:nvPicPr>
          <p:cNvPr id="14" name="Google Shape;14;p1" descr="A.png"/>
          <p:cNvPicPr preferRelativeResize="0"/>
          <p:nvPr/>
        </p:nvPicPr>
        <p:blipFill rotWithShape="1">
          <a:blip r:embed="rId18">
            <a:alphaModFix/>
          </a:blip>
          <a:srcRect/>
          <a:stretch/>
        </p:blipFill>
        <p:spPr>
          <a:xfrm>
            <a:off x="152400" y="190500"/>
            <a:ext cx="457200" cy="419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guides.nyu.edu/archivesspace/development" TargetMode="External"/><Relationship Id="rId13" Type="http://schemas.openxmlformats.org/officeDocument/2006/relationships/hyperlink" Target="https://archivesspace.atlassian.net/wiki/spaces/ADC/pages/349995159/Turning+an+ArchivesSpace+Plugin+into+Core+Code" TargetMode="External"/><Relationship Id="rId3" Type="http://schemas.openxmlformats.org/officeDocument/2006/relationships/hyperlink" Target="https://github.com/archivesspace/tech-docs/blob/master/customization/plugins.md" TargetMode="External"/><Relationship Id="rId7" Type="http://schemas.openxmlformats.org/officeDocument/2006/relationships/hyperlink" Target="http://archival-integration.blogspot.com/2015/07/archivesspace-donor-details-plugin.html" TargetMode="External"/><Relationship Id="rId12" Type="http://schemas.openxmlformats.org/officeDocument/2006/relationships/hyperlink" Target="https://www.youtube.com/watch?v=hWP430Q5EW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libraryblogs.is.ed.ac.uk/librarylabs/tag/archivesspace/" TargetMode="External"/><Relationship Id="rId11" Type="http://schemas.openxmlformats.org/officeDocument/2006/relationships/hyperlink" Target="https://library.osu.edu/blogs/it/category/archivesspace/" TargetMode="External"/><Relationship Id="rId5" Type="http://schemas.openxmlformats.org/officeDocument/2006/relationships/hyperlink" Target="http://campuspress.yale.edu/yalearchivesspace/category/what-archivesspace-does/" TargetMode="External"/><Relationship Id="rId10" Type="http://schemas.openxmlformats.org/officeDocument/2006/relationships/hyperlink" Target="https://blogs.harvard.edu/archivaldescription/2017/01/26/spreadsheet_to_ead_to_as/" TargetMode="External"/><Relationship Id="rId4" Type="http://schemas.openxmlformats.org/officeDocument/2006/relationships/hyperlink" Target="https://archivesspace.atlassian.net/wiki/spaces/ADC/pages/17137734/Plugins+and+Scripts" TargetMode="External"/><Relationship Id="rId9" Type="http://schemas.openxmlformats.org/officeDocument/2006/relationships/hyperlink" Target="https://blogs.library.duke.edu/bitstreams/2016/09/21/archivesspace-api-fu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mailto:laney.mcglohon@lyrasis.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685799" y="2816225"/>
            <a:ext cx="8138711" cy="1470025"/>
          </a:xfrm>
          <a:prstGeom prst="rect">
            <a:avLst/>
          </a:prstGeom>
          <a:noFill/>
          <a:ln>
            <a:noFill/>
          </a:ln>
        </p:spPr>
        <p:txBody>
          <a:bodyPr spcFirstLastPara="1" wrap="square" lIns="91425" tIns="45700" rIns="91425" bIns="45700" anchor="b" anchorCtr="0">
            <a:noAutofit/>
          </a:bodyPr>
          <a:lstStyle/>
          <a:p>
            <a:pPr lvl="0" algn="ctr"/>
            <a:r>
              <a:rPr lang="en-US" dirty="0"/>
              <a:t>Customizing the </a:t>
            </a:r>
            <a:br>
              <a:rPr lang="en-US" dirty="0"/>
            </a:br>
            <a:r>
              <a:rPr lang="en-US" dirty="0"/>
              <a:t>Public User Interface: </a:t>
            </a:r>
            <a:br>
              <a:rPr lang="en-US" dirty="0"/>
            </a:br>
            <a:r>
              <a:rPr lang="en-US" dirty="0"/>
              <a:t>Some Simple How-</a:t>
            </a:r>
            <a:r>
              <a:rPr lang="en-US" dirty="0" err="1"/>
              <a:t>Tos</a:t>
            </a:r>
            <a:endParaRPr sz="4400" b="0" i="0" u="none" strike="noStrike" cap="none" dirty="0">
              <a:solidFill>
                <a:schemeClr val="dk1"/>
              </a:solidFill>
              <a:latin typeface="Arial"/>
              <a:ea typeface="Arial"/>
              <a:cs typeface="Arial"/>
              <a:sym typeface="Arial"/>
            </a:endParaRPr>
          </a:p>
        </p:txBody>
      </p:sp>
      <p:sp>
        <p:nvSpPr>
          <p:cNvPr id="69" name="Google Shape;69;p16"/>
          <p:cNvSpPr txBox="1">
            <a:spLocks noGrp="1"/>
          </p:cNvSpPr>
          <p:nvPr>
            <p:ph type="subTitle" idx="1"/>
          </p:nvPr>
        </p:nvSpPr>
        <p:spPr>
          <a:xfrm>
            <a:off x="685800" y="4419600"/>
            <a:ext cx="828193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27A9E2"/>
              </a:buClr>
              <a:buSzPts val="3200"/>
              <a:buFont typeface="Arial"/>
              <a:buNone/>
            </a:pPr>
            <a:r>
              <a:rPr lang="en-US" sz="3200" b="0" i="0" u="none" strike="noStrike" cap="none" dirty="0">
                <a:solidFill>
                  <a:schemeClr val="dk1"/>
                </a:solidFill>
                <a:latin typeface="Arial"/>
                <a:ea typeface="Arial"/>
                <a:cs typeface="Arial"/>
                <a:sym typeface="Arial"/>
              </a:rPr>
              <a:t>Laney McGlohon</a:t>
            </a:r>
          </a:p>
          <a:p>
            <a:pPr marL="0" marR="0" lvl="0" indent="0" algn="ctr" rtl="0">
              <a:spcBef>
                <a:spcPts val="0"/>
              </a:spcBef>
              <a:spcAft>
                <a:spcPts val="0"/>
              </a:spcAft>
              <a:buClr>
                <a:srgbClr val="27A9E2"/>
              </a:buClr>
              <a:buSzPts val="3200"/>
              <a:buFont typeface="Arial"/>
              <a:buNone/>
            </a:pPr>
            <a:r>
              <a:rPr lang="en-US" dirty="0"/>
              <a:t>Lora Woodford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Change the number of </a:t>
            </a:r>
            <a:br>
              <a:rPr lang="en-US" sz="3200" dirty="0"/>
            </a:br>
            <a:r>
              <a:rPr lang="en-US" sz="3200" dirty="0"/>
              <a:t>search results per page</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57200" y="1579639"/>
            <a:ext cx="8124669" cy="1343443"/>
          </a:xfrm>
        </p:spPr>
        <p:txBody>
          <a:bodyPr/>
          <a:lstStyle/>
          <a:p>
            <a:pPr marL="50800" indent="0">
              <a:buClrTx/>
              <a:buSzPct val="100000"/>
              <a:buNone/>
            </a:pPr>
            <a:r>
              <a:rPr lang="en-US" sz="2000" dirty="0">
                <a:cs typeface="Courier New" panose="02070309020205020404" pitchFamily="49" charset="0"/>
              </a:rPr>
              <a:t>The configuration variable for the number of search results per page is  </a:t>
            </a:r>
            <a:r>
              <a:rPr lang="en-US" sz="2200" b="1" dirty="0" err="1">
                <a:latin typeface="Courier New" panose="02070309020205020404" pitchFamily="49" charset="0"/>
                <a:cs typeface="Courier New" panose="02070309020205020404" pitchFamily="49" charset="0"/>
              </a:rPr>
              <a:t>AppConfig</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pui_search_results_page_size</a:t>
            </a:r>
            <a:r>
              <a:rPr lang="en-US" sz="2200" b="1" dirty="0">
                <a:latin typeface="Courier New" panose="02070309020205020404" pitchFamily="49" charset="0"/>
                <a:cs typeface="Courier New" panose="02070309020205020404" pitchFamily="49" charset="0"/>
              </a:rPr>
              <a:t>]</a:t>
            </a:r>
            <a:r>
              <a:rPr lang="en-US" sz="2200" dirty="0">
                <a:cs typeface="Courier New" panose="02070309020205020404" pitchFamily="49" charset="0"/>
              </a:rPr>
              <a:t>. </a:t>
            </a:r>
          </a:p>
          <a:p>
            <a:pPr marL="50800" indent="0">
              <a:buClrTx/>
              <a:buSzPct val="100000"/>
              <a:buNone/>
            </a:pPr>
            <a:r>
              <a:rPr lang="en-US" sz="2200" dirty="0">
                <a:cs typeface="Courier New" panose="02070309020205020404" pitchFamily="49" charset="0"/>
              </a:rPr>
              <a:t>The default is 10.</a:t>
            </a:r>
            <a:endParaRPr lang="en-US" sz="2200" b="1" dirty="0">
              <a:latin typeface="Courier New" panose="02070309020205020404" pitchFamily="49" charset="0"/>
              <a:cs typeface="Courier New" panose="02070309020205020404" pitchFamily="49" charset="0"/>
            </a:endParaRPr>
          </a:p>
          <a:p>
            <a:pPr marL="508000" lvl="1" indent="0">
              <a:buNone/>
            </a:pPr>
            <a:endParaRPr lang="en-US" sz="1800" dirty="0"/>
          </a:p>
          <a:p>
            <a:pPr marL="508000" lvl="1" indent="0">
              <a:buNone/>
            </a:pPr>
            <a:endParaRPr lang="en-US" sz="1800" dirty="0"/>
          </a:p>
        </p:txBody>
      </p:sp>
      <p:pic>
        <p:nvPicPr>
          <p:cNvPr id="10" name="Picture 9">
            <a:extLst>
              <a:ext uri="{FF2B5EF4-FFF2-40B4-BE49-F238E27FC236}">
                <a16:creationId xmlns:a16="http://schemas.microsoft.com/office/drawing/2014/main" id="{51F0B7AA-A2DA-2645-87B3-4D193708D296}"/>
              </a:ext>
            </a:extLst>
          </p:cNvPr>
          <p:cNvPicPr>
            <a:picLocks noChangeAspect="1"/>
          </p:cNvPicPr>
          <p:nvPr/>
        </p:nvPicPr>
        <p:blipFill>
          <a:blip r:embed="rId3"/>
          <a:stretch>
            <a:fillRect/>
          </a:stretch>
        </p:blipFill>
        <p:spPr>
          <a:xfrm>
            <a:off x="4748134" y="3154074"/>
            <a:ext cx="3347328" cy="1092099"/>
          </a:xfrm>
          <a:prstGeom prst="rect">
            <a:avLst/>
          </a:prstGeom>
        </p:spPr>
      </p:pic>
      <p:pic>
        <p:nvPicPr>
          <p:cNvPr id="13" name="Picture 12">
            <a:extLst>
              <a:ext uri="{FF2B5EF4-FFF2-40B4-BE49-F238E27FC236}">
                <a16:creationId xmlns:a16="http://schemas.microsoft.com/office/drawing/2014/main" id="{86F98CE1-113E-7D4C-9EB9-79802E724D94}"/>
              </a:ext>
            </a:extLst>
          </p:cNvPr>
          <p:cNvPicPr>
            <a:picLocks noChangeAspect="1"/>
          </p:cNvPicPr>
          <p:nvPr/>
        </p:nvPicPr>
        <p:blipFill>
          <a:blip r:embed="rId4"/>
          <a:stretch>
            <a:fillRect/>
          </a:stretch>
        </p:blipFill>
        <p:spPr>
          <a:xfrm>
            <a:off x="4748134" y="4135468"/>
            <a:ext cx="3549324" cy="1092100"/>
          </a:xfrm>
          <a:prstGeom prst="rect">
            <a:avLst/>
          </a:prstGeom>
        </p:spPr>
      </p:pic>
      <p:pic>
        <p:nvPicPr>
          <p:cNvPr id="7" name="Picture 6">
            <a:extLst>
              <a:ext uri="{FF2B5EF4-FFF2-40B4-BE49-F238E27FC236}">
                <a16:creationId xmlns:a16="http://schemas.microsoft.com/office/drawing/2014/main" id="{9AC47083-F8BD-E74C-8EB7-851218B93527}"/>
              </a:ext>
            </a:extLst>
          </p:cNvPr>
          <p:cNvPicPr>
            <a:picLocks noChangeAspect="1"/>
          </p:cNvPicPr>
          <p:nvPr/>
        </p:nvPicPr>
        <p:blipFill>
          <a:blip r:embed="rId5"/>
          <a:stretch>
            <a:fillRect/>
          </a:stretch>
        </p:blipFill>
        <p:spPr>
          <a:xfrm>
            <a:off x="457200" y="3154074"/>
            <a:ext cx="3403221" cy="1143001"/>
          </a:xfrm>
          <a:prstGeom prst="rect">
            <a:avLst/>
          </a:prstGeom>
        </p:spPr>
      </p:pic>
      <p:pic>
        <p:nvPicPr>
          <p:cNvPr id="16" name="Picture 15">
            <a:extLst>
              <a:ext uri="{FF2B5EF4-FFF2-40B4-BE49-F238E27FC236}">
                <a16:creationId xmlns:a16="http://schemas.microsoft.com/office/drawing/2014/main" id="{9B89851C-8B0B-A843-BB00-C384F9D1AD57}"/>
              </a:ext>
            </a:extLst>
          </p:cNvPr>
          <p:cNvPicPr>
            <a:picLocks noChangeAspect="1"/>
          </p:cNvPicPr>
          <p:nvPr/>
        </p:nvPicPr>
        <p:blipFill>
          <a:blip r:embed="rId6"/>
          <a:stretch>
            <a:fillRect/>
          </a:stretch>
        </p:blipFill>
        <p:spPr>
          <a:xfrm>
            <a:off x="457200" y="4135468"/>
            <a:ext cx="3329485" cy="1084217"/>
          </a:xfrm>
          <a:prstGeom prst="rect">
            <a:avLst/>
          </a:prstGeom>
        </p:spPr>
      </p:pic>
      <p:pic>
        <p:nvPicPr>
          <p:cNvPr id="18" name="Picture 17">
            <a:extLst>
              <a:ext uri="{FF2B5EF4-FFF2-40B4-BE49-F238E27FC236}">
                <a16:creationId xmlns:a16="http://schemas.microsoft.com/office/drawing/2014/main" id="{32B10D90-8B80-864C-BD02-C818BA9C2A79}"/>
              </a:ext>
            </a:extLst>
          </p:cNvPr>
          <p:cNvPicPr>
            <a:picLocks noChangeAspect="1"/>
          </p:cNvPicPr>
          <p:nvPr/>
        </p:nvPicPr>
        <p:blipFill>
          <a:blip r:embed="rId7"/>
          <a:stretch>
            <a:fillRect/>
          </a:stretch>
        </p:blipFill>
        <p:spPr>
          <a:xfrm>
            <a:off x="457200" y="5113579"/>
            <a:ext cx="3549324" cy="1117046"/>
          </a:xfrm>
          <a:prstGeom prst="rect">
            <a:avLst/>
          </a:prstGeom>
        </p:spPr>
      </p:pic>
      <p:sp>
        <p:nvSpPr>
          <p:cNvPr id="4" name="Rounded Rectangle 3">
            <a:extLst>
              <a:ext uri="{FF2B5EF4-FFF2-40B4-BE49-F238E27FC236}">
                <a16:creationId xmlns:a16="http://schemas.microsoft.com/office/drawing/2014/main" id="{58A9E766-A626-6641-8499-407092A23441}"/>
              </a:ext>
            </a:extLst>
          </p:cNvPr>
          <p:cNvSpPr/>
          <p:nvPr/>
        </p:nvSpPr>
        <p:spPr>
          <a:xfrm>
            <a:off x="360608" y="2923082"/>
            <a:ext cx="3645916" cy="355499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52088773-89B3-634A-8270-D154A3C15324}"/>
              </a:ext>
            </a:extLst>
          </p:cNvPr>
          <p:cNvSpPr/>
          <p:nvPr/>
        </p:nvSpPr>
        <p:spPr>
          <a:xfrm>
            <a:off x="4572000" y="2923082"/>
            <a:ext cx="3863662" cy="261483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19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Change the number of characters to truncate before showing the ‘See More' link </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57198" y="1881266"/>
            <a:ext cx="8229599" cy="1345367"/>
          </a:xfrm>
        </p:spPr>
        <p:txBody>
          <a:bodyPr/>
          <a:lstStyle/>
          <a:p>
            <a:pPr marL="50800" indent="0">
              <a:buNone/>
            </a:pPr>
            <a:r>
              <a:rPr lang="en-US" sz="2000" dirty="0">
                <a:cs typeface="Courier New" panose="02070309020205020404" pitchFamily="49" charset="0"/>
              </a:rPr>
              <a:t>The configuration variable for the number of characters to truncate is  </a:t>
            </a:r>
            <a:r>
              <a:rPr lang="en-US" sz="2000" b="1" dirty="0" err="1">
                <a:latin typeface="Courier New" panose="02070309020205020404" pitchFamily="49" charset="0"/>
                <a:cs typeface="Courier New" panose="02070309020205020404" pitchFamily="49" charset="0"/>
              </a:rPr>
              <a:t>AppConfig</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pui_readmore_max_characters</a:t>
            </a:r>
            <a:r>
              <a:rPr lang="en-US" sz="2000" b="1"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t>
            </a:r>
          </a:p>
          <a:p>
            <a:pPr marL="50800" indent="0">
              <a:buNone/>
            </a:pPr>
            <a:r>
              <a:rPr lang="en-US" sz="2000" dirty="0">
                <a:cs typeface="Courier New" panose="02070309020205020404" pitchFamily="49" charset="0"/>
              </a:rPr>
              <a:t>The default is 450.</a:t>
            </a:r>
          </a:p>
        </p:txBody>
      </p:sp>
      <p:pic>
        <p:nvPicPr>
          <p:cNvPr id="17" name="Picture 16">
            <a:extLst>
              <a:ext uri="{FF2B5EF4-FFF2-40B4-BE49-F238E27FC236}">
                <a16:creationId xmlns:a16="http://schemas.microsoft.com/office/drawing/2014/main" id="{834DC682-4A1C-1147-9928-998F56914CB4}"/>
              </a:ext>
            </a:extLst>
          </p:cNvPr>
          <p:cNvPicPr>
            <a:picLocks noChangeAspect="1"/>
          </p:cNvPicPr>
          <p:nvPr/>
        </p:nvPicPr>
        <p:blipFill>
          <a:blip r:embed="rId3"/>
          <a:stretch>
            <a:fillRect/>
          </a:stretch>
        </p:blipFill>
        <p:spPr>
          <a:xfrm>
            <a:off x="428325" y="3218276"/>
            <a:ext cx="8345091" cy="934000"/>
          </a:xfrm>
          <a:prstGeom prst="rect">
            <a:avLst/>
          </a:prstGeom>
          <a:ln w="28575">
            <a:solidFill>
              <a:schemeClr val="accent2"/>
            </a:solidFill>
          </a:ln>
        </p:spPr>
      </p:pic>
      <p:pic>
        <p:nvPicPr>
          <p:cNvPr id="19" name="Picture 18">
            <a:extLst>
              <a:ext uri="{FF2B5EF4-FFF2-40B4-BE49-F238E27FC236}">
                <a16:creationId xmlns:a16="http://schemas.microsoft.com/office/drawing/2014/main" id="{DE6C5861-0A45-6A4A-9904-32A0D577B6A1}"/>
              </a:ext>
            </a:extLst>
          </p:cNvPr>
          <p:cNvPicPr>
            <a:picLocks noChangeAspect="1"/>
          </p:cNvPicPr>
          <p:nvPr/>
        </p:nvPicPr>
        <p:blipFill>
          <a:blip r:embed="rId4"/>
          <a:stretch>
            <a:fillRect/>
          </a:stretch>
        </p:blipFill>
        <p:spPr>
          <a:xfrm>
            <a:off x="428325" y="4648975"/>
            <a:ext cx="8345091" cy="535734"/>
          </a:xfrm>
          <a:prstGeom prst="rect">
            <a:avLst/>
          </a:prstGeom>
          <a:ln w="28575">
            <a:solidFill>
              <a:schemeClr val="accent2"/>
            </a:solidFill>
          </a:ln>
        </p:spPr>
      </p:pic>
      <p:sp>
        <p:nvSpPr>
          <p:cNvPr id="20" name="Rounded Rectangle 19">
            <a:extLst>
              <a:ext uri="{FF2B5EF4-FFF2-40B4-BE49-F238E27FC236}">
                <a16:creationId xmlns:a16="http://schemas.microsoft.com/office/drawing/2014/main" id="{5332604E-36D1-294B-BD86-794FF03ED2ED}"/>
              </a:ext>
            </a:extLst>
          </p:cNvPr>
          <p:cNvSpPr/>
          <p:nvPr/>
        </p:nvSpPr>
        <p:spPr>
          <a:xfrm>
            <a:off x="3702570" y="3852472"/>
            <a:ext cx="869430" cy="2998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33DE229C-58F6-E34A-8884-EB60B3A52144}"/>
              </a:ext>
            </a:extLst>
          </p:cNvPr>
          <p:cNvSpPr/>
          <p:nvPr/>
        </p:nvSpPr>
        <p:spPr>
          <a:xfrm>
            <a:off x="7330190" y="4886793"/>
            <a:ext cx="989351" cy="2979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47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21FE-9202-6F45-AFC3-21D82ED99E6E}"/>
              </a:ext>
            </a:extLst>
          </p:cNvPr>
          <p:cNvSpPr>
            <a:spLocks noGrp="1"/>
          </p:cNvSpPr>
          <p:nvPr>
            <p:ph type="title"/>
          </p:nvPr>
        </p:nvSpPr>
        <p:spPr>
          <a:xfrm>
            <a:off x="457200" y="274638"/>
            <a:ext cx="8229600" cy="1143000"/>
          </a:xfrm>
        </p:spPr>
        <p:txBody>
          <a:bodyPr/>
          <a:lstStyle/>
          <a:p>
            <a:r>
              <a:rPr lang="en-US" sz="4000" dirty="0"/>
              <a:t>Change the feedback link</a:t>
            </a:r>
          </a:p>
        </p:txBody>
      </p:sp>
      <p:sp>
        <p:nvSpPr>
          <p:cNvPr id="3" name="Text Placeholder 2">
            <a:extLst>
              <a:ext uri="{FF2B5EF4-FFF2-40B4-BE49-F238E27FC236}">
                <a16:creationId xmlns:a16="http://schemas.microsoft.com/office/drawing/2014/main" id="{51862B97-E2CE-554B-9A89-2A36AB29D3A4}"/>
              </a:ext>
            </a:extLst>
          </p:cNvPr>
          <p:cNvSpPr>
            <a:spLocks noGrp="1"/>
          </p:cNvSpPr>
          <p:nvPr>
            <p:ph type="body" idx="1"/>
          </p:nvPr>
        </p:nvSpPr>
        <p:spPr>
          <a:xfrm>
            <a:off x="734518" y="1522855"/>
            <a:ext cx="7952282" cy="1406271"/>
          </a:xfrm>
        </p:spPr>
        <p:txBody>
          <a:bodyPr/>
          <a:lstStyle/>
          <a:p>
            <a:pPr marL="25400" indent="0">
              <a:buClr>
                <a:schemeClr val="accent2"/>
              </a:buClr>
              <a:buSzPct val="100000"/>
              <a:buNone/>
            </a:pPr>
            <a:r>
              <a:rPr lang="en-US" sz="2000" dirty="0">
                <a:cs typeface="Courier New" panose="02070309020205020404" pitchFamily="49" charset="0"/>
              </a:rPr>
              <a:t>The configuration variable for changing the feedback link is </a:t>
            </a:r>
            <a:r>
              <a:rPr lang="en-US" sz="1600" b="1" dirty="0" err="1">
                <a:latin typeface="Courier New"/>
                <a:ea typeface="Courier New"/>
                <a:cs typeface="Courier New"/>
                <a:sym typeface="Courier New"/>
              </a:rPr>
              <a:t>AppConfig</a:t>
            </a:r>
            <a:r>
              <a:rPr lang="en-US" sz="1600" b="1" dirty="0">
                <a:latin typeface="Courier New"/>
                <a:ea typeface="Courier New"/>
                <a:cs typeface="Courier New"/>
                <a:sym typeface="Courier New"/>
              </a:rPr>
              <a:t>[:</a:t>
            </a:r>
            <a:r>
              <a:rPr lang="en-US" sz="1600" b="1" dirty="0" err="1">
                <a:latin typeface="Courier New"/>
                <a:ea typeface="Courier New"/>
                <a:cs typeface="Courier New"/>
                <a:sym typeface="Courier New"/>
              </a:rPr>
              <a:t>feedback_url</a:t>
            </a:r>
            <a:r>
              <a:rPr lang="en-US" sz="1600" b="1" dirty="0">
                <a:latin typeface="Courier New"/>
                <a:ea typeface="Courier New"/>
                <a:cs typeface="Courier New"/>
                <a:sym typeface="Courier New"/>
              </a:rPr>
              <a:t>]</a:t>
            </a:r>
            <a:r>
              <a:rPr lang="en-US" sz="2000" dirty="0">
                <a:latin typeface="+mn-lt"/>
                <a:ea typeface="Courier New"/>
                <a:cs typeface="Courier New"/>
                <a:sym typeface="Courier New"/>
              </a:rPr>
              <a:t>.</a:t>
            </a:r>
            <a:endParaRPr lang="en-US" sz="1600" dirty="0">
              <a:latin typeface="Courier New"/>
              <a:ea typeface="Courier New"/>
              <a:cs typeface="Courier New"/>
              <a:sym typeface="Courier New"/>
            </a:endParaRPr>
          </a:p>
          <a:p>
            <a:pPr marL="25400" indent="0">
              <a:buClr>
                <a:schemeClr val="accent2"/>
              </a:buClr>
              <a:buSzPct val="100000"/>
              <a:buNone/>
            </a:pPr>
            <a:r>
              <a:rPr lang="en-US" sz="2000" dirty="0">
                <a:cs typeface="Courier New" panose="02070309020205020404" pitchFamily="49" charset="0"/>
                <a:sym typeface="Courier New"/>
              </a:rPr>
              <a:t>The default is a link back to the ArchivesSpace website:  </a:t>
            </a:r>
            <a:r>
              <a:rPr lang="en-US" sz="1600" b="1" dirty="0">
                <a:latin typeface="Courier New" panose="02070309020205020404" pitchFamily="49" charset="0"/>
                <a:ea typeface="Courier New"/>
                <a:cs typeface="Courier New" panose="02070309020205020404" pitchFamily="49" charset="0"/>
                <a:sym typeface="Courier New"/>
              </a:rPr>
              <a:t>"http://</a:t>
            </a:r>
            <a:r>
              <a:rPr lang="en-US" sz="1600" b="1" dirty="0" err="1">
                <a:latin typeface="Courier New" panose="02070309020205020404" pitchFamily="49" charset="0"/>
                <a:ea typeface="Courier New"/>
                <a:cs typeface="Courier New" panose="02070309020205020404" pitchFamily="49" charset="0"/>
                <a:sym typeface="Courier New"/>
              </a:rPr>
              <a:t>archivesspace.org</a:t>
            </a:r>
            <a:r>
              <a:rPr lang="en-US" sz="1600" b="1" dirty="0">
                <a:latin typeface="Courier New" panose="02070309020205020404" pitchFamily="49" charset="0"/>
                <a:ea typeface="Courier New"/>
                <a:cs typeface="Courier New" panose="02070309020205020404" pitchFamily="49" charset="0"/>
                <a:sym typeface="Courier New"/>
              </a:rPr>
              <a:t>/feedback"</a:t>
            </a:r>
          </a:p>
          <a:p>
            <a:pPr marL="25400" indent="0">
              <a:buClrTx/>
              <a:buSzPct val="100000"/>
              <a:buNone/>
            </a:pPr>
            <a:endParaRPr lang="en-US" sz="2000" dirty="0"/>
          </a:p>
          <a:p>
            <a:pPr marL="25400" indent="0">
              <a:buNone/>
            </a:pPr>
            <a:endParaRPr lang="en-US" sz="2400" dirty="0">
              <a:latin typeface="+mn-lt"/>
            </a:endParaRPr>
          </a:p>
        </p:txBody>
      </p:sp>
      <p:sp>
        <p:nvSpPr>
          <p:cNvPr id="4" name="TextBox 3">
            <a:extLst>
              <a:ext uri="{FF2B5EF4-FFF2-40B4-BE49-F238E27FC236}">
                <a16:creationId xmlns:a16="http://schemas.microsoft.com/office/drawing/2014/main" id="{EC715FBB-4BAB-BF4F-AFDD-4653DE7BD3FE}"/>
              </a:ext>
            </a:extLst>
          </p:cNvPr>
          <p:cNvSpPr txBox="1"/>
          <p:nvPr/>
        </p:nvSpPr>
        <p:spPr>
          <a:xfrm>
            <a:off x="734518" y="4276607"/>
            <a:ext cx="7744428" cy="707886"/>
          </a:xfrm>
          <a:prstGeom prst="rect">
            <a:avLst/>
          </a:prstGeom>
          <a:noFill/>
        </p:spPr>
        <p:txBody>
          <a:bodyPr wrap="none" rtlCol="0">
            <a:spAutoFit/>
          </a:bodyPr>
          <a:lstStyle/>
          <a:p>
            <a:r>
              <a:rPr lang="en-US" sz="2000" dirty="0"/>
              <a:t>Note: If you would like to remove the feedback link completely, set </a:t>
            </a:r>
          </a:p>
          <a:p>
            <a:r>
              <a:rPr lang="en-US" sz="2000" b="1" dirty="0" err="1">
                <a:latin typeface="Courier New"/>
                <a:cs typeface="Courier New"/>
                <a:sym typeface="Courier New"/>
              </a:rPr>
              <a:t>AppConfig</a:t>
            </a:r>
            <a:r>
              <a:rPr lang="en-US" sz="2000" b="1" dirty="0">
                <a:latin typeface="Courier New"/>
                <a:cs typeface="Courier New"/>
                <a:sym typeface="Courier New"/>
              </a:rPr>
              <a:t>[:</a:t>
            </a:r>
            <a:r>
              <a:rPr lang="en-US" sz="2000" b="1" dirty="0" err="1">
                <a:latin typeface="Courier New"/>
                <a:cs typeface="Courier New"/>
                <a:sym typeface="Courier New"/>
              </a:rPr>
              <a:t>feedback_url</a:t>
            </a:r>
            <a:r>
              <a:rPr lang="en-US" sz="2000" b="1" dirty="0">
                <a:latin typeface="Courier New"/>
                <a:cs typeface="Courier New"/>
                <a:sym typeface="Courier New"/>
              </a:rPr>
              <a:t>] = ""</a:t>
            </a:r>
            <a:endParaRPr lang="en-US" sz="2000" b="1" dirty="0">
              <a:latin typeface="Courier New"/>
              <a:cs typeface="Courier New"/>
            </a:endParaRPr>
          </a:p>
        </p:txBody>
      </p:sp>
      <p:grpSp>
        <p:nvGrpSpPr>
          <p:cNvPr id="7" name="Group 6">
            <a:extLst>
              <a:ext uri="{FF2B5EF4-FFF2-40B4-BE49-F238E27FC236}">
                <a16:creationId xmlns:a16="http://schemas.microsoft.com/office/drawing/2014/main" id="{FB8DF0E5-8F14-354D-9485-BBE6C7A5826B}"/>
              </a:ext>
            </a:extLst>
          </p:cNvPr>
          <p:cNvGrpSpPr/>
          <p:nvPr/>
        </p:nvGrpSpPr>
        <p:grpSpPr>
          <a:xfrm>
            <a:off x="734518" y="3057916"/>
            <a:ext cx="7370476" cy="999748"/>
            <a:chOff x="734518" y="2929126"/>
            <a:chExt cx="7370476" cy="999748"/>
          </a:xfrm>
        </p:grpSpPr>
        <p:grpSp>
          <p:nvGrpSpPr>
            <p:cNvPr id="10" name="Group 9">
              <a:extLst>
                <a:ext uri="{FF2B5EF4-FFF2-40B4-BE49-F238E27FC236}">
                  <a16:creationId xmlns:a16="http://schemas.microsoft.com/office/drawing/2014/main" id="{C620188C-9861-EF4E-88E5-DC6B68EEE382}"/>
                </a:ext>
              </a:extLst>
            </p:cNvPr>
            <p:cNvGrpSpPr/>
            <p:nvPr/>
          </p:nvGrpSpPr>
          <p:grpSpPr>
            <a:xfrm>
              <a:off x="904094" y="3181350"/>
              <a:ext cx="7200900" cy="495300"/>
              <a:chOff x="626776" y="3181350"/>
              <a:chExt cx="7200900" cy="495300"/>
            </a:xfrm>
          </p:grpSpPr>
          <p:pic>
            <p:nvPicPr>
              <p:cNvPr id="8" name="Picture 7">
                <a:extLst>
                  <a:ext uri="{FF2B5EF4-FFF2-40B4-BE49-F238E27FC236}">
                    <a16:creationId xmlns:a16="http://schemas.microsoft.com/office/drawing/2014/main" id="{D93BB9F6-A5CF-CF41-A899-0864D5C6D140}"/>
                  </a:ext>
                </a:extLst>
              </p:cNvPr>
              <p:cNvPicPr>
                <a:picLocks noChangeAspect="1"/>
              </p:cNvPicPr>
              <p:nvPr/>
            </p:nvPicPr>
            <p:blipFill>
              <a:blip r:embed="rId3"/>
              <a:stretch>
                <a:fillRect/>
              </a:stretch>
            </p:blipFill>
            <p:spPr>
              <a:xfrm>
                <a:off x="626776" y="3181350"/>
                <a:ext cx="7200900" cy="495300"/>
              </a:xfrm>
              <a:prstGeom prst="rect">
                <a:avLst/>
              </a:prstGeom>
            </p:spPr>
          </p:pic>
          <p:sp>
            <p:nvSpPr>
              <p:cNvPr id="9" name="Rounded Rectangle 8">
                <a:extLst>
                  <a:ext uri="{FF2B5EF4-FFF2-40B4-BE49-F238E27FC236}">
                    <a16:creationId xmlns:a16="http://schemas.microsoft.com/office/drawing/2014/main" id="{6ED0DFED-1E13-C44C-9EBA-405CCBD4A70E}"/>
                  </a:ext>
                </a:extLst>
              </p:cNvPr>
              <p:cNvSpPr/>
              <p:nvPr/>
            </p:nvSpPr>
            <p:spPr>
              <a:xfrm>
                <a:off x="4572000" y="3181350"/>
                <a:ext cx="3057993" cy="4953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ounded Rectangle 4">
              <a:extLst>
                <a:ext uri="{FF2B5EF4-FFF2-40B4-BE49-F238E27FC236}">
                  <a16:creationId xmlns:a16="http://schemas.microsoft.com/office/drawing/2014/main" id="{E543A5AD-28BC-0740-B54C-BD2D7E29E6E2}"/>
                </a:ext>
              </a:extLst>
            </p:cNvPr>
            <p:cNvSpPr/>
            <p:nvPr/>
          </p:nvSpPr>
          <p:spPr>
            <a:xfrm>
              <a:off x="734518" y="2929126"/>
              <a:ext cx="7370476" cy="99974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4A5EC1D-1148-794F-8016-07D792221E6C}"/>
              </a:ext>
            </a:extLst>
          </p:cNvPr>
          <p:cNvGrpSpPr/>
          <p:nvPr/>
        </p:nvGrpSpPr>
        <p:grpSpPr>
          <a:xfrm>
            <a:off x="1918952" y="5164794"/>
            <a:ext cx="4610637" cy="811003"/>
            <a:chOff x="1918952" y="4636760"/>
            <a:chExt cx="4610637" cy="811003"/>
          </a:xfrm>
        </p:grpSpPr>
        <p:pic>
          <p:nvPicPr>
            <p:cNvPr id="15" name="Picture 14">
              <a:extLst>
                <a:ext uri="{FF2B5EF4-FFF2-40B4-BE49-F238E27FC236}">
                  <a16:creationId xmlns:a16="http://schemas.microsoft.com/office/drawing/2014/main" id="{CF2D549F-1091-404E-BD69-4A2E90387AF7}"/>
                </a:ext>
              </a:extLst>
            </p:cNvPr>
            <p:cNvPicPr>
              <a:picLocks noChangeAspect="1"/>
            </p:cNvPicPr>
            <p:nvPr/>
          </p:nvPicPr>
          <p:blipFill>
            <a:blip r:embed="rId4"/>
            <a:stretch>
              <a:fillRect/>
            </a:stretch>
          </p:blipFill>
          <p:spPr>
            <a:xfrm>
              <a:off x="2245992" y="4853278"/>
              <a:ext cx="4038600" cy="393700"/>
            </a:xfrm>
            <a:prstGeom prst="rect">
              <a:avLst/>
            </a:prstGeom>
          </p:spPr>
        </p:pic>
        <p:sp>
          <p:nvSpPr>
            <p:cNvPr id="6" name="Rounded Rectangle 5">
              <a:extLst>
                <a:ext uri="{FF2B5EF4-FFF2-40B4-BE49-F238E27FC236}">
                  <a16:creationId xmlns:a16="http://schemas.microsoft.com/office/drawing/2014/main" id="{0CD9D5DD-523B-2F40-98D6-9214BA074AA9}"/>
                </a:ext>
              </a:extLst>
            </p:cNvPr>
            <p:cNvSpPr/>
            <p:nvPr/>
          </p:nvSpPr>
          <p:spPr>
            <a:xfrm>
              <a:off x="1918952" y="4636760"/>
              <a:ext cx="4610637" cy="8110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629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A61-8529-B848-BB7C-D9F01BE174D0}"/>
              </a:ext>
            </a:extLst>
          </p:cNvPr>
          <p:cNvSpPr>
            <a:spLocks noGrp="1"/>
          </p:cNvSpPr>
          <p:nvPr>
            <p:ph type="title"/>
          </p:nvPr>
        </p:nvSpPr>
        <p:spPr>
          <a:xfrm>
            <a:off x="457200" y="424265"/>
            <a:ext cx="8229600" cy="627405"/>
          </a:xfrm>
        </p:spPr>
        <p:txBody>
          <a:bodyPr/>
          <a:lstStyle/>
          <a:p>
            <a:r>
              <a:rPr lang="en-US" sz="3600" dirty="0"/>
              <a:t>Enable/Disable Citations</a:t>
            </a:r>
          </a:p>
        </p:txBody>
      </p:sp>
      <p:sp>
        <p:nvSpPr>
          <p:cNvPr id="3" name="Text Placeholder 2">
            <a:extLst>
              <a:ext uri="{FF2B5EF4-FFF2-40B4-BE49-F238E27FC236}">
                <a16:creationId xmlns:a16="http://schemas.microsoft.com/office/drawing/2014/main" id="{50C478C0-3DFD-8C4B-A5DB-42E1188905B3}"/>
              </a:ext>
            </a:extLst>
          </p:cNvPr>
          <p:cNvSpPr>
            <a:spLocks noGrp="1"/>
          </p:cNvSpPr>
          <p:nvPr>
            <p:ph type="body" idx="1"/>
          </p:nvPr>
        </p:nvSpPr>
        <p:spPr>
          <a:xfrm>
            <a:off x="455157" y="1405618"/>
            <a:ext cx="7298575" cy="984422"/>
          </a:xfrm>
        </p:spPr>
        <p:txBody>
          <a:bodyPr/>
          <a:lstStyle/>
          <a:p>
            <a:pPr marL="25400" indent="0">
              <a:buNone/>
            </a:pPr>
            <a:r>
              <a:rPr lang="en-US" sz="2000" dirty="0">
                <a:cs typeface="Courier New" panose="02070309020205020404" pitchFamily="49" charset="0"/>
              </a:rPr>
              <a:t>The configuration variable for enabling or disabling c</a:t>
            </a:r>
            <a:r>
              <a:rPr lang="en-US" sz="2000" dirty="0"/>
              <a:t>itations is  </a:t>
            </a:r>
            <a:r>
              <a:rPr lang="en-US" sz="1600" b="1" dirty="0" err="1">
                <a:latin typeface="Courier New" panose="02070309020205020404" pitchFamily="49" charset="0"/>
                <a:cs typeface="Courier New" panose="02070309020205020404" pitchFamily="49" charset="0"/>
              </a:rPr>
              <a:t>AppConfig</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pui_page_actions_cite</a:t>
            </a:r>
            <a:r>
              <a:rPr lang="en-US" sz="1600" b="1" dirty="0">
                <a:latin typeface="Courier New" panose="02070309020205020404" pitchFamily="49" charset="0"/>
                <a:cs typeface="Courier New" panose="02070309020205020404" pitchFamily="49" charset="0"/>
              </a:rPr>
              <a:t>]</a:t>
            </a:r>
            <a:r>
              <a:rPr lang="en-US" sz="1600" dirty="0">
                <a:latin typeface="+mn-lt"/>
                <a:cs typeface="Courier New" panose="02070309020205020404" pitchFamily="49" charset="0"/>
              </a:rPr>
              <a:t>. </a:t>
            </a:r>
            <a:r>
              <a:rPr lang="en-US" sz="2000" dirty="0">
                <a:latin typeface="+mn-lt"/>
                <a:cs typeface="Courier New" panose="02070309020205020404" pitchFamily="49" charset="0"/>
              </a:rPr>
              <a:t>The default is enabled.</a:t>
            </a:r>
          </a:p>
        </p:txBody>
      </p:sp>
      <p:pic>
        <p:nvPicPr>
          <p:cNvPr id="5" name="Picture 4">
            <a:extLst>
              <a:ext uri="{FF2B5EF4-FFF2-40B4-BE49-F238E27FC236}">
                <a16:creationId xmlns:a16="http://schemas.microsoft.com/office/drawing/2014/main" id="{D9EA636B-398F-0046-BC7D-815516CD9993}"/>
              </a:ext>
            </a:extLst>
          </p:cNvPr>
          <p:cNvPicPr>
            <a:picLocks noChangeAspect="1"/>
          </p:cNvPicPr>
          <p:nvPr/>
        </p:nvPicPr>
        <p:blipFill rotWithShape="1">
          <a:blip r:embed="rId2"/>
          <a:srcRect r="62283"/>
          <a:stretch/>
        </p:blipFill>
        <p:spPr>
          <a:xfrm>
            <a:off x="7148054" y="245756"/>
            <a:ext cx="1040392" cy="984421"/>
          </a:xfrm>
          <a:prstGeom prst="rect">
            <a:avLst/>
          </a:prstGeom>
        </p:spPr>
      </p:pic>
      <p:grpSp>
        <p:nvGrpSpPr>
          <p:cNvPr id="6" name="Group 5">
            <a:extLst>
              <a:ext uri="{FF2B5EF4-FFF2-40B4-BE49-F238E27FC236}">
                <a16:creationId xmlns:a16="http://schemas.microsoft.com/office/drawing/2014/main" id="{2ECCEAF8-4EE5-AE4C-BCA3-B18448153922}"/>
              </a:ext>
            </a:extLst>
          </p:cNvPr>
          <p:cNvGrpSpPr/>
          <p:nvPr/>
        </p:nvGrpSpPr>
        <p:grpSpPr>
          <a:xfrm>
            <a:off x="1379412" y="2445353"/>
            <a:ext cx="6385177" cy="1518670"/>
            <a:chOff x="270456" y="2599901"/>
            <a:chExt cx="6385177" cy="1518670"/>
          </a:xfrm>
        </p:grpSpPr>
        <p:pic>
          <p:nvPicPr>
            <p:cNvPr id="9" name="Picture 8">
              <a:extLst>
                <a:ext uri="{FF2B5EF4-FFF2-40B4-BE49-F238E27FC236}">
                  <a16:creationId xmlns:a16="http://schemas.microsoft.com/office/drawing/2014/main" id="{D0D86B04-638C-2543-B7BE-F2204E88F949}"/>
                </a:ext>
              </a:extLst>
            </p:cNvPr>
            <p:cNvPicPr>
              <a:picLocks noChangeAspect="1"/>
            </p:cNvPicPr>
            <p:nvPr/>
          </p:nvPicPr>
          <p:blipFill>
            <a:blip r:embed="rId3"/>
            <a:stretch>
              <a:fillRect/>
            </a:stretch>
          </p:blipFill>
          <p:spPr>
            <a:xfrm>
              <a:off x="457200" y="2599901"/>
              <a:ext cx="5854075" cy="1358230"/>
            </a:xfrm>
            <a:prstGeom prst="rect">
              <a:avLst/>
            </a:prstGeom>
          </p:spPr>
        </p:pic>
        <p:sp>
          <p:nvSpPr>
            <p:cNvPr id="4" name="Rounded Rectangle 3">
              <a:extLst>
                <a:ext uri="{FF2B5EF4-FFF2-40B4-BE49-F238E27FC236}">
                  <a16:creationId xmlns:a16="http://schemas.microsoft.com/office/drawing/2014/main" id="{345F573F-1FC1-5D4D-AC7F-1DA639B6D750}"/>
                </a:ext>
              </a:extLst>
            </p:cNvPr>
            <p:cNvSpPr/>
            <p:nvPr/>
          </p:nvSpPr>
          <p:spPr>
            <a:xfrm>
              <a:off x="270456" y="2599901"/>
              <a:ext cx="6385177" cy="151867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F809F884-382C-CA48-9CD4-AFF0716B7F0E}"/>
              </a:ext>
            </a:extLst>
          </p:cNvPr>
          <p:cNvGrpSpPr/>
          <p:nvPr/>
        </p:nvGrpSpPr>
        <p:grpSpPr>
          <a:xfrm>
            <a:off x="1340775" y="4195845"/>
            <a:ext cx="6528216" cy="1878635"/>
            <a:chOff x="1340775" y="4195845"/>
            <a:chExt cx="6528216" cy="1878635"/>
          </a:xfrm>
        </p:grpSpPr>
        <p:pic>
          <p:nvPicPr>
            <p:cNvPr id="11" name="Picture 10">
              <a:extLst>
                <a:ext uri="{FF2B5EF4-FFF2-40B4-BE49-F238E27FC236}">
                  <a16:creationId xmlns:a16="http://schemas.microsoft.com/office/drawing/2014/main" id="{F4928ABF-549C-A043-BFE4-5762C6CE14D0}"/>
                </a:ext>
              </a:extLst>
            </p:cNvPr>
            <p:cNvPicPr>
              <a:picLocks noChangeAspect="1"/>
            </p:cNvPicPr>
            <p:nvPr/>
          </p:nvPicPr>
          <p:blipFill>
            <a:blip r:embed="rId4"/>
            <a:stretch>
              <a:fillRect/>
            </a:stretch>
          </p:blipFill>
          <p:spPr>
            <a:xfrm>
              <a:off x="1472784" y="4195845"/>
              <a:ext cx="6198433" cy="1878635"/>
            </a:xfrm>
            <a:prstGeom prst="rect">
              <a:avLst/>
            </a:prstGeom>
          </p:spPr>
        </p:pic>
        <p:sp>
          <p:nvSpPr>
            <p:cNvPr id="7" name="Rounded Rectangle 6">
              <a:extLst>
                <a:ext uri="{FF2B5EF4-FFF2-40B4-BE49-F238E27FC236}">
                  <a16:creationId xmlns:a16="http://schemas.microsoft.com/office/drawing/2014/main" id="{A4FE8D76-2029-1348-BFAD-CB754DBC8E5F}"/>
                </a:ext>
              </a:extLst>
            </p:cNvPr>
            <p:cNvSpPr/>
            <p:nvPr/>
          </p:nvSpPr>
          <p:spPr>
            <a:xfrm>
              <a:off x="1340775" y="4195845"/>
              <a:ext cx="6528216" cy="187863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354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A61-8529-B848-BB7C-D9F01BE174D0}"/>
              </a:ext>
            </a:extLst>
          </p:cNvPr>
          <p:cNvSpPr>
            <a:spLocks noGrp="1"/>
          </p:cNvSpPr>
          <p:nvPr>
            <p:ph type="title"/>
          </p:nvPr>
        </p:nvSpPr>
        <p:spPr>
          <a:xfrm>
            <a:off x="457200" y="424265"/>
            <a:ext cx="8229600" cy="627405"/>
          </a:xfrm>
        </p:spPr>
        <p:txBody>
          <a:bodyPr/>
          <a:lstStyle/>
          <a:p>
            <a:r>
              <a:rPr lang="en-US" sz="3600" dirty="0"/>
              <a:t>Enable/Disable Print</a:t>
            </a:r>
          </a:p>
        </p:txBody>
      </p:sp>
      <p:sp>
        <p:nvSpPr>
          <p:cNvPr id="3" name="Text Placeholder 2">
            <a:extLst>
              <a:ext uri="{FF2B5EF4-FFF2-40B4-BE49-F238E27FC236}">
                <a16:creationId xmlns:a16="http://schemas.microsoft.com/office/drawing/2014/main" id="{50C478C0-3DFD-8C4B-A5DB-42E1188905B3}"/>
              </a:ext>
            </a:extLst>
          </p:cNvPr>
          <p:cNvSpPr>
            <a:spLocks noGrp="1"/>
          </p:cNvSpPr>
          <p:nvPr>
            <p:ph type="body" idx="1"/>
          </p:nvPr>
        </p:nvSpPr>
        <p:spPr>
          <a:xfrm>
            <a:off x="949830" y="1615478"/>
            <a:ext cx="7298575" cy="1322594"/>
          </a:xfrm>
        </p:spPr>
        <p:txBody>
          <a:bodyPr/>
          <a:lstStyle/>
          <a:p>
            <a:pPr marL="25400" indent="0">
              <a:buNone/>
            </a:pPr>
            <a:r>
              <a:rPr lang="en-US" sz="2400" dirty="0">
                <a:cs typeface="Courier New" panose="02070309020205020404" pitchFamily="49" charset="0"/>
              </a:rPr>
              <a:t>The configuration variable for enabling or disabling the PDF feature for a resource</a:t>
            </a:r>
            <a:r>
              <a:rPr lang="en-US" sz="2400" dirty="0"/>
              <a:t> is  </a:t>
            </a: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pui_page_actions_print</a:t>
            </a:r>
            <a:r>
              <a:rPr lang="en-US" sz="1800" b="1"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 </a:t>
            </a:r>
            <a:r>
              <a:rPr lang="en-US" sz="2400" dirty="0">
                <a:cs typeface="Courier New" panose="02070309020205020404" pitchFamily="49" charset="0"/>
              </a:rPr>
              <a:t>The default is enabled.</a:t>
            </a:r>
          </a:p>
        </p:txBody>
      </p:sp>
      <p:pic>
        <p:nvPicPr>
          <p:cNvPr id="6" name="Picture 5">
            <a:extLst>
              <a:ext uri="{FF2B5EF4-FFF2-40B4-BE49-F238E27FC236}">
                <a16:creationId xmlns:a16="http://schemas.microsoft.com/office/drawing/2014/main" id="{73924DE3-832F-F943-BA8D-2F424BB5183C}"/>
              </a:ext>
            </a:extLst>
          </p:cNvPr>
          <p:cNvPicPr>
            <a:picLocks noChangeAspect="1"/>
          </p:cNvPicPr>
          <p:nvPr/>
        </p:nvPicPr>
        <p:blipFill rotWithShape="1">
          <a:blip r:embed="rId3"/>
          <a:srcRect l="70166"/>
          <a:stretch/>
        </p:blipFill>
        <p:spPr>
          <a:xfrm>
            <a:off x="6924502" y="245756"/>
            <a:ext cx="822960" cy="984421"/>
          </a:xfrm>
          <a:prstGeom prst="rect">
            <a:avLst/>
          </a:prstGeom>
        </p:spPr>
      </p:pic>
      <p:grpSp>
        <p:nvGrpSpPr>
          <p:cNvPr id="5" name="Group 4">
            <a:extLst>
              <a:ext uri="{FF2B5EF4-FFF2-40B4-BE49-F238E27FC236}">
                <a16:creationId xmlns:a16="http://schemas.microsoft.com/office/drawing/2014/main" id="{8D78268A-E8F3-B64A-B333-0F5E7F63842D}"/>
              </a:ext>
            </a:extLst>
          </p:cNvPr>
          <p:cNvGrpSpPr/>
          <p:nvPr/>
        </p:nvGrpSpPr>
        <p:grpSpPr>
          <a:xfrm>
            <a:off x="734096" y="3410422"/>
            <a:ext cx="7804597" cy="2215166"/>
            <a:chOff x="734096" y="3090930"/>
            <a:chExt cx="7804597" cy="2215166"/>
          </a:xfrm>
        </p:grpSpPr>
        <p:pic>
          <p:nvPicPr>
            <p:cNvPr id="7" name="Picture 6">
              <a:extLst>
                <a:ext uri="{FF2B5EF4-FFF2-40B4-BE49-F238E27FC236}">
                  <a16:creationId xmlns:a16="http://schemas.microsoft.com/office/drawing/2014/main" id="{56F9EE22-B30B-9B46-8508-176E515B8241}"/>
                </a:ext>
              </a:extLst>
            </p:cNvPr>
            <p:cNvPicPr>
              <a:picLocks noChangeAspect="1"/>
            </p:cNvPicPr>
            <p:nvPr/>
          </p:nvPicPr>
          <p:blipFill>
            <a:blip r:embed="rId4"/>
            <a:stretch>
              <a:fillRect/>
            </a:stretch>
          </p:blipFill>
          <p:spPr>
            <a:xfrm>
              <a:off x="854961" y="3338363"/>
              <a:ext cx="7298575" cy="1631593"/>
            </a:xfrm>
            <a:prstGeom prst="rect">
              <a:avLst/>
            </a:prstGeom>
          </p:spPr>
        </p:pic>
        <p:sp>
          <p:nvSpPr>
            <p:cNvPr id="4" name="Rounded Rectangle 3">
              <a:extLst>
                <a:ext uri="{FF2B5EF4-FFF2-40B4-BE49-F238E27FC236}">
                  <a16:creationId xmlns:a16="http://schemas.microsoft.com/office/drawing/2014/main" id="{47FF79DA-3D31-6F4D-90FD-F78639C9F6BB}"/>
                </a:ext>
              </a:extLst>
            </p:cNvPr>
            <p:cNvSpPr/>
            <p:nvPr/>
          </p:nvSpPr>
          <p:spPr>
            <a:xfrm>
              <a:off x="734096" y="3090930"/>
              <a:ext cx="7804597" cy="221516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511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Enable/Disable Display of Linked Deaccessions</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08703" y="1691356"/>
            <a:ext cx="8435494" cy="991882"/>
          </a:xfrm>
        </p:spPr>
        <p:txBody>
          <a:bodyPr/>
          <a:lstStyle/>
          <a:p>
            <a:pPr marL="50800" indent="0">
              <a:buNone/>
            </a:pPr>
            <a:r>
              <a:rPr lang="en-US" sz="2000" dirty="0">
                <a:latin typeface="+mn-lt"/>
                <a:cs typeface="Courier New" panose="02070309020205020404" pitchFamily="49" charset="0"/>
              </a:rPr>
              <a:t>The configuration variable for enabling or disabling the display of linked deaccessions is </a:t>
            </a:r>
            <a:r>
              <a:rPr lang="en-US" sz="2000" b="1" dirty="0" err="1">
                <a:latin typeface="Courier New" panose="02070309020205020404" pitchFamily="49" charset="0"/>
                <a:cs typeface="Courier New" panose="02070309020205020404" pitchFamily="49" charset="0"/>
              </a:rPr>
              <a:t>AppConfig</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pui_display_deaccessions</a:t>
            </a:r>
            <a:r>
              <a:rPr lang="en-US" sz="2000" b="1" dirty="0">
                <a:latin typeface="Courier New" panose="02070309020205020404" pitchFamily="49" charset="0"/>
                <a:cs typeface="Courier New" panose="02070309020205020404" pitchFamily="49" charset="0"/>
              </a:rPr>
              <a:t>]</a:t>
            </a:r>
            <a:r>
              <a:rPr lang="en-US" sz="2000" dirty="0">
                <a:latin typeface="+mn-lt"/>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p>
        </p:txBody>
      </p:sp>
      <p:grpSp>
        <p:nvGrpSpPr>
          <p:cNvPr id="16" name="Group 15">
            <a:extLst>
              <a:ext uri="{FF2B5EF4-FFF2-40B4-BE49-F238E27FC236}">
                <a16:creationId xmlns:a16="http://schemas.microsoft.com/office/drawing/2014/main" id="{EE34339E-701E-BB46-9C19-0EF147D4D719}"/>
              </a:ext>
            </a:extLst>
          </p:cNvPr>
          <p:cNvGrpSpPr/>
          <p:nvPr/>
        </p:nvGrpSpPr>
        <p:grpSpPr>
          <a:xfrm>
            <a:off x="4635034" y="3128166"/>
            <a:ext cx="4408998" cy="2433185"/>
            <a:chOff x="4635034" y="3128166"/>
            <a:chExt cx="4408998" cy="2433185"/>
          </a:xfrm>
        </p:grpSpPr>
        <p:sp>
          <p:nvSpPr>
            <p:cNvPr id="12" name="TextBox 11">
              <a:extLst>
                <a:ext uri="{FF2B5EF4-FFF2-40B4-BE49-F238E27FC236}">
                  <a16:creationId xmlns:a16="http://schemas.microsoft.com/office/drawing/2014/main" id="{2BF4327F-582F-0A42-B1B1-CCBA4FD8778E}"/>
                </a:ext>
              </a:extLst>
            </p:cNvPr>
            <p:cNvSpPr txBox="1"/>
            <p:nvPr/>
          </p:nvSpPr>
          <p:spPr>
            <a:xfrm>
              <a:off x="5305299" y="3128166"/>
              <a:ext cx="3068469" cy="400110"/>
            </a:xfrm>
            <a:prstGeom prst="rect">
              <a:avLst/>
            </a:prstGeom>
            <a:noFill/>
          </p:spPr>
          <p:txBody>
            <a:bodyPr wrap="none" rtlCol="0">
              <a:spAutoFit/>
            </a:bodyPr>
            <a:lstStyle/>
            <a:p>
              <a:pPr marL="50800" indent="0">
                <a:buNone/>
              </a:pPr>
              <a:r>
                <a:rPr lang="en-US" sz="2000" dirty="0">
                  <a:cs typeface="Courier New" panose="02070309020205020404" pitchFamily="49" charset="0"/>
                </a:rPr>
                <a:t>To disable, set it to false.</a:t>
              </a:r>
            </a:p>
          </p:txBody>
        </p:sp>
        <p:pic>
          <p:nvPicPr>
            <p:cNvPr id="13" name="Picture 12">
              <a:extLst>
                <a:ext uri="{FF2B5EF4-FFF2-40B4-BE49-F238E27FC236}">
                  <a16:creationId xmlns:a16="http://schemas.microsoft.com/office/drawing/2014/main" id="{4D3ACCD7-D166-7543-AB84-0B847F43AB05}"/>
                </a:ext>
              </a:extLst>
            </p:cNvPr>
            <p:cNvPicPr>
              <a:picLocks noChangeAspect="1"/>
            </p:cNvPicPr>
            <p:nvPr/>
          </p:nvPicPr>
          <p:blipFill>
            <a:blip r:embed="rId2"/>
            <a:stretch>
              <a:fillRect/>
            </a:stretch>
          </p:blipFill>
          <p:spPr>
            <a:xfrm>
              <a:off x="4635034" y="3525251"/>
              <a:ext cx="4408998" cy="2036100"/>
            </a:xfrm>
            <a:prstGeom prst="rect">
              <a:avLst/>
            </a:prstGeom>
          </p:spPr>
        </p:pic>
      </p:grpSp>
      <p:grpSp>
        <p:nvGrpSpPr>
          <p:cNvPr id="15" name="Group 14">
            <a:extLst>
              <a:ext uri="{FF2B5EF4-FFF2-40B4-BE49-F238E27FC236}">
                <a16:creationId xmlns:a16="http://schemas.microsoft.com/office/drawing/2014/main" id="{5D0FC2ED-AF58-2043-9989-3D93B62A2C40}"/>
              </a:ext>
            </a:extLst>
          </p:cNvPr>
          <p:cNvGrpSpPr/>
          <p:nvPr/>
        </p:nvGrpSpPr>
        <p:grpSpPr>
          <a:xfrm>
            <a:off x="408703" y="3103499"/>
            <a:ext cx="4163297" cy="3156175"/>
            <a:chOff x="408703" y="3103499"/>
            <a:chExt cx="4172804" cy="3156175"/>
          </a:xfrm>
        </p:grpSpPr>
        <p:pic>
          <p:nvPicPr>
            <p:cNvPr id="7" name="Picture 6">
              <a:extLst>
                <a:ext uri="{FF2B5EF4-FFF2-40B4-BE49-F238E27FC236}">
                  <a16:creationId xmlns:a16="http://schemas.microsoft.com/office/drawing/2014/main" id="{72415652-F094-874E-830D-F24D9A234E6B}"/>
                </a:ext>
              </a:extLst>
            </p:cNvPr>
            <p:cNvPicPr>
              <a:picLocks noChangeAspect="1"/>
            </p:cNvPicPr>
            <p:nvPr/>
          </p:nvPicPr>
          <p:blipFill>
            <a:blip r:embed="rId3"/>
            <a:stretch>
              <a:fillRect/>
            </a:stretch>
          </p:blipFill>
          <p:spPr>
            <a:xfrm>
              <a:off x="408703" y="3525251"/>
              <a:ext cx="4172804" cy="2734423"/>
            </a:xfrm>
            <a:prstGeom prst="rect">
              <a:avLst/>
            </a:prstGeom>
          </p:spPr>
        </p:pic>
        <p:sp>
          <p:nvSpPr>
            <p:cNvPr id="9" name="TextBox 8">
              <a:extLst>
                <a:ext uri="{FF2B5EF4-FFF2-40B4-BE49-F238E27FC236}">
                  <a16:creationId xmlns:a16="http://schemas.microsoft.com/office/drawing/2014/main" id="{0AD71344-5E73-9941-AD24-CB820BF8CA72}"/>
                </a:ext>
              </a:extLst>
            </p:cNvPr>
            <p:cNvSpPr txBox="1"/>
            <p:nvPr/>
          </p:nvSpPr>
          <p:spPr>
            <a:xfrm>
              <a:off x="492794" y="3103499"/>
              <a:ext cx="4004622" cy="400110"/>
            </a:xfrm>
            <a:prstGeom prst="rect">
              <a:avLst/>
            </a:prstGeom>
            <a:noFill/>
          </p:spPr>
          <p:txBody>
            <a:bodyPr wrap="none" rtlCol="0">
              <a:spAutoFit/>
            </a:bodyPr>
            <a:lstStyle/>
            <a:p>
              <a:pPr marL="50800" indent="0">
                <a:buNone/>
              </a:pPr>
              <a:r>
                <a:rPr lang="en-US" sz="2000" dirty="0">
                  <a:cs typeface="Courier New" panose="02070309020205020404" pitchFamily="49" charset="0"/>
                </a:rPr>
                <a:t>To enable, set it to true (default) </a:t>
              </a:r>
            </a:p>
          </p:txBody>
        </p:sp>
        <p:sp>
          <p:nvSpPr>
            <p:cNvPr id="14" name="Rounded Rectangle 13">
              <a:extLst>
                <a:ext uri="{FF2B5EF4-FFF2-40B4-BE49-F238E27FC236}">
                  <a16:creationId xmlns:a16="http://schemas.microsoft.com/office/drawing/2014/main" id="{17885CE5-F1A3-444B-B868-74D3BD8A9DA8}"/>
                </a:ext>
              </a:extLst>
            </p:cNvPr>
            <p:cNvSpPr/>
            <p:nvPr/>
          </p:nvSpPr>
          <p:spPr>
            <a:xfrm>
              <a:off x="612714" y="5366478"/>
              <a:ext cx="2205436" cy="854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ounded Rectangle 3">
            <a:extLst>
              <a:ext uri="{FF2B5EF4-FFF2-40B4-BE49-F238E27FC236}">
                <a16:creationId xmlns:a16="http://schemas.microsoft.com/office/drawing/2014/main" id="{555C9DBC-4691-0442-B690-7EC6EDF43D99}"/>
              </a:ext>
            </a:extLst>
          </p:cNvPr>
          <p:cNvSpPr/>
          <p:nvPr/>
        </p:nvSpPr>
        <p:spPr>
          <a:xfrm>
            <a:off x="283335" y="3000777"/>
            <a:ext cx="4351699" cy="349017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03AA8B7B-47E8-864F-A486-13F2698F5CC9}"/>
              </a:ext>
            </a:extLst>
          </p:cNvPr>
          <p:cNvSpPr/>
          <p:nvPr/>
        </p:nvSpPr>
        <p:spPr>
          <a:xfrm>
            <a:off x="4701426" y="3000777"/>
            <a:ext cx="4342605" cy="293638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3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Plugins</a:t>
            </a:r>
            <a:endParaRPr sz="4400" b="0" i="0" u="none" strike="noStrike" cap="none" dirty="0">
              <a:solidFill>
                <a:schemeClr val="dk1"/>
              </a:solidFill>
              <a:latin typeface="Arial"/>
              <a:ea typeface="Arial"/>
              <a:cs typeface="Arial"/>
              <a:sym typeface="Arial"/>
            </a:endParaRPr>
          </a:p>
        </p:txBody>
      </p:sp>
      <p:sp>
        <p:nvSpPr>
          <p:cNvPr id="81" name="Google Shape;81;p18"/>
          <p:cNvSpPr txBox="1">
            <a:spLocks noGrp="1"/>
          </p:cNvSpPr>
          <p:nvPr>
            <p:ph type="body" idx="1"/>
          </p:nvPr>
        </p:nvSpPr>
        <p:spPr>
          <a:xfrm>
            <a:off x="1030310" y="1593760"/>
            <a:ext cx="7289442" cy="35706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800"/>
              <a:buFont typeface="Arial"/>
              <a:buNone/>
            </a:pPr>
            <a:r>
              <a:rPr lang="en-US" sz="2800" b="0" i="0" u="none" strike="noStrike" cap="none" dirty="0">
                <a:solidFill>
                  <a:schemeClr val="dk1"/>
                </a:solidFill>
                <a:latin typeface="Arial"/>
                <a:ea typeface="Arial"/>
                <a:cs typeface="Arial"/>
                <a:sym typeface="Arial"/>
              </a:rPr>
              <a:t>ArchivesSpace plugins provide a mechanism to customize ArchivesSpace by overriding or extending functions without changing the core codebase. As they are self-contained, they also permit the ready sharing of packages of customization between ArchivesSpace instances and across institutions.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4AEC-B637-C945-8B0D-7FE01B209DDD}"/>
              </a:ext>
            </a:extLst>
          </p:cNvPr>
          <p:cNvSpPr>
            <a:spLocks noGrp="1"/>
          </p:cNvSpPr>
          <p:nvPr>
            <p:ph type="title"/>
          </p:nvPr>
        </p:nvSpPr>
        <p:spPr/>
        <p:txBody>
          <a:bodyPr/>
          <a:lstStyle/>
          <a:p>
            <a:r>
              <a:rPr lang="en-US" dirty="0"/>
              <a:t>Plugins Directory</a:t>
            </a:r>
          </a:p>
        </p:txBody>
      </p:sp>
      <p:sp>
        <p:nvSpPr>
          <p:cNvPr id="3" name="Text Placeholder 2">
            <a:extLst>
              <a:ext uri="{FF2B5EF4-FFF2-40B4-BE49-F238E27FC236}">
                <a16:creationId xmlns:a16="http://schemas.microsoft.com/office/drawing/2014/main" id="{6705D763-B485-BD4F-8E7E-FD081E78B54D}"/>
              </a:ext>
            </a:extLst>
          </p:cNvPr>
          <p:cNvSpPr>
            <a:spLocks noGrp="1"/>
          </p:cNvSpPr>
          <p:nvPr>
            <p:ph type="body" idx="1"/>
          </p:nvPr>
        </p:nvSpPr>
        <p:spPr>
          <a:xfrm>
            <a:off x="308467" y="2614411"/>
            <a:ext cx="8229600" cy="3477295"/>
          </a:xfrm>
        </p:spPr>
        <p:txBody>
          <a:bodyPr/>
          <a:lstStyle/>
          <a:p>
            <a:r>
              <a:rPr lang="en-US" sz="2000" dirty="0"/>
              <a:t>Plugins included in release 2.5.2</a:t>
            </a:r>
          </a:p>
          <a:p>
            <a:pPr lvl="1"/>
            <a:r>
              <a:rPr lang="en-US" sz="2000" dirty="0"/>
              <a:t>enabled</a:t>
            </a:r>
          </a:p>
          <a:p>
            <a:pPr lvl="2"/>
            <a:r>
              <a:rPr lang="en-US" sz="2000" dirty="0" err="1"/>
              <a:t>lcnaf</a:t>
            </a:r>
            <a:r>
              <a:rPr lang="en-US" sz="2000" dirty="0"/>
              <a:t> - searches and imports records from LC NAF</a:t>
            </a:r>
          </a:p>
          <a:p>
            <a:pPr lvl="2"/>
            <a:r>
              <a:rPr lang="en-US" sz="2000" dirty="0"/>
              <a:t>local - see next slide</a:t>
            </a:r>
          </a:p>
          <a:p>
            <a:pPr lvl="1"/>
            <a:r>
              <a:rPr lang="en-US" sz="2000" dirty="0"/>
              <a:t>examples</a:t>
            </a:r>
          </a:p>
          <a:p>
            <a:pPr lvl="2"/>
            <a:r>
              <a:rPr lang="en-US" sz="2000" dirty="0" err="1"/>
              <a:t>cat_in_a_box</a:t>
            </a:r>
            <a:r>
              <a:rPr lang="en-US" sz="2000" dirty="0"/>
              <a:t> – controller, locales, view</a:t>
            </a:r>
          </a:p>
          <a:p>
            <a:pPr lvl="2"/>
            <a:r>
              <a:rPr lang="en-US" sz="2000" dirty="0" err="1"/>
              <a:t>newrelic</a:t>
            </a:r>
            <a:r>
              <a:rPr lang="en-US" sz="2000" dirty="0"/>
              <a:t> - application performance monitoring tool</a:t>
            </a:r>
          </a:p>
          <a:p>
            <a:pPr lvl="2"/>
            <a:r>
              <a:rPr lang="en-US" sz="2000" dirty="0" err="1"/>
              <a:t>refid_rules</a:t>
            </a:r>
            <a:r>
              <a:rPr lang="en-US" sz="2000" dirty="0"/>
              <a:t> - overrides the default auto-generator for component </a:t>
            </a:r>
            <a:r>
              <a:rPr lang="en-US" sz="2000" dirty="0" err="1"/>
              <a:t>ref_ids</a:t>
            </a:r>
            <a:endParaRPr lang="en-US" sz="2000" dirty="0"/>
          </a:p>
        </p:txBody>
      </p:sp>
      <p:pic>
        <p:nvPicPr>
          <p:cNvPr id="5" name="Picture 4">
            <a:extLst>
              <a:ext uri="{FF2B5EF4-FFF2-40B4-BE49-F238E27FC236}">
                <a16:creationId xmlns:a16="http://schemas.microsoft.com/office/drawing/2014/main" id="{B6AF2F7D-9FB0-D541-8EF4-E5EED83553B1}"/>
              </a:ext>
            </a:extLst>
          </p:cNvPr>
          <p:cNvPicPr>
            <a:picLocks noChangeAspect="1"/>
          </p:cNvPicPr>
          <p:nvPr/>
        </p:nvPicPr>
        <p:blipFill>
          <a:blip r:embed="rId3"/>
          <a:stretch>
            <a:fillRect/>
          </a:stretch>
        </p:blipFill>
        <p:spPr>
          <a:xfrm>
            <a:off x="5601684" y="1417638"/>
            <a:ext cx="2654300" cy="1841500"/>
          </a:xfrm>
          <a:prstGeom prst="rect">
            <a:avLst/>
          </a:prstGeom>
        </p:spPr>
      </p:pic>
    </p:spTree>
    <p:extLst>
      <p:ext uri="{BB962C8B-B14F-4D97-AF65-F5344CB8AC3E}">
        <p14:creationId xmlns:p14="http://schemas.microsoft.com/office/powerpoint/2010/main" val="321225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15E7-7BD4-264B-B2E2-D2A63FA91E02}"/>
              </a:ext>
            </a:extLst>
          </p:cNvPr>
          <p:cNvSpPr>
            <a:spLocks noGrp="1"/>
          </p:cNvSpPr>
          <p:nvPr>
            <p:ph type="title"/>
          </p:nvPr>
        </p:nvSpPr>
        <p:spPr/>
        <p:txBody>
          <a:bodyPr/>
          <a:lstStyle/>
          <a:p>
            <a:r>
              <a:rPr lang="en-US" dirty="0"/>
              <a:t>Plugins Local Directory</a:t>
            </a:r>
          </a:p>
        </p:txBody>
      </p:sp>
      <p:sp>
        <p:nvSpPr>
          <p:cNvPr id="3" name="Text Placeholder 2">
            <a:extLst>
              <a:ext uri="{FF2B5EF4-FFF2-40B4-BE49-F238E27FC236}">
                <a16:creationId xmlns:a16="http://schemas.microsoft.com/office/drawing/2014/main" id="{9AEFF314-15E7-4D46-85D1-41042B4ABD4F}"/>
              </a:ext>
            </a:extLst>
          </p:cNvPr>
          <p:cNvSpPr>
            <a:spLocks noGrp="1"/>
          </p:cNvSpPr>
          <p:nvPr>
            <p:ph type="body" idx="1"/>
          </p:nvPr>
        </p:nvSpPr>
        <p:spPr>
          <a:xfrm>
            <a:off x="457200" y="1252470"/>
            <a:ext cx="8229600" cy="2057400"/>
          </a:xfrm>
        </p:spPr>
        <p:txBody>
          <a:bodyPr/>
          <a:lstStyle/>
          <a:p>
            <a:r>
              <a:rPr lang="en-US" sz="2000" dirty="0"/>
              <a:t>Special directory for making customizations without creating a whole new plugin</a:t>
            </a:r>
          </a:p>
          <a:p>
            <a:r>
              <a:rPr lang="en-US" sz="2000" dirty="0"/>
              <a:t>Empty directory out of the box so need to add directories depending on type of changes made</a:t>
            </a:r>
          </a:p>
          <a:p>
            <a:r>
              <a:rPr lang="en-US" sz="2000" dirty="0"/>
              <a:t>Final directory structure for following examples</a:t>
            </a:r>
          </a:p>
        </p:txBody>
      </p:sp>
      <p:pic>
        <p:nvPicPr>
          <p:cNvPr id="5" name="Picture 4">
            <a:extLst>
              <a:ext uri="{FF2B5EF4-FFF2-40B4-BE49-F238E27FC236}">
                <a16:creationId xmlns:a16="http://schemas.microsoft.com/office/drawing/2014/main" id="{56474223-004F-9E4F-9558-E9EEEAA44FD1}"/>
              </a:ext>
            </a:extLst>
          </p:cNvPr>
          <p:cNvPicPr>
            <a:picLocks noChangeAspect="1"/>
          </p:cNvPicPr>
          <p:nvPr/>
        </p:nvPicPr>
        <p:blipFill>
          <a:blip r:embed="rId2"/>
          <a:stretch>
            <a:fillRect/>
          </a:stretch>
        </p:blipFill>
        <p:spPr>
          <a:xfrm>
            <a:off x="5663127" y="3189606"/>
            <a:ext cx="2514957" cy="2910454"/>
          </a:xfrm>
          <a:prstGeom prst="rect">
            <a:avLst/>
          </a:prstGeom>
        </p:spPr>
      </p:pic>
      <p:sp>
        <p:nvSpPr>
          <p:cNvPr id="6" name="TextBox 5">
            <a:extLst>
              <a:ext uri="{FF2B5EF4-FFF2-40B4-BE49-F238E27FC236}">
                <a16:creationId xmlns:a16="http://schemas.microsoft.com/office/drawing/2014/main" id="{A1B7F2EC-44DE-3A40-997F-411B52FBBB52}"/>
              </a:ext>
            </a:extLst>
          </p:cNvPr>
          <p:cNvSpPr txBox="1"/>
          <p:nvPr/>
        </p:nvSpPr>
        <p:spPr>
          <a:xfrm>
            <a:off x="1104721" y="3675337"/>
            <a:ext cx="4314423" cy="1938992"/>
          </a:xfrm>
          <a:prstGeom prst="rect">
            <a:avLst/>
          </a:prstGeom>
          <a:noFill/>
        </p:spPr>
        <p:txBody>
          <a:bodyPr wrap="square" rtlCol="0">
            <a:spAutoFit/>
          </a:bodyPr>
          <a:lstStyle/>
          <a:p>
            <a:r>
              <a:rPr lang="en-US" sz="2400" b="1" dirty="0"/>
              <a:t>*NOTE* The directory structure is extremely important! If not followed, the changes will not work as expected.</a:t>
            </a:r>
          </a:p>
        </p:txBody>
      </p:sp>
    </p:spTree>
    <p:extLst>
      <p:ext uri="{BB962C8B-B14F-4D97-AF65-F5344CB8AC3E}">
        <p14:creationId xmlns:p14="http://schemas.microsoft.com/office/powerpoint/2010/main" val="216161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Plugin directory structure</a:t>
            </a:r>
            <a:endParaRPr sz="4400" b="0" i="0" u="none" strike="noStrike" cap="none" dirty="0">
              <a:solidFill>
                <a:schemeClr val="dk1"/>
              </a:solidFill>
              <a:latin typeface="Arial"/>
              <a:ea typeface="Arial"/>
              <a:cs typeface="Arial"/>
              <a:sym typeface="Arial"/>
            </a:endParaRPr>
          </a:p>
        </p:txBody>
      </p:sp>
      <p:sp>
        <p:nvSpPr>
          <p:cNvPr id="109" name="Google Shape;109;p22"/>
          <p:cNvSpPr txBox="1">
            <a:spLocks noGrp="1"/>
          </p:cNvSpPr>
          <p:nvPr>
            <p:ph type="body" idx="1"/>
          </p:nvPr>
        </p:nvSpPr>
        <p:spPr>
          <a:xfrm>
            <a:off x="457200" y="1295400"/>
            <a:ext cx="8077200" cy="121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directory structure within a plugin is similar to the structure of the core application. The following shows the supported plugin structure for the Public User Interface. Files contained in these directories can be used to override or extend the behavior of the core application.</a:t>
            </a:r>
            <a:endParaRPr dirty="0"/>
          </a:p>
        </p:txBody>
      </p:sp>
      <p:sp>
        <p:nvSpPr>
          <p:cNvPr id="110" name="Google Shape;110;p22"/>
          <p:cNvSpPr txBox="1"/>
          <p:nvPr/>
        </p:nvSpPr>
        <p:spPr>
          <a:xfrm>
            <a:off x="448200" y="2755558"/>
            <a:ext cx="8552400" cy="15878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public .............. Public User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assets .............. static assets (such as images, </a:t>
            </a:r>
            <a:r>
              <a:rPr lang="en-US" sz="1200" b="1" dirty="0" err="1">
                <a:solidFill>
                  <a:schemeClr val="dk1"/>
                </a:solidFill>
                <a:latin typeface="Courier New"/>
                <a:ea typeface="Courier New"/>
                <a:cs typeface="Courier New"/>
                <a:sym typeface="Courier New"/>
              </a:rPr>
              <a:t>javascript</a:t>
            </a:r>
            <a:r>
              <a:rPr lang="en-US" sz="1200" b="1" dirty="0">
                <a:solidFill>
                  <a:schemeClr val="dk1"/>
                </a:solidFill>
                <a:latin typeface="Courier New"/>
                <a:ea typeface="Courier New"/>
                <a:cs typeface="Courier New"/>
                <a:sym typeface="Courier New"/>
              </a:rPr>
              <a:t>) in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controllers ......... controllers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locales ............. locale translations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views ............... templates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plugin_init.rb</a:t>
            </a:r>
            <a:r>
              <a:rPr lang="en-US" sz="1200" b="1" dirty="0">
                <a:solidFill>
                  <a:schemeClr val="dk1"/>
                </a:solidFill>
                <a:latin typeface="Courier New"/>
                <a:ea typeface="Courier New"/>
                <a:cs typeface="Courier New"/>
                <a:sym typeface="Courier New"/>
              </a:rPr>
              <a:t> ...... if present, loaded when the public interface first starts</a:t>
            </a:r>
            <a:endParaRPr sz="1200" b="1" dirty="0">
              <a:solidFill>
                <a:schemeClr val="dk1"/>
              </a:solidFill>
              <a:latin typeface="Courier New"/>
              <a:ea typeface="Courier New"/>
              <a:cs typeface="Courier New"/>
              <a:sym typeface="Courier New"/>
            </a:endParaRPr>
          </a:p>
        </p:txBody>
      </p:sp>
      <p:sp>
        <p:nvSpPr>
          <p:cNvPr id="2" name="TextBox 1">
            <a:extLst>
              <a:ext uri="{FF2B5EF4-FFF2-40B4-BE49-F238E27FC236}">
                <a16:creationId xmlns:a16="http://schemas.microsoft.com/office/drawing/2014/main" id="{BF016E31-B863-A249-8767-196092842082}"/>
              </a:ext>
            </a:extLst>
          </p:cNvPr>
          <p:cNvSpPr txBox="1"/>
          <p:nvPr/>
        </p:nvSpPr>
        <p:spPr>
          <a:xfrm>
            <a:off x="448200" y="4720281"/>
            <a:ext cx="8523487" cy="707886"/>
          </a:xfrm>
          <a:prstGeom prst="rect">
            <a:avLst/>
          </a:prstGeom>
          <a:noFill/>
        </p:spPr>
        <p:txBody>
          <a:bodyPr wrap="none" rtlCol="0">
            <a:spAutoFit/>
          </a:bodyPr>
          <a:lstStyle/>
          <a:p>
            <a:r>
              <a:rPr lang="en-US" sz="2000" b="1" dirty="0"/>
              <a:t>*NOTE* The directory structure in the plugin is extremely important! </a:t>
            </a:r>
          </a:p>
          <a:p>
            <a:r>
              <a:rPr lang="en-US" sz="2000" b="1" dirty="0"/>
              <a:t>If not followed, the plugin will not work as expected.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Agenda</a:t>
            </a:r>
            <a:endParaRPr sz="4400" b="0" i="0" u="none" strike="noStrike" cap="none" dirty="0">
              <a:solidFill>
                <a:schemeClr val="dk1"/>
              </a:solidFill>
              <a:latin typeface="Arial"/>
              <a:ea typeface="Arial"/>
              <a:cs typeface="Arial"/>
              <a:sym typeface="Arial"/>
            </a:endParaRPr>
          </a:p>
        </p:txBody>
      </p:sp>
      <p:sp>
        <p:nvSpPr>
          <p:cNvPr id="75" name="Google Shape;75;p17"/>
          <p:cNvSpPr txBox="1">
            <a:spLocks noGrp="1"/>
          </p:cNvSpPr>
          <p:nvPr>
            <p:ph type="body" idx="1"/>
          </p:nvPr>
        </p:nvSpPr>
        <p:spPr>
          <a:xfrm>
            <a:off x="457200" y="1600200"/>
            <a:ext cx="8229600" cy="4419600"/>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sz="2400" dirty="0"/>
              <a:t>Introduction</a:t>
            </a:r>
          </a:p>
          <a:p>
            <a:pPr marL="342900" lvl="0" indent="-342900">
              <a:spcBef>
                <a:spcPts val="0"/>
              </a:spcBef>
            </a:pPr>
            <a:r>
              <a:rPr lang="en-US" sz="2400" dirty="0"/>
              <a:t>Customizing Using Configuration Settings</a:t>
            </a:r>
          </a:p>
          <a:p>
            <a:pPr marL="800100" lvl="1" indent="-342900">
              <a:spcBef>
                <a:spcPts val="0"/>
              </a:spcBef>
            </a:pPr>
            <a:r>
              <a:rPr lang="en-US" sz="2400" dirty="0"/>
              <a:t>Examples</a:t>
            </a:r>
          </a:p>
          <a:p>
            <a:pPr marL="342900" lvl="0" indent="-342900">
              <a:spcBef>
                <a:spcPts val="0"/>
              </a:spcBef>
            </a:pPr>
            <a:r>
              <a:rPr lang="en-US" sz="2400" dirty="0"/>
              <a:t>Customizing Using Plugins</a:t>
            </a:r>
          </a:p>
          <a:p>
            <a:pPr marL="800100" lvl="1" indent="-342900">
              <a:spcBef>
                <a:spcPts val="0"/>
              </a:spcBef>
            </a:pPr>
            <a:r>
              <a:rPr lang="en-US" sz="2400" dirty="0"/>
              <a:t>Plugin </a:t>
            </a:r>
            <a:r>
              <a:rPr lang="en-US" sz="2400" b="0" i="0" u="none" strike="noStrike" cap="none" dirty="0">
                <a:solidFill>
                  <a:schemeClr val="dk1"/>
                </a:solidFill>
                <a:latin typeface="Arial"/>
                <a:ea typeface="Arial"/>
                <a:cs typeface="Arial"/>
                <a:sym typeface="Arial"/>
              </a:rPr>
              <a:t>directory structure</a:t>
            </a:r>
            <a:endParaRPr sz="2400" dirty="0"/>
          </a:p>
          <a:p>
            <a:pPr marL="800100" lvl="1" indent="-342900"/>
            <a:r>
              <a:rPr lang="en-US" sz="2400" dirty="0"/>
              <a:t>Steps to Create a Plugin</a:t>
            </a:r>
          </a:p>
          <a:p>
            <a:pPr marL="800100" lvl="1" indent="-342900"/>
            <a:r>
              <a:rPr lang="en-US" sz="2400" dirty="0"/>
              <a:t>How to Enable a Plugin</a:t>
            </a:r>
          </a:p>
          <a:p>
            <a:pPr marL="800100" lvl="1" indent="-342900"/>
            <a:r>
              <a:rPr lang="en-US" sz="2400" b="0" i="0" u="none" strike="noStrike" cap="none" dirty="0">
                <a:solidFill>
                  <a:schemeClr val="dk1"/>
                </a:solidFill>
                <a:latin typeface="Arial"/>
                <a:ea typeface="Arial"/>
                <a:cs typeface="Arial"/>
                <a:sym typeface="Arial"/>
              </a:rPr>
              <a:t>Examples</a:t>
            </a:r>
            <a:endParaRPr sz="2400" dirty="0"/>
          </a:p>
          <a:p>
            <a:pPr marL="342900" marR="0" lvl="0" indent="-342900" algn="l" rtl="0">
              <a:spcBef>
                <a:spcPts val="640"/>
              </a:spcBef>
              <a:spcAft>
                <a:spcPts val="0"/>
              </a:spcAft>
              <a:buClr>
                <a:srgbClr val="27A9E2"/>
              </a:buClr>
              <a:buSzPts val="3200"/>
              <a:buFont typeface="Arial"/>
              <a:buChar char="•"/>
            </a:pPr>
            <a:r>
              <a:rPr lang="en-US" sz="2400" b="0" i="0" u="none" strike="noStrike" cap="none" dirty="0">
                <a:solidFill>
                  <a:schemeClr val="dk1"/>
                </a:solidFill>
                <a:latin typeface="Arial"/>
                <a:ea typeface="Arial"/>
                <a:cs typeface="Arial"/>
                <a:sym typeface="Arial"/>
              </a:rPr>
              <a:t>Resources</a:t>
            </a:r>
            <a:endParaRPr sz="2400" dirty="0"/>
          </a:p>
          <a:p>
            <a:pPr marL="342900" marR="0" lvl="0" indent="-139700" algn="l"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342900" marR="0" lvl="0" indent="-139700" algn="l"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Steps to Create a Plugin</a:t>
            </a:r>
            <a:endParaRPr sz="4400" b="0" i="0" u="none" strike="noStrike" cap="none" dirty="0">
              <a:solidFill>
                <a:schemeClr val="dk1"/>
              </a:solidFill>
              <a:latin typeface="Arial"/>
              <a:ea typeface="Arial"/>
              <a:cs typeface="Arial"/>
              <a:sym typeface="Arial"/>
            </a:endParaRPr>
          </a:p>
        </p:txBody>
      </p:sp>
      <p:sp>
        <p:nvSpPr>
          <p:cNvPr id="116" name="Google Shape;116;p23"/>
          <p:cNvSpPr txBox="1">
            <a:spLocks noGrp="1"/>
          </p:cNvSpPr>
          <p:nvPr>
            <p:ph type="body" idx="1"/>
          </p:nvPr>
        </p:nvSpPr>
        <p:spPr>
          <a:xfrm>
            <a:off x="457200" y="1417638"/>
            <a:ext cx="7848600" cy="25145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27A9E2"/>
              </a:buClr>
              <a:buSzPts val="2400"/>
              <a:buFont typeface="Arial"/>
              <a:buChar char="•"/>
            </a:pPr>
            <a:r>
              <a:rPr lang="en-US" sz="2400" b="0" i="0" u="none" strike="noStrike" cap="none" dirty="0">
                <a:solidFill>
                  <a:srgbClr val="000000"/>
                </a:solidFill>
                <a:latin typeface="Arial"/>
                <a:ea typeface="Arial"/>
                <a:cs typeface="Arial"/>
                <a:sym typeface="Arial"/>
              </a:rPr>
              <a:t>Identify what change is required. Should the implementation be extended or overridden?</a:t>
            </a:r>
            <a:endParaRPr dirty="0"/>
          </a:p>
          <a:p>
            <a:pPr marL="342900" marR="0" lvl="0" indent="-342900" algn="l" rtl="0">
              <a:spcBef>
                <a:spcPts val="480"/>
              </a:spcBef>
              <a:spcAft>
                <a:spcPts val="0"/>
              </a:spcAft>
              <a:buClr>
                <a:srgbClr val="27A9E2"/>
              </a:buClr>
              <a:buSzPts val="2400"/>
              <a:buFont typeface="Arial"/>
              <a:buChar char="•"/>
            </a:pPr>
            <a:r>
              <a:rPr lang="en-US" sz="2400" b="0" i="0" u="none" strike="noStrike" cap="none" dirty="0">
                <a:solidFill>
                  <a:srgbClr val="000000"/>
                </a:solidFill>
                <a:latin typeface="Arial"/>
                <a:ea typeface="Arial"/>
                <a:cs typeface="Arial"/>
                <a:sym typeface="Arial"/>
              </a:rPr>
              <a:t>Determine where implementation is in the code</a:t>
            </a:r>
            <a:endParaRPr dirty="0"/>
          </a:p>
          <a:p>
            <a:pPr marL="342900" marR="0" lvl="0" indent="-342900" algn="l" rtl="0">
              <a:spcBef>
                <a:spcPts val="480"/>
              </a:spcBef>
              <a:spcAft>
                <a:spcPts val="0"/>
              </a:spcAft>
              <a:buClr>
                <a:srgbClr val="27A9E2"/>
              </a:buClr>
              <a:buSzPts val="2400"/>
              <a:buFont typeface="Arial"/>
              <a:buChar char="•"/>
            </a:pPr>
            <a:r>
              <a:rPr lang="en-US" sz="2400" dirty="0"/>
              <a:t>In most cases, t</a:t>
            </a:r>
            <a:r>
              <a:rPr lang="en-US" sz="2400" b="0" i="0" u="none" strike="noStrike" cap="none" dirty="0">
                <a:solidFill>
                  <a:srgbClr val="000000"/>
                </a:solidFill>
                <a:latin typeface="Arial"/>
                <a:ea typeface="Arial"/>
                <a:cs typeface="Arial"/>
                <a:sym typeface="Arial"/>
              </a:rPr>
              <a:t>o override behavior, rather than extend it, match the path and filename to the file that contains the behavior to be overridden. </a:t>
            </a:r>
            <a:endParaRPr dirty="0"/>
          </a:p>
          <a:p>
            <a:pPr marL="342900" marR="0" lvl="0" indent="-190500" algn="l" rtl="0">
              <a:spcBef>
                <a:spcPts val="480"/>
              </a:spcBef>
              <a:spcAft>
                <a:spcPts val="0"/>
              </a:spcAft>
              <a:buClr>
                <a:srgbClr val="27A9E2"/>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117" name="Google Shape;117;p23"/>
          <p:cNvSpPr txBox="1">
            <a:spLocks noGrp="1"/>
          </p:cNvSpPr>
          <p:nvPr>
            <p:ph type="body" idx="2"/>
          </p:nvPr>
        </p:nvSpPr>
        <p:spPr>
          <a:xfrm>
            <a:off x="942531" y="3913329"/>
            <a:ext cx="7136598" cy="205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400"/>
              </a:spcBef>
              <a:spcAft>
                <a:spcPts val="0"/>
              </a:spcAft>
              <a:buClr>
                <a:srgbClr val="27A9E2"/>
              </a:buClr>
              <a:buSzPts val="2000"/>
              <a:buFont typeface="Arial"/>
              <a:buNone/>
            </a:pPr>
            <a:r>
              <a:rPr lang="en-US" sz="1600" dirty="0"/>
              <a:t>NOTE: There are a few files that even though you have matched the path and filename, the behavior is not overridden but is extended. For example, for </a:t>
            </a:r>
            <a:r>
              <a:rPr lang="en-US" sz="1600" dirty="0" err="1"/>
              <a:t>layout_head.html.erb</a:t>
            </a:r>
            <a:r>
              <a:rPr lang="en-US" sz="1600" dirty="0"/>
              <a:t>, anything you put in a file under</a:t>
            </a:r>
            <a:r>
              <a:rPr lang="en-US" sz="1600" b="0" i="0" u="none" strike="noStrike" cap="none" dirty="0">
                <a:solidFill>
                  <a:srgbClr val="000000"/>
                </a:solidFill>
                <a:latin typeface="Arial"/>
                <a:ea typeface="Arial"/>
                <a:cs typeface="Arial"/>
                <a:sym typeface="Arial"/>
              </a:rPr>
              <a:t> </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27A9E2"/>
              </a:buClr>
              <a:buSzPts val="2000"/>
              <a:buFont typeface="Arial"/>
              <a:buNone/>
            </a:pPr>
            <a:endParaRPr sz="600" dirty="0"/>
          </a:p>
          <a:p>
            <a:pPr marL="400050" marR="0" lvl="1" indent="0" algn="l" rtl="0">
              <a:spcBef>
                <a:spcPts val="320"/>
              </a:spcBef>
              <a:spcAft>
                <a:spcPts val="0"/>
              </a:spcAft>
              <a:buClr>
                <a:srgbClr val="27A9E2"/>
              </a:buClr>
              <a:buSzPts val="1600"/>
              <a:buFont typeface="Courier New"/>
              <a:buNone/>
            </a:pPr>
            <a:r>
              <a:rPr lang="en-US" sz="1400" b="1" i="0" u="none" strike="noStrike" cap="none" dirty="0">
                <a:solidFill>
                  <a:srgbClr val="000000"/>
                </a:solidFill>
                <a:latin typeface="Courier New"/>
                <a:ea typeface="Courier New"/>
                <a:cs typeface="Courier New"/>
                <a:sym typeface="Courier New"/>
              </a:rPr>
              <a:t>[</a:t>
            </a:r>
            <a:r>
              <a:rPr lang="en-US" sz="1400" b="1" i="0" u="none" strike="noStrike" cap="none" dirty="0" err="1">
                <a:solidFill>
                  <a:srgbClr val="000000"/>
                </a:solidFill>
                <a:latin typeface="Courier New"/>
                <a:ea typeface="Courier New"/>
                <a:cs typeface="Courier New"/>
                <a:sym typeface="Courier New"/>
              </a:rPr>
              <a:t>plugin_name</a:t>
            </a:r>
            <a:r>
              <a:rPr lang="en-US" sz="1400" b="1" i="0" u="none" strike="noStrike" cap="none" dirty="0">
                <a:solidFill>
                  <a:srgbClr val="000000"/>
                </a:solidFill>
                <a:latin typeface="Courier New"/>
                <a:ea typeface="Courier New"/>
                <a:cs typeface="Courier New"/>
                <a:sym typeface="Courier New"/>
              </a:rPr>
              <a:t>]/public/views/</a:t>
            </a:r>
            <a:r>
              <a:rPr lang="en-US" sz="1400" b="1" i="0" u="none" strike="noStrike" cap="none" dirty="0" err="1">
                <a:solidFill>
                  <a:srgbClr val="000000"/>
                </a:solidFill>
                <a:latin typeface="Courier New"/>
                <a:ea typeface="Courier New"/>
                <a:cs typeface="Courier New"/>
                <a:sym typeface="Courier New"/>
              </a:rPr>
              <a:t>layout_head.html.erb</a:t>
            </a:r>
            <a:r>
              <a:rPr lang="en-US" sz="1400" b="1" i="0" u="none" strike="noStrike" cap="none" dirty="0">
                <a:solidFill>
                  <a:srgbClr val="000000"/>
                </a:solidFill>
                <a:latin typeface="Courier New"/>
                <a:ea typeface="Courier New"/>
                <a:cs typeface="Courier New"/>
                <a:sym typeface="Courier New"/>
              </a:rPr>
              <a:t> </a:t>
            </a:r>
            <a:endParaRPr sz="1400" b="1" i="0" u="none" strike="noStrike" cap="none" dirty="0">
              <a:solidFill>
                <a:srgbClr val="000000"/>
              </a:solidFill>
              <a:latin typeface="Courier New"/>
              <a:ea typeface="Courier New"/>
              <a:cs typeface="Courier New"/>
              <a:sym typeface="Courier New"/>
            </a:endParaRPr>
          </a:p>
          <a:p>
            <a:pPr marL="400050" marR="0" lvl="1" indent="0" algn="l" rtl="0">
              <a:spcBef>
                <a:spcPts val="320"/>
              </a:spcBef>
              <a:spcAft>
                <a:spcPts val="0"/>
              </a:spcAft>
              <a:buClr>
                <a:srgbClr val="27A9E2"/>
              </a:buClr>
              <a:buSzPts val="1600"/>
              <a:buFont typeface="Courier New"/>
              <a:buNone/>
            </a:pPr>
            <a:endParaRPr sz="600" b="1" dirty="0">
              <a:latin typeface="Courier New"/>
              <a:ea typeface="Courier New"/>
              <a:cs typeface="Courier New"/>
              <a:sym typeface="Courier New"/>
            </a:endParaRPr>
          </a:p>
          <a:p>
            <a:pPr marL="0" marR="0" lvl="0" indent="0" algn="l" rtl="0">
              <a:spcBef>
                <a:spcPts val="400"/>
              </a:spcBef>
              <a:spcAft>
                <a:spcPts val="0"/>
              </a:spcAft>
              <a:buClr>
                <a:srgbClr val="27A9E2"/>
              </a:buClr>
              <a:buSzPts val="2000"/>
              <a:buFont typeface="Arial"/>
              <a:buNone/>
            </a:pPr>
            <a:r>
              <a:rPr lang="en-US" sz="1600" dirty="0"/>
              <a:t>will be added to the existing functionality in the core code base and will be used at the top of every Public User Interface page delivered by ArchivesSpace.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How to Enable a </a:t>
            </a:r>
            <a:r>
              <a:rPr lang="en-US" dirty="0"/>
              <a:t>Plugin</a:t>
            </a:r>
            <a:endParaRPr sz="4400" b="0" i="0" u="none" strike="noStrike" cap="none" dirty="0">
              <a:solidFill>
                <a:schemeClr val="dk1"/>
              </a:solidFill>
              <a:latin typeface="Arial"/>
              <a:ea typeface="Arial"/>
              <a:cs typeface="Arial"/>
              <a:sym typeface="Arial"/>
            </a:endParaRPr>
          </a:p>
        </p:txBody>
      </p:sp>
      <p:sp>
        <p:nvSpPr>
          <p:cNvPr id="123" name="Google Shape;123;p24"/>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Plugins are enabled by placing them in the ArchivesSpace installation plugins directory and referencing them in the ArchivesSpace configuration, </a:t>
            </a:r>
            <a:r>
              <a:rPr lang="en-US" sz="1800" b="1" i="0" u="none" strike="noStrike" cap="none" dirty="0">
                <a:solidFill>
                  <a:schemeClr val="dk1"/>
                </a:solidFill>
                <a:latin typeface="Courier New"/>
                <a:ea typeface="Courier New"/>
                <a:cs typeface="Courier New"/>
                <a:sym typeface="Courier New"/>
              </a:rPr>
              <a:t>common/config/</a:t>
            </a:r>
            <a:r>
              <a:rPr lang="en-US" sz="1800" b="1" i="0" u="none" strike="noStrike" cap="none" dirty="0" err="1">
                <a:solidFill>
                  <a:schemeClr val="dk1"/>
                </a:solidFill>
                <a:latin typeface="Courier New"/>
                <a:ea typeface="Courier New"/>
                <a:cs typeface="Courier New"/>
                <a:sym typeface="Courier New"/>
              </a:rPr>
              <a:t>config.rb</a:t>
            </a:r>
            <a:r>
              <a:rPr lang="en-US" sz="18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a:p>
            <a:pPr marL="742950" marR="0" lvl="1" indent="-222250" algn="l" rtl="0">
              <a:lnSpc>
                <a:spcPct val="115000"/>
              </a:lnSpc>
              <a:spcBef>
                <a:spcPts val="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For example: </a:t>
            </a:r>
            <a:r>
              <a:rPr lang="en-US" sz="1800" b="1" i="0" u="none" strike="noStrike" cap="none" dirty="0" err="1">
                <a:solidFill>
                  <a:schemeClr val="dk1"/>
                </a:solidFill>
                <a:latin typeface="Courier New"/>
                <a:ea typeface="Courier New"/>
                <a:cs typeface="Courier New"/>
                <a:sym typeface="Courier New"/>
              </a:rPr>
              <a:t>AppConfig</a:t>
            </a:r>
            <a:r>
              <a:rPr lang="en-US" sz="1800" b="1" i="0" u="none" strike="noStrike" cap="none" dirty="0">
                <a:solidFill>
                  <a:schemeClr val="dk1"/>
                </a:solidFill>
                <a:latin typeface="Courier New"/>
                <a:ea typeface="Courier New"/>
                <a:cs typeface="Courier New"/>
                <a:sym typeface="Courier New"/>
              </a:rPr>
              <a:t>[:plugins] = ['local', '</a:t>
            </a:r>
            <a:r>
              <a:rPr lang="en-US" sz="1800" b="1" i="0" u="none" strike="noStrike" cap="none" dirty="0" err="1">
                <a:solidFill>
                  <a:schemeClr val="dk1"/>
                </a:solidFill>
                <a:latin typeface="Courier New"/>
                <a:ea typeface="Courier New"/>
                <a:cs typeface="Courier New"/>
                <a:sym typeface="Courier New"/>
              </a:rPr>
              <a:t>my_plugin</a:t>
            </a:r>
            <a:r>
              <a:rPr lang="en-US" sz="1800" b="1" i="0" u="none" strike="noStrike" cap="none" dirty="0">
                <a:solidFill>
                  <a:schemeClr val="dk1"/>
                </a:solidFill>
                <a:latin typeface="Courier New"/>
                <a:ea typeface="Courier New"/>
                <a:cs typeface="Courier New"/>
                <a:sym typeface="Courier New"/>
              </a:rPr>
              <a:t>']</a:t>
            </a:r>
            <a:endParaRPr b="1" dirty="0">
              <a:latin typeface="Courier New"/>
              <a:ea typeface="Courier New"/>
              <a:cs typeface="Courier New"/>
              <a:sym typeface="Courier New"/>
            </a:endParaRPr>
          </a:p>
          <a:p>
            <a:pPr marL="342900" marR="0" lvl="0" indent="-342900" algn="l" rtl="0">
              <a:lnSpc>
                <a:spcPct val="115000"/>
              </a:lnSpc>
              <a:spcBef>
                <a:spcPts val="36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Note that the order that the plugins are listed in the :plugins configuration option determines the order in which they are loaded by the application.  Be min</a:t>
            </a:r>
            <a:r>
              <a:rPr lang="en-US" sz="1800" dirty="0"/>
              <a:t>dful of how plugins “play” together.</a:t>
            </a:r>
          </a:p>
          <a:p>
            <a:pPr marL="342900" marR="0" lvl="0" indent="-342900" algn="l" rtl="0">
              <a:lnSpc>
                <a:spcPct val="115000"/>
              </a:lnSpc>
              <a:spcBef>
                <a:spcPts val="360"/>
              </a:spcBef>
              <a:spcAft>
                <a:spcPts val="0"/>
              </a:spcAft>
              <a:buClr>
                <a:srgbClr val="27A9E2"/>
              </a:buClr>
              <a:buSzPts val="1800"/>
              <a:buFont typeface="Arial"/>
              <a:buChar char="•"/>
            </a:pPr>
            <a:r>
              <a:rPr lang="en-US" sz="1800" dirty="0"/>
              <a:t>The ‘local’ plugin directory is enabled by default</a:t>
            </a:r>
            <a:endParaRPr sz="1800" dirty="0"/>
          </a:p>
          <a:p>
            <a:pPr marL="342900" marR="0" lvl="0" indent="-342900" algn="l" rtl="0">
              <a:lnSpc>
                <a:spcPct val="115000"/>
              </a:lnSpc>
              <a:spcBef>
                <a:spcPts val="360"/>
              </a:spcBef>
              <a:spcAft>
                <a:spcPts val="0"/>
              </a:spcAft>
              <a:buClr>
                <a:srgbClr val="27A9E2"/>
              </a:buClr>
              <a:buSzPts val="1800"/>
              <a:buFont typeface="Arial"/>
              <a:buChar char="•"/>
            </a:pPr>
            <a:r>
              <a:rPr lang="en-US" sz="1800" dirty="0"/>
              <a:t>Make sure that you uncomment the line with </a:t>
            </a:r>
            <a:r>
              <a:rPr lang="en-US" sz="1800" b="1" dirty="0" err="1">
                <a:latin typeface="Courier New"/>
                <a:ea typeface="Courier New"/>
                <a:cs typeface="Courier New"/>
                <a:sym typeface="Courier New"/>
              </a:rPr>
              <a:t>AppConfig</a:t>
            </a:r>
            <a:r>
              <a:rPr lang="en-US" sz="1800" b="1" dirty="0">
                <a:latin typeface="Courier New"/>
                <a:ea typeface="Courier New"/>
                <a:cs typeface="Courier New"/>
                <a:sym typeface="Courier New"/>
              </a:rPr>
              <a:t>[:plugins] = ['local', '</a:t>
            </a:r>
            <a:r>
              <a:rPr lang="en-US" sz="1800" b="1" dirty="0" err="1">
                <a:latin typeface="Courier New"/>
                <a:ea typeface="Courier New"/>
                <a:cs typeface="Courier New"/>
                <a:sym typeface="Courier New"/>
              </a:rPr>
              <a:t>my_plugin</a:t>
            </a:r>
            <a:r>
              <a:rPr lang="en-US" sz="1800" b="1" dirty="0">
                <a:latin typeface="Courier New"/>
                <a:ea typeface="Courier New"/>
                <a:cs typeface="Courier New"/>
                <a:sym typeface="Courier New"/>
              </a:rPr>
              <a:t>’] </a:t>
            </a:r>
            <a:r>
              <a:rPr lang="en-US" sz="1800" dirty="0">
                <a:sym typeface="Courier New"/>
              </a:rPr>
              <a:t>when adding a new plugin to the list</a:t>
            </a:r>
            <a:endParaRPr sz="1800" dirty="0">
              <a:sym typeface="Courier New"/>
            </a:endParaRPr>
          </a:p>
          <a:p>
            <a:pPr marL="342900" marR="0" lvl="0" indent="-228600" algn="l" rtl="0">
              <a:spcBef>
                <a:spcPts val="360"/>
              </a:spcBef>
              <a:spcAft>
                <a:spcPts val="0"/>
              </a:spcAft>
              <a:buClr>
                <a:srgbClr val="27A9E2"/>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Examples</a:t>
            </a:r>
            <a:endParaRPr sz="4400" b="0" i="0" u="none" strike="noStrike" cap="none" dirty="0">
              <a:solidFill>
                <a:schemeClr val="dk1"/>
              </a:solidFill>
              <a:latin typeface="Arial"/>
              <a:ea typeface="Arial"/>
              <a:cs typeface="Arial"/>
              <a:sym typeface="Arial"/>
            </a:endParaRPr>
          </a:p>
        </p:txBody>
      </p:sp>
      <p:sp>
        <p:nvSpPr>
          <p:cNvPr id="129" name="Google Shape;129;p25"/>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571500" indent="-571500">
              <a:spcBef>
                <a:spcPts val="560"/>
              </a:spcBef>
              <a:buClr>
                <a:srgbClr val="00B0F0"/>
              </a:buClr>
              <a:buSzPts val="2800"/>
            </a:pPr>
            <a:r>
              <a:rPr lang="en-US" sz="2800" dirty="0"/>
              <a:t>Change Colors</a:t>
            </a:r>
          </a:p>
          <a:p>
            <a:pPr marL="571500" indent="-571500">
              <a:spcBef>
                <a:spcPts val="560"/>
              </a:spcBef>
              <a:buClr>
                <a:srgbClr val="00B0F0"/>
              </a:buClr>
              <a:buSzPts val="2800"/>
            </a:pPr>
            <a:r>
              <a:rPr lang="en-US" sz="2800" dirty="0"/>
              <a:t>Customize</a:t>
            </a:r>
            <a:r>
              <a:rPr lang="en-US" sz="2800" b="0" i="0" u="none" strike="noStrike" cap="none" dirty="0">
                <a:solidFill>
                  <a:schemeClr val="dk1"/>
                </a:solidFill>
                <a:latin typeface="Arial"/>
                <a:ea typeface="Arial"/>
                <a:cs typeface="Arial"/>
                <a:sym typeface="Arial"/>
              </a:rPr>
              <a:t> Branding Image</a:t>
            </a:r>
            <a:endParaRPr sz="2800" b="0" i="0" u="none" strike="noStrike" cap="none" dirty="0">
              <a:solidFill>
                <a:schemeClr val="dk1"/>
              </a:solidFill>
              <a:latin typeface="Arial"/>
              <a:ea typeface="Arial"/>
              <a:cs typeface="Arial"/>
              <a:sym typeface="Arial"/>
            </a:endParaRPr>
          </a:p>
          <a:p>
            <a:pPr marL="571500" indent="-571500">
              <a:spcBef>
                <a:spcPts val="560"/>
              </a:spcBef>
              <a:buClr>
                <a:srgbClr val="00B0F0"/>
              </a:buClr>
              <a:buSzPts val="2800"/>
            </a:pPr>
            <a:r>
              <a:rPr lang="en-US" sz="2800" b="0" i="0" u="none" strike="noStrike" cap="none" dirty="0">
                <a:solidFill>
                  <a:schemeClr val="dk1"/>
                </a:solidFill>
                <a:latin typeface="Arial"/>
                <a:ea typeface="Arial"/>
                <a:cs typeface="Arial"/>
                <a:sym typeface="Arial"/>
              </a:rPr>
              <a:t>Move Branding Image </a:t>
            </a:r>
            <a:r>
              <a:rPr lang="en-US" sz="2800" dirty="0"/>
              <a:t>f</a:t>
            </a:r>
            <a:r>
              <a:rPr lang="en-US" sz="2800" b="0" i="0" u="none" strike="noStrike" cap="none" dirty="0">
                <a:solidFill>
                  <a:schemeClr val="dk1"/>
                </a:solidFill>
                <a:latin typeface="Arial"/>
                <a:ea typeface="Arial"/>
                <a:cs typeface="Arial"/>
                <a:sym typeface="Arial"/>
              </a:rPr>
              <a:t>rom Right to Left</a:t>
            </a:r>
          </a:p>
          <a:p>
            <a:pPr marL="571500" indent="-571500">
              <a:spcBef>
                <a:spcPts val="560"/>
              </a:spcBef>
              <a:buClr>
                <a:srgbClr val="00B0F0"/>
              </a:buClr>
              <a:buSzPts val="2800"/>
            </a:pPr>
            <a:r>
              <a:rPr lang="en-US" sz="2800" dirty="0"/>
              <a:t>Customize Field and Option Labels</a:t>
            </a:r>
          </a:p>
          <a:p>
            <a:pPr marL="571500" indent="-571500">
              <a:spcBef>
                <a:spcPts val="560"/>
              </a:spcBef>
              <a:buClr>
                <a:srgbClr val="00B0F0"/>
              </a:buClr>
              <a:buSzPts val="2800"/>
            </a:pPr>
            <a:r>
              <a:rPr lang="en-US" sz="2800" dirty="0"/>
              <a:t>Add a Home link to the navigation tool bar</a:t>
            </a:r>
          </a:p>
          <a:p>
            <a:pPr marL="571500" indent="-571500">
              <a:spcBef>
                <a:spcPts val="560"/>
              </a:spcBef>
              <a:buClr>
                <a:srgbClr val="00B0F0"/>
              </a:buClr>
              <a:buSzPts val="2800"/>
            </a:pPr>
            <a:r>
              <a:rPr lang="en-US" sz="2800" dirty="0"/>
              <a:t>Add a Help Page</a:t>
            </a:r>
          </a:p>
          <a:p>
            <a:pPr marL="571500" indent="-571500">
              <a:spcBef>
                <a:spcPts val="560"/>
              </a:spcBef>
              <a:buClr>
                <a:srgbClr val="00B0F0"/>
              </a:buClr>
              <a:buSzPts val="2800"/>
            </a:pPr>
            <a:r>
              <a:rPr lang="en-US" sz="2800" dirty="0"/>
              <a:t>Change Icons</a:t>
            </a:r>
          </a:p>
          <a:p>
            <a:pPr marL="571500" indent="-571500">
              <a:spcBef>
                <a:spcPts val="560"/>
              </a:spcBef>
              <a:buClr>
                <a:srgbClr val="00B0F0"/>
              </a:buClr>
              <a:buSzPts val="2800"/>
            </a:pPr>
            <a:r>
              <a:rPr lang="en-US" sz="2800" dirty="0"/>
              <a:t>Use a Community Plugin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5F69-CD2C-5942-B828-3653C5295147}"/>
              </a:ext>
            </a:extLst>
          </p:cNvPr>
          <p:cNvSpPr>
            <a:spLocks noGrp="1"/>
          </p:cNvSpPr>
          <p:nvPr>
            <p:ph type="title"/>
          </p:nvPr>
        </p:nvSpPr>
        <p:spPr/>
        <p:txBody>
          <a:bodyPr/>
          <a:lstStyle/>
          <a:p>
            <a:r>
              <a:rPr lang="en-US" dirty="0"/>
              <a:t>Change Colors</a:t>
            </a:r>
          </a:p>
        </p:txBody>
      </p:sp>
      <p:sp>
        <p:nvSpPr>
          <p:cNvPr id="3" name="Text Placeholder 2">
            <a:extLst>
              <a:ext uri="{FF2B5EF4-FFF2-40B4-BE49-F238E27FC236}">
                <a16:creationId xmlns:a16="http://schemas.microsoft.com/office/drawing/2014/main" id="{F583BD7F-3138-CB42-B9F3-CABAC6EFEBA6}"/>
              </a:ext>
            </a:extLst>
          </p:cNvPr>
          <p:cNvSpPr>
            <a:spLocks noGrp="1"/>
          </p:cNvSpPr>
          <p:nvPr>
            <p:ph type="body" idx="1"/>
          </p:nvPr>
        </p:nvSpPr>
        <p:spPr/>
        <p:txBody>
          <a:bodyPr/>
          <a:lstStyle/>
          <a:p>
            <a:pPr marL="25400" indent="0">
              <a:buNone/>
            </a:pPr>
            <a:r>
              <a:rPr lang="en-US" sz="1800" dirty="0"/>
              <a:t>This example will change colors across all pages. The stylesheets for the Public User Interface are in the </a:t>
            </a:r>
            <a:r>
              <a:rPr lang="en-US" sz="1400" b="1" dirty="0">
                <a:latin typeface="Courier New" panose="02070309020205020404" pitchFamily="49" charset="0"/>
                <a:cs typeface="Courier New" panose="02070309020205020404" pitchFamily="49" charset="0"/>
              </a:rPr>
              <a:t>public/app/assets/stylesheets/</a:t>
            </a:r>
            <a:r>
              <a:rPr lang="en-US" sz="1400" b="1" dirty="0" err="1">
                <a:latin typeface="Courier New" panose="02070309020205020404" pitchFamily="49" charset="0"/>
                <a:cs typeface="Courier New" panose="02070309020205020404" pitchFamily="49" charset="0"/>
              </a:rPr>
              <a:t>archivesspace</a:t>
            </a:r>
            <a:r>
              <a:rPr lang="en-US" sz="1400" dirty="0">
                <a:latin typeface="Courier New" panose="02070309020205020404" pitchFamily="49" charset="0"/>
                <a:cs typeface="Courier New" panose="02070309020205020404" pitchFamily="49" charset="0"/>
              </a:rPr>
              <a:t> </a:t>
            </a:r>
            <a:r>
              <a:rPr lang="en-US" sz="1800" dirty="0"/>
              <a:t>directory in the core code base. </a:t>
            </a:r>
          </a:p>
          <a:p>
            <a:r>
              <a:rPr lang="en-US" sz="1800" dirty="0"/>
              <a:t>First, add an empty </a:t>
            </a:r>
            <a:r>
              <a:rPr lang="en-US" sz="1400" b="1" dirty="0" err="1">
                <a:latin typeface="Courier New" panose="02070309020205020404" pitchFamily="49" charset="0"/>
                <a:cs typeface="Courier New" panose="02070309020205020404" pitchFamily="49" charset="0"/>
              </a:rPr>
              <a:t>layout_head.html.erb</a:t>
            </a:r>
            <a:r>
              <a:rPr lang="en-US" sz="1400" b="1" dirty="0">
                <a:latin typeface="Courier New" panose="02070309020205020404" pitchFamily="49" charset="0"/>
                <a:cs typeface="Courier New" panose="02070309020205020404" pitchFamily="49" charset="0"/>
              </a:rPr>
              <a:t> </a:t>
            </a:r>
            <a:r>
              <a:rPr lang="en-US" sz="1800" dirty="0"/>
              <a:t>file to the </a:t>
            </a:r>
            <a:r>
              <a:rPr lang="en-US" sz="1400" b="1" dirty="0">
                <a:latin typeface="Courier New" panose="02070309020205020404" pitchFamily="49" charset="0"/>
                <a:cs typeface="Courier New" panose="02070309020205020404" pitchFamily="49" charset="0"/>
              </a:rPr>
              <a:t>plugins/local/public/views </a:t>
            </a:r>
            <a:r>
              <a:rPr lang="en-US" sz="1800" dirty="0"/>
              <a:t>directory</a:t>
            </a:r>
          </a:p>
          <a:p>
            <a:r>
              <a:rPr lang="en-US" sz="1800" dirty="0"/>
              <a:t>Next, create a </a:t>
            </a:r>
            <a:r>
              <a:rPr lang="en-US" sz="1800" dirty="0" err="1"/>
              <a:t>css</a:t>
            </a:r>
            <a:r>
              <a:rPr lang="en-US" sz="1800" dirty="0"/>
              <a:t> file with the customization you want in it and place the </a:t>
            </a:r>
            <a:r>
              <a:rPr lang="en-US" sz="1800" dirty="0" err="1"/>
              <a:t>css</a:t>
            </a:r>
            <a:r>
              <a:rPr lang="en-US" sz="1800" dirty="0"/>
              <a:t> file in the </a:t>
            </a:r>
            <a:r>
              <a:rPr lang="en-US" sz="1400" b="1" dirty="0">
                <a:latin typeface="Courier New" panose="02070309020205020404" pitchFamily="49" charset="0"/>
                <a:cs typeface="Courier New" panose="02070309020205020404" pitchFamily="49" charset="0"/>
              </a:rPr>
              <a:t>plugins/local/public/assets </a:t>
            </a:r>
            <a:r>
              <a:rPr lang="en-US" sz="1800" dirty="0"/>
              <a:t>directory</a:t>
            </a:r>
          </a:p>
          <a:p>
            <a:r>
              <a:rPr lang="en-US" sz="1800" dirty="0"/>
              <a:t>Finally, add the reference to the </a:t>
            </a:r>
            <a:r>
              <a:rPr lang="en-US" sz="1800" dirty="0" err="1"/>
              <a:t>css</a:t>
            </a:r>
            <a:r>
              <a:rPr lang="en-US" sz="1800" dirty="0"/>
              <a:t> file into the </a:t>
            </a:r>
            <a:r>
              <a:rPr lang="en-US" sz="1400" b="1" dirty="0" err="1">
                <a:latin typeface="Courier New" panose="02070309020205020404" pitchFamily="49" charset="0"/>
                <a:cs typeface="Courier New" panose="02070309020205020404" pitchFamily="49" charset="0"/>
              </a:rPr>
              <a:t>layout_head.html.erb</a:t>
            </a:r>
            <a:r>
              <a:rPr lang="en-US" sz="1400" b="1" dirty="0">
                <a:latin typeface="Courier New" panose="02070309020205020404" pitchFamily="49" charset="0"/>
                <a:cs typeface="Courier New" panose="02070309020205020404" pitchFamily="49" charset="0"/>
              </a:rPr>
              <a:t> </a:t>
            </a:r>
            <a:r>
              <a:rPr lang="en-US" sz="1800" dirty="0"/>
              <a:t>file from the first step. For example, if the </a:t>
            </a:r>
            <a:r>
              <a:rPr lang="en-US" sz="1800" dirty="0" err="1"/>
              <a:t>css</a:t>
            </a:r>
            <a:r>
              <a:rPr lang="en-US" sz="1800" dirty="0"/>
              <a:t> filename is </a:t>
            </a:r>
            <a:r>
              <a:rPr lang="en-US" sz="1400" b="1" dirty="0" err="1">
                <a:latin typeface="Courier New" panose="02070309020205020404" pitchFamily="49" charset="0"/>
                <a:cs typeface="Courier New" panose="02070309020205020404" pitchFamily="49" charset="0"/>
              </a:rPr>
              <a:t>custom_colors.css</a:t>
            </a:r>
            <a:r>
              <a:rPr lang="en-US" sz="1400" b="1" dirty="0">
                <a:latin typeface="Courier New" panose="02070309020205020404" pitchFamily="49" charset="0"/>
                <a:cs typeface="Courier New" panose="02070309020205020404" pitchFamily="49" charset="0"/>
              </a:rPr>
              <a:t> </a:t>
            </a:r>
            <a:r>
              <a:rPr lang="en-US" sz="1800" dirty="0"/>
              <a:t>it should be like this:</a:t>
            </a:r>
          </a:p>
          <a:p>
            <a:pPr marL="482600" lvl="1" indent="0">
              <a:buNone/>
            </a:pPr>
            <a:r>
              <a:rPr lang="sv" sz="1400" b="1" dirty="0">
                <a:latin typeface="Courier New" panose="02070309020205020404" pitchFamily="49" charset="0"/>
                <a:cs typeface="Courier New" panose="02070309020205020404" pitchFamily="49" charset="0"/>
              </a:rPr>
              <a:t>&lt;%= stylesheet_link_tag "#@base_url}assets/custom_colors.css" %&gt;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073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23AA-E1E6-7643-BE29-9C7D4269F4C9}"/>
              </a:ext>
            </a:extLst>
          </p:cNvPr>
          <p:cNvSpPr>
            <a:spLocks noGrp="1"/>
          </p:cNvSpPr>
          <p:nvPr>
            <p:ph type="title"/>
          </p:nvPr>
        </p:nvSpPr>
        <p:spPr/>
        <p:txBody>
          <a:bodyPr/>
          <a:lstStyle/>
          <a:p>
            <a:r>
              <a:rPr lang="en-US" dirty="0"/>
              <a:t>Change Colors (2)</a:t>
            </a:r>
          </a:p>
        </p:txBody>
      </p:sp>
      <p:sp>
        <p:nvSpPr>
          <p:cNvPr id="3" name="Text Placeholder 2">
            <a:extLst>
              <a:ext uri="{FF2B5EF4-FFF2-40B4-BE49-F238E27FC236}">
                <a16:creationId xmlns:a16="http://schemas.microsoft.com/office/drawing/2014/main" id="{A9BEABF0-D657-B345-B44F-F510D5551E24}"/>
              </a:ext>
            </a:extLst>
          </p:cNvPr>
          <p:cNvSpPr>
            <a:spLocks noGrp="1"/>
          </p:cNvSpPr>
          <p:nvPr>
            <p:ph type="body" idx="1"/>
          </p:nvPr>
        </p:nvSpPr>
        <p:spPr>
          <a:xfrm>
            <a:off x="457200" y="1587321"/>
            <a:ext cx="3719384" cy="2922373"/>
          </a:xfrm>
          <a:ln>
            <a:noFill/>
          </a:ln>
        </p:spPr>
        <p:txBody>
          <a:bodyPr/>
          <a:lstStyle/>
          <a:p>
            <a:pPr marL="25400" indent="0">
              <a:buNone/>
            </a:pPr>
            <a:r>
              <a:rPr lang="en-US" sz="2000" dirty="0" err="1"/>
              <a:t>custom_color.css</a:t>
            </a:r>
            <a:endParaRPr lang="en-US" sz="2000" dirty="0"/>
          </a:p>
          <a:p>
            <a:pPr marL="25400" indent="0">
              <a:buNone/>
            </a:pPr>
            <a:endParaRPr lang="en-US" sz="2000" dirty="0"/>
          </a:p>
          <a:p>
            <a:pPr marL="25400" indent="0">
              <a:buNone/>
            </a:pPr>
            <a:r>
              <a:rPr lang="en-US" sz="2000" dirty="0"/>
              <a:t>#header {</a:t>
            </a:r>
          </a:p>
          <a:p>
            <a:pPr marL="25400" indent="0">
              <a:buNone/>
            </a:pPr>
            <a:r>
              <a:rPr lang="en-US" sz="2000" dirty="0"/>
              <a:t>  background-color: #f7d309;</a:t>
            </a:r>
          </a:p>
          <a:p>
            <a:pPr marL="25400" indent="0">
              <a:buNone/>
            </a:pPr>
            <a:r>
              <a:rPr lang="en-US" sz="2000" dirty="0"/>
              <a:t>}</a:t>
            </a:r>
          </a:p>
          <a:p>
            <a:pPr marL="25400" lvl="0" indent="0">
              <a:buNone/>
            </a:pPr>
            <a:r>
              <a:rPr lang="en-US" sz="2000" dirty="0" err="1">
                <a:solidFill>
                  <a:srgbClr val="000000"/>
                </a:solidFill>
              </a:rPr>
              <a:t>a:hover</a:t>
            </a:r>
            <a:r>
              <a:rPr lang="en-US" sz="2000" dirty="0">
                <a:solidFill>
                  <a:srgbClr val="000000"/>
                </a:solidFill>
              </a:rPr>
              <a:t> {color: #f7d309;}</a:t>
            </a:r>
          </a:p>
          <a:p>
            <a:pPr marL="25400" indent="0">
              <a:buNone/>
            </a:pPr>
            <a:endParaRPr lang="en-US" dirty="0"/>
          </a:p>
        </p:txBody>
      </p:sp>
      <p:pic>
        <p:nvPicPr>
          <p:cNvPr id="5" name="Picture 4">
            <a:extLst>
              <a:ext uri="{FF2B5EF4-FFF2-40B4-BE49-F238E27FC236}">
                <a16:creationId xmlns:a16="http://schemas.microsoft.com/office/drawing/2014/main" id="{C9ABD1C2-E190-C841-9447-ACAEBCD3C15D}"/>
              </a:ext>
            </a:extLst>
          </p:cNvPr>
          <p:cNvPicPr>
            <a:picLocks noChangeAspect="1"/>
          </p:cNvPicPr>
          <p:nvPr/>
        </p:nvPicPr>
        <p:blipFill>
          <a:blip r:embed="rId2"/>
          <a:stretch>
            <a:fillRect/>
          </a:stretch>
        </p:blipFill>
        <p:spPr>
          <a:xfrm>
            <a:off x="4176584" y="1600200"/>
            <a:ext cx="4877613" cy="3767609"/>
          </a:xfrm>
          <a:prstGeom prst="rect">
            <a:avLst/>
          </a:prstGeom>
          <a:ln>
            <a:solidFill>
              <a:schemeClr val="accent2"/>
            </a:solidFill>
          </a:ln>
        </p:spPr>
      </p:pic>
    </p:spTree>
    <p:extLst>
      <p:ext uri="{BB962C8B-B14F-4D97-AF65-F5344CB8AC3E}">
        <p14:creationId xmlns:p14="http://schemas.microsoft.com/office/powerpoint/2010/main" val="406314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C</a:t>
            </a:r>
            <a:r>
              <a:rPr lang="en-US" dirty="0"/>
              <a:t>ustomize</a:t>
            </a:r>
            <a:r>
              <a:rPr lang="en-US" sz="4400" b="0" i="0" u="none" strike="noStrike" cap="none" dirty="0">
                <a:solidFill>
                  <a:schemeClr val="dk1"/>
                </a:solidFill>
                <a:latin typeface="Arial"/>
                <a:ea typeface="Arial"/>
                <a:cs typeface="Arial"/>
                <a:sym typeface="Arial"/>
              </a:rPr>
              <a:t> Branding Image</a:t>
            </a:r>
            <a:endParaRPr sz="4400" b="0" i="0" u="none" strike="noStrike" cap="none" dirty="0">
              <a:solidFill>
                <a:schemeClr val="dk1"/>
              </a:solidFill>
              <a:latin typeface="Arial"/>
              <a:ea typeface="Arial"/>
              <a:cs typeface="Arial"/>
              <a:sym typeface="Arial"/>
            </a:endParaRPr>
          </a:p>
        </p:txBody>
      </p:sp>
      <p:sp>
        <p:nvSpPr>
          <p:cNvPr id="150" name="Google Shape;150;p28"/>
          <p:cNvSpPr txBox="1">
            <a:spLocks noGrp="1"/>
          </p:cNvSpPr>
          <p:nvPr>
            <p:ph type="body" idx="1"/>
          </p:nvPr>
        </p:nvSpPr>
        <p:spPr>
          <a:xfrm>
            <a:off x="457200" y="1417639"/>
            <a:ext cx="8229600" cy="30899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400"/>
              <a:buFont typeface="Arial"/>
              <a:buNone/>
            </a:pPr>
            <a:r>
              <a:rPr lang="en-US" sz="2000" b="0" i="0" u="none" strike="noStrike" cap="none" dirty="0">
                <a:solidFill>
                  <a:schemeClr val="dk1"/>
                </a:solidFill>
                <a:latin typeface="Arial"/>
                <a:ea typeface="Arial"/>
                <a:cs typeface="Arial"/>
                <a:sym typeface="Arial"/>
              </a:rPr>
              <a:t>To change the branding image,</a:t>
            </a:r>
            <a:endParaRPr sz="2000" dirty="0"/>
          </a:p>
          <a:p>
            <a:pPr marL="457200" marR="0" lvl="0" indent="-381000" algn="l" rtl="0">
              <a:spcBef>
                <a:spcPts val="480"/>
              </a:spcBef>
              <a:spcAft>
                <a:spcPts val="0"/>
              </a:spcAft>
              <a:buClr>
                <a:srgbClr val="27A9E2"/>
              </a:buClr>
              <a:buSzPts val="2400"/>
              <a:buFont typeface="Arial"/>
              <a:buChar char="•"/>
            </a:pPr>
            <a:r>
              <a:rPr lang="en-US" sz="2000" b="0" i="0" u="none" strike="noStrike" cap="none" dirty="0">
                <a:solidFill>
                  <a:schemeClr val="dk1"/>
                </a:solidFill>
                <a:latin typeface="Arial"/>
                <a:ea typeface="Arial"/>
                <a:cs typeface="Arial"/>
                <a:sym typeface="Arial"/>
              </a:rPr>
              <a:t>In the </a:t>
            </a:r>
            <a:r>
              <a:rPr lang="en-US" sz="2000" b="1" i="0" u="none" strike="noStrike" cap="none" dirty="0">
                <a:solidFill>
                  <a:schemeClr val="dk1"/>
                </a:solidFill>
                <a:latin typeface="Courier New"/>
                <a:ea typeface="Courier New"/>
                <a:cs typeface="Courier New"/>
                <a:sym typeface="Courier New"/>
              </a:rPr>
              <a:t>plugins/local/public</a:t>
            </a:r>
            <a:r>
              <a:rPr lang="en-US" sz="2000" b="0" i="0" u="none" strike="noStrike" cap="none" dirty="0">
                <a:solidFill>
                  <a:schemeClr val="dk1"/>
                </a:solidFill>
                <a:latin typeface="Arial"/>
                <a:ea typeface="Arial"/>
                <a:cs typeface="Arial"/>
                <a:sym typeface="Arial"/>
              </a:rPr>
              <a:t> directory, add a new directory called </a:t>
            </a:r>
            <a:r>
              <a:rPr lang="en-US" sz="2000" b="1" dirty="0">
                <a:latin typeface="Courier New"/>
                <a:cs typeface="Courier New"/>
              </a:rPr>
              <a:t>assets</a:t>
            </a:r>
            <a:r>
              <a:rPr lang="en-US" sz="2000" b="0" i="0" u="none" strike="noStrike" cap="none" dirty="0">
                <a:solidFill>
                  <a:schemeClr val="dk1"/>
                </a:solidFill>
                <a:latin typeface="Arial"/>
                <a:ea typeface="Arial"/>
                <a:cs typeface="Arial"/>
                <a:sym typeface="Arial"/>
              </a:rPr>
              <a:t> and put the branding image in there</a:t>
            </a:r>
            <a:endParaRPr sz="2000" dirty="0"/>
          </a:p>
          <a:p>
            <a:pPr marL="457200" marR="0" lvl="0" indent="-381000" algn="l" rtl="0">
              <a:spcBef>
                <a:spcPts val="480"/>
              </a:spcBef>
              <a:spcAft>
                <a:spcPts val="0"/>
              </a:spcAft>
              <a:buClr>
                <a:srgbClr val="27A9E2"/>
              </a:buClr>
              <a:buSzPts val="2400"/>
              <a:buFont typeface="Arial"/>
              <a:buChar char="•"/>
            </a:pPr>
            <a:r>
              <a:rPr lang="en-US" sz="2000" dirty="0"/>
              <a:t>Modify the </a:t>
            </a:r>
            <a:r>
              <a:rPr lang="en-US" sz="2000" b="1" dirty="0" err="1">
                <a:latin typeface="Courier New"/>
                <a:cs typeface="Courier New"/>
              </a:rPr>
              <a:t>config.rb</a:t>
            </a:r>
            <a:r>
              <a:rPr lang="en-US" sz="2000" b="1" dirty="0">
                <a:latin typeface="Courier New"/>
                <a:cs typeface="Courier New"/>
              </a:rPr>
              <a:t> </a:t>
            </a:r>
            <a:r>
              <a:rPr lang="en-US" sz="2000" dirty="0"/>
              <a:t>file by setting </a:t>
            </a:r>
            <a:r>
              <a:rPr lang="en-US" sz="2000" b="1" dirty="0" err="1">
                <a:latin typeface="Courier New"/>
                <a:ea typeface="Courier New"/>
                <a:cs typeface="Courier New"/>
                <a:sym typeface="Courier New"/>
              </a:rPr>
              <a:t>AppConfig</a:t>
            </a:r>
            <a:r>
              <a:rPr lang="en-US" sz="2000" b="1" dirty="0">
                <a:latin typeface="Courier New"/>
                <a:ea typeface="Courier New"/>
                <a:cs typeface="Courier New"/>
                <a:sym typeface="Courier New"/>
              </a:rPr>
              <a:t>[:</a:t>
            </a:r>
            <a:r>
              <a:rPr lang="en-US" sz="2000" b="1" dirty="0" err="1">
                <a:latin typeface="Courier New"/>
                <a:ea typeface="Courier New"/>
                <a:cs typeface="Courier New"/>
                <a:sym typeface="Courier New"/>
              </a:rPr>
              <a:t>pui_branding_img</a:t>
            </a:r>
            <a:r>
              <a:rPr lang="en-US" sz="2000" b="1" dirty="0">
                <a:latin typeface="Courier New"/>
                <a:ea typeface="Courier New"/>
                <a:cs typeface="Courier New"/>
                <a:sym typeface="Courier New"/>
              </a:rPr>
              <a:t>]</a:t>
            </a:r>
            <a:r>
              <a:rPr lang="en-US" sz="2000" dirty="0"/>
              <a:t> equal to the name of the branding image in the </a:t>
            </a:r>
            <a:r>
              <a:rPr lang="en-US" sz="2000" b="1" dirty="0">
                <a:latin typeface="Courier New"/>
                <a:cs typeface="Courier New"/>
              </a:rPr>
              <a:t>assets</a:t>
            </a:r>
            <a:r>
              <a:rPr lang="en-US" sz="2000" dirty="0"/>
              <a:t> directory – </a:t>
            </a:r>
            <a:r>
              <a:rPr lang="en-US" sz="2000" dirty="0" err="1"/>
              <a:t>eg.</a:t>
            </a:r>
            <a:r>
              <a:rPr lang="en-US" sz="2000" dirty="0"/>
              <a:t> </a:t>
            </a:r>
            <a:r>
              <a:rPr lang="en-US" sz="2000" b="1" i="0" u="none" strike="noStrike" cap="none" dirty="0" err="1">
                <a:solidFill>
                  <a:schemeClr val="dk1"/>
                </a:solidFill>
                <a:latin typeface="Courier New"/>
                <a:ea typeface="Courier New"/>
                <a:cs typeface="Courier New"/>
                <a:sym typeface="Courier New"/>
              </a:rPr>
              <a:t>AppConfig</a:t>
            </a:r>
            <a:r>
              <a:rPr lang="en-US" sz="2000" b="1" i="0" u="none" strike="noStrike" cap="none" dirty="0">
                <a:solidFill>
                  <a:schemeClr val="dk1"/>
                </a:solidFill>
                <a:latin typeface="Courier New"/>
                <a:ea typeface="Courier New"/>
                <a:cs typeface="Courier New"/>
                <a:sym typeface="Courier New"/>
              </a:rPr>
              <a:t>[:</a:t>
            </a:r>
            <a:r>
              <a:rPr lang="en-US" sz="2000" b="1" i="0" u="none" strike="noStrike" cap="none" dirty="0" err="1">
                <a:solidFill>
                  <a:schemeClr val="dk1"/>
                </a:solidFill>
                <a:latin typeface="Courier New"/>
                <a:ea typeface="Courier New"/>
                <a:cs typeface="Courier New"/>
                <a:sym typeface="Courier New"/>
              </a:rPr>
              <a:t>pui_branding_img</a:t>
            </a:r>
            <a:r>
              <a:rPr lang="en-US" sz="2000" b="1" i="0" u="none" strike="noStrike" cap="none" dirty="0">
                <a:solidFill>
                  <a:schemeClr val="dk1"/>
                </a:solidFill>
                <a:latin typeface="Courier New"/>
                <a:ea typeface="Courier New"/>
                <a:cs typeface="Courier New"/>
                <a:sym typeface="Courier New"/>
              </a:rPr>
              <a:t>] = </a:t>
            </a:r>
            <a:r>
              <a:rPr lang="en-US" sz="2000" b="1" dirty="0">
                <a:latin typeface="Courier New"/>
                <a:ea typeface="Courier New"/>
                <a:cs typeface="Courier New"/>
                <a:sym typeface="Courier New"/>
              </a:rPr>
              <a:t>'</a:t>
            </a:r>
            <a:r>
              <a:rPr lang="en-US" sz="2000" b="1" i="0" u="none" strike="noStrike" cap="none" dirty="0" err="1">
                <a:solidFill>
                  <a:schemeClr val="dk1"/>
                </a:solidFill>
                <a:latin typeface="Courier New"/>
                <a:ea typeface="Courier New"/>
                <a:cs typeface="Courier New"/>
                <a:sym typeface="Courier New"/>
              </a:rPr>
              <a:t>my_branding_image.png</a:t>
            </a:r>
            <a:r>
              <a:rPr lang="en-US" sz="2000" b="1" i="0" u="none" strike="noStrike" cap="none" dirty="0">
                <a:solidFill>
                  <a:schemeClr val="dk1"/>
                </a:solidFill>
                <a:latin typeface="Courier New"/>
                <a:ea typeface="Courier New"/>
                <a:cs typeface="Courier New"/>
                <a:sym typeface="Courier New"/>
              </a:rPr>
              <a:t>' </a:t>
            </a:r>
            <a:endParaRPr sz="2000" dirty="0"/>
          </a:p>
          <a:p>
            <a:pPr marL="457200" marR="0" lvl="0" indent="-381000" algn="l" rtl="0">
              <a:spcBef>
                <a:spcPts val="480"/>
              </a:spcBef>
              <a:spcAft>
                <a:spcPts val="0"/>
              </a:spcAft>
              <a:buClr>
                <a:srgbClr val="27A9E2"/>
              </a:buClr>
              <a:buSzPts val="2400"/>
              <a:buChar char="•"/>
            </a:pPr>
            <a:r>
              <a:rPr lang="en-US" sz="2000" dirty="0"/>
              <a:t>Restart ArchivesSpace</a:t>
            </a:r>
            <a:endParaRPr sz="2000" b="1" dirty="0">
              <a:latin typeface="Courier New"/>
              <a:ea typeface="Courier New"/>
              <a:cs typeface="Courier New"/>
              <a:sym typeface="Courier New"/>
            </a:endParaRPr>
          </a:p>
          <a:p>
            <a:pPr marL="342900" marR="0" lvl="0" indent="-228600" algn="l" rtl="0">
              <a:spcBef>
                <a:spcPts val="360"/>
              </a:spcBef>
              <a:spcAft>
                <a:spcPts val="0"/>
              </a:spcAft>
              <a:buClr>
                <a:srgbClr val="27A9E2"/>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8" name="Group 7">
            <a:extLst>
              <a:ext uri="{FF2B5EF4-FFF2-40B4-BE49-F238E27FC236}">
                <a16:creationId xmlns:a16="http://schemas.microsoft.com/office/drawing/2014/main" id="{F75246ED-2A58-CE49-A886-D70B3CADFE5F}"/>
              </a:ext>
            </a:extLst>
          </p:cNvPr>
          <p:cNvGrpSpPr/>
          <p:nvPr/>
        </p:nvGrpSpPr>
        <p:grpSpPr>
          <a:xfrm>
            <a:off x="292100" y="4507607"/>
            <a:ext cx="8661400" cy="1448693"/>
            <a:chOff x="292100" y="4507607"/>
            <a:chExt cx="8661400" cy="1448693"/>
          </a:xfrm>
        </p:grpSpPr>
        <p:grpSp>
          <p:nvGrpSpPr>
            <p:cNvPr id="6" name="Group 5">
              <a:extLst>
                <a:ext uri="{FF2B5EF4-FFF2-40B4-BE49-F238E27FC236}">
                  <a16:creationId xmlns:a16="http://schemas.microsoft.com/office/drawing/2014/main" id="{E75A38BC-DC9D-B041-B993-89E58EEAE9C6}"/>
                </a:ext>
              </a:extLst>
            </p:cNvPr>
            <p:cNvGrpSpPr/>
            <p:nvPr/>
          </p:nvGrpSpPr>
          <p:grpSpPr>
            <a:xfrm>
              <a:off x="292100" y="4507607"/>
              <a:ext cx="8661400" cy="1448693"/>
              <a:chOff x="292100" y="4507607"/>
              <a:chExt cx="8661400" cy="1448693"/>
            </a:xfrm>
          </p:grpSpPr>
          <p:pic>
            <p:nvPicPr>
              <p:cNvPr id="3" name="Picture 2">
                <a:extLst>
                  <a:ext uri="{FF2B5EF4-FFF2-40B4-BE49-F238E27FC236}">
                    <a16:creationId xmlns:a16="http://schemas.microsoft.com/office/drawing/2014/main" id="{92D6F98D-AE71-A047-8716-8BAD723AE928}"/>
                  </a:ext>
                </a:extLst>
              </p:cNvPr>
              <p:cNvPicPr>
                <a:picLocks noChangeAspect="1"/>
              </p:cNvPicPr>
              <p:nvPr/>
            </p:nvPicPr>
            <p:blipFill>
              <a:blip r:embed="rId3"/>
              <a:stretch>
                <a:fillRect/>
              </a:stretch>
            </p:blipFill>
            <p:spPr>
              <a:xfrm>
                <a:off x="618186" y="4687910"/>
                <a:ext cx="8068614" cy="1008577"/>
              </a:xfrm>
              <a:prstGeom prst="rect">
                <a:avLst/>
              </a:prstGeom>
            </p:spPr>
          </p:pic>
          <p:sp>
            <p:nvSpPr>
              <p:cNvPr id="5" name="Rounded Rectangle 4">
                <a:extLst>
                  <a:ext uri="{FF2B5EF4-FFF2-40B4-BE49-F238E27FC236}">
                    <a16:creationId xmlns:a16="http://schemas.microsoft.com/office/drawing/2014/main" id="{CCC2890F-DDD0-A145-9B01-C8B71BA3DF5F}"/>
                  </a:ext>
                </a:extLst>
              </p:cNvPr>
              <p:cNvSpPr/>
              <p:nvPr/>
            </p:nvSpPr>
            <p:spPr>
              <a:xfrm>
                <a:off x="292100" y="4507607"/>
                <a:ext cx="8661400" cy="144869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ounded Rectangle 6">
              <a:extLst>
                <a:ext uri="{FF2B5EF4-FFF2-40B4-BE49-F238E27FC236}">
                  <a16:creationId xmlns:a16="http://schemas.microsoft.com/office/drawing/2014/main" id="{F2CDC968-385E-0C41-92BA-31D466956EEC}"/>
                </a:ext>
              </a:extLst>
            </p:cNvPr>
            <p:cNvSpPr/>
            <p:nvPr/>
          </p:nvSpPr>
          <p:spPr>
            <a:xfrm>
              <a:off x="7708900" y="4622800"/>
              <a:ext cx="8890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a:t>
            </a:r>
            <a:endParaRPr sz="4400" b="0" i="0" u="none" strike="noStrike" cap="none" dirty="0">
              <a:solidFill>
                <a:schemeClr val="dk1"/>
              </a:solidFill>
              <a:latin typeface="Arial"/>
              <a:ea typeface="Arial"/>
              <a:cs typeface="Arial"/>
              <a:sym typeface="Arial"/>
            </a:endParaRPr>
          </a:p>
        </p:txBody>
      </p:sp>
      <p:sp>
        <p:nvSpPr>
          <p:cNvPr id="156" name="Google Shape;156;p29"/>
          <p:cNvSpPr txBox="1">
            <a:spLocks noGrp="1"/>
          </p:cNvSpPr>
          <p:nvPr>
            <p:ph type="body" idx="1"/>
          </p:nvPr>
        </p:nvSpPr>
        <p:spPr>
          <a:xfrm>
            <a:off x="457200" y="1524000"/>
            <a:ext cx="8229600" cy="518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placement of the branding image is handled by the </a:t>
            </a:r>
            <a:r>
              <a:rPr lang="en-US" sz="1600" b="1" i="0" u="none" strike="noStrike" cap="none" dirty="0">
                <a:solidFill>
                  <a:schemeClr val="dk1"/>
                </a:solidFill>
                <a:latin typeface="Courier New"/>
                <a:ea typeface="Courier New"/>
                <a:cs typeface="Courier New"/>
                <a:sym typeface="Courier New"/>
              </a:rPr>
              <a:t>public/app/views/shared/_</a:t>
            </a:r>
            <a:r>
              <a:rPr lang="en-US" sz="1600" b="1" i="0" u="none" strike="noStrike" cap="none" dirty="0" err="1">
                <a:solidFill>
                  <a:schemeClr val="dk1"/>
                </a:solidFill>
                <a:latin typeface="Courier New"/>
                <a:ea typeface="Courier New"/>
                <a:cs typeface="Courier New"/>
                <a:sym typeface="Courier New"/>
              </a:rPr>
              <a:t>header.html.erb</a:t>
            </a:r>
            <a:r>
              <a:rPr lang="en-US" sz="1800" b="0" i="0" u="none" strike="noStrike" cap="none" dirty="0">
                <a:solidFill>
                  <a:schemeClr val="dk1"/>
                </a:solidFill>
                <a:latin typeface="Arial"/>
                <a:ea typeface="Arial"/>
                <a:cs typeface="Arial"/>
                <a:sym typeface="Arial"/>
              </a:rPr>
              <a:t> file, so in order to change the position from right to left, the file needs to be overridden in a plugin.</a:t>
            </a:r>
            <a:endParaRPr dirty="0"/>
          </a:p>
          <a:p>
            <a:pPr marL="0" marR="0" lvl="0" indent="0" algn="l" rtl="0">
              <a:spcBef>
                <a:spcPts val="36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contents of the core code </a:t>
            </a:r>
            <a:r>
              <a:rPr lang="en-US" sz="1600" b="1" dirty="0">
                <a:latin typeface="Courier New"/>
                <a:ea typeface="Courier New"/>
                <a:cs typeface="Courier New"/>
                <a:sym typeface="Courier New"/>
              </a:rPr>
              <a:t>public/app/views/shared/_</a:t>
            </a:r>
            <a:r>
              <a:rPr lang="en-US" sz="1600" b="1" dirty="0" err="1">
                <a:latin typeface="Courier New"/>
                <a:ea typeface="Courier New"/>
                <a:cs typeface="Courier New"/>
                <a:sym typeface="Courier New"/>
              </a:rPr>
              <a:t>header.html.erb</a:t>
            </a:r>
            <a:r>
              <a:rPr lang="en-US" sz="1800" b="0" i="0" u="none" strike="noStrike" cap="none" dirty="0">
                <a:solidFill>
                  <a:schemeClr val="dk1"/>
                </a:solidFill>
                <a:latin typeface="Arial"/>
                <a:ea typeface="Arial"/>
                <a:cs typeface="Arial"/>
                <a:sym typeface="Arial"/>
              </a:rPr>
              <a:t> is:</a:t>
            </a:r>
            <a:endParaRPr dirty="0"/>
          </a:p>
          <a:p>
            <a:pPr marL="0" marR="0" lvl="1" indent="45720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  id="header"&gt;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class="row"&gt;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class="col-sm-9 h1"&gt;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 title="&lt;%=t('</a:t>
            </a:r>
            <a:r>
              <a:rPr lang="en-US" sz="1100" b="1" i="0" u="none" strike="noStrike" cap="none" dirty="0" err="1">
                <a:solidFill>
                  <a:schemeClr val="dk1"/>
                </a:solidFill>
                <a:latin typeface="Courier New"/>
                <a:ea typeface="Courier New"/>
                <a:cs typeface="Courier New"/>
                <a:sym typeface="Courier New"/>
              </a:rPr>
              <a:t>brand.title_link_text</a:t>
            </a:r>
            <a:r>
              <a:rPr lang="en-US" sz="1100" b="1" i="0" u="none" strike="noStrike" cap="none" dirty="0">
                <a:solidFill>
                  <a:schemeClr val="dk1"/>
                </a:solidFill>
                <a:latin typeface="Courier New"/>
                <a:ea typeface="Courier New"/>
                <a:cs typeface="Courier New"/>
                <a:sym typeface="Courier New"/>
              </a:rPr>
              <a:t>') %&gt;" </a:t>
            </a:r>
            <a:endParaRPr sz="1100" b="1" i="0" u="none" strike="noStrike" cap="none" dirty="0">
              <a:solidFill>
                <a:schemeClr val="dk1"/>
              </a:solidFill>
              <a:latin typeface="Courier New"/>
              <a:ea typeface="Courier New"/>
              <a:cs typeface="Courier New"/>
              <a:sym typeface="Courier New"/>
            </a:endParaRPr>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a:t>
            </a:r>
            <a:r>
              <a:rPr lang="en-US" sz="1100" b="1" i="0" u="none" strike="noStrike" cap="none" dirty="0" err="1">
                <a:solidFill>
                  <a:schemeClr val="dk1"/>
                </a:solidFill>
                <a:latin typeface="Courier New"/>
                <a:ea typeface="Courier New"/>
                <a:cs typeface="Courier New"/>
                <a:sym typeface="Courier New"/>
              </a:rPr>
              <a:t>href</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public_proxy_url</a:t>
            </a:r>
            <a:r>
              <a:rPr lang="en-US" sz="1100" b="1" i="0" u="none" strike="noStrike" cap="none" dirty="0">
                <a:solidFill>
                  <a:schemeClr val="dk1"/>
                </a:solidFill>
                <a:latin typeface="Courier New"/>
                <a:ea typeface="Courier New"/>
                <a:cs typeface="Courier New"/>
                <a:sym typeface="Courier New"/>
              </a:rPr>
              <a:t>] %&gt;"&gt;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t('</a:t>
            </a:r>
            <a:r>
              <a:rPr lang="en-US" sz="1100" b="1" i="0" u="none" strike="noStrike" cap="none" dirty="0" err="1">
                <a:solidFill>
                  <a:schemeClr val="dk1"/>
                </a:solidFill>
                <a:latin typeface="Courier New"/>
                <a:ea typeface="Courier New"/>
                <a:cs typeface="Courier New"/>
                <a:sym typeface="Courier New"/>
              </a:rPr>
              <a:t>brand.title</a:t>
            </a:r>
            <a:r>
              <a:rPr lang="en-US" sz="1100" b="1" i="0" u="none" strike="noStrike" cap="none" dirty="0">
                <a:solidFill>
                  <a:schemeClr val="dk1"/>
                </a:solidFill>
                <a:latin typeface="Courier New"/>
                <a:ea typeface="Courier New"/>
                <a:cs typeface="Courier New"/>
                <a:sym typeface="Courier New"/>
              </a:rPr>
              <a: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class="col-sm-3 hidden-</a:t>
            </a:r>
            <a:r>
              <a:rPr lang="en-US" sz="1100" b="1" i="0" u="none" strike="noStrike" cap="none" dirty="0" err="1">
                <a:solidFill>
                  <a:schemeClr val="dk1"/>
                </a:solidFill>
                <a:latin typeface="Courier New"/>
                <a:ea typeface="Courier New"/>
                <a:cs typeface="Courier New"/>
                <a:sym typeface="Courier New"/>
              </a:rPr>
              <a:t>xs</a:t>
            </a:r>
            <a:r>
              <a:rPr lang="en-US" sz="1100" b="1" i="0" u="none" strike="noStrike" cap="none" dirty="0">
                <a:solidFill>
                  <a:schemeClr val="dk1"/>
                </a:solidFill>
                <a:latin typeface="Courier New"/>
                <a:ea typeface="Courier New"/>
                <a:cs typeface="Courier New"/>
                <a:sym typeface="Courier New"/>
              </a:rPr>
              <a: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t>
            </a:r>
            <a:r>
              <a:rPr lang="en-US" sz="1100" b="1" i="0" u="none" strike="noStrike" cap="none" dirty="0" err="1">
                <a:solidFill>
                  <a:schemeClr val="dk1"/>
                </a:solidFill>
                <a:latin typeface="Courier New"/>
                <a:ea typeface="Courier New"/>
                <a:cs typeface="Courier New"/>
                <a:sym typeface="Courier New"/>
              </a:rPr>
              <a:t>img</a:t>
            </a:r>
            <a:r>
              <a:rPr lang="en-US" sz="1100" b="1" i="0" u="none" strike="noStrike" cap="none" dirty="0">
                <a:solidFill>
                  <a:schemeClr val="dk1"/>
                </a:solidFill>
                <a:latin typeface="Courier New"/>
                <a:ea typeface="Courier New"/>
                <a:cs typeface="Courier New"/>
                <a:sym typeface="Courier New"/>
              </a:rPr>
              <a:t> class="logo" </a:t>
            </a:r>
            <a:r>
              <a:rPr lang="en-US" sz="1100" b="1" i="0" u="none" strike="noStrike" cap="none" dirty="0" err="1">
                <a:solidFill>
                  <a:schemeClr val="dk1"/>
                </a:solidFill>
                <a:latin typeface="Courier New"/>
                <a:ea typeface="Courier New"/>
                <a:cs typeface="Courier New"/>
                <a:sym typeface="Courier New"/>
              </a:rPr>
              <a:t>src</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asset_url</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pui_branding_img</a:t>
            </a:r>
            <a:r>
              <a:rPr lang="en-US" sz="1100" b="1" i="0" u="none" strike="noStrike" cap="none" dirty="0">
                <a:solidFill>
                  <a:schemeClr val="dk1"/>
                </a:solidFill>
                <a:latin typeface="Courier New"/>
                <a:ea typeface="Courier New"/>
                <a:cs typeface="Courier New"/>
                <a:sym typeface="Courier New"/>
              </a:rPr>
              <a:t>]) %&gt;" alt=""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&lt;/section&gt;</a:t>
            </a:r>
            <a:endParaRPr sz="1100" b="1" i="0" u="none" strike="noStrike" cap="none" dirty="0">
              <a:solidFill>
                <a:schemeClr val="dk1"/>
              </a:solidFill>
              <a:latin typeface="Courier New"/>
              <a:ea typeface="Courier New"/>
              <a:cs typeface="Courier New"/>
              <a:sym typeface="Courier New"/>
            </a:endParaRPr>
          </a:p>
        </p:txBody>
      </p:sp>
      <p:sp>
        <p:nvSpPr>
          <p:cNvPr id="157" name="Google Shape;157;p29"/>
          <p:cNvSpPr txBox="1"/>
          <p:nvPr/>
        </p:nvSpPr>
        <p:spPr>
          <a:xfrm>
            <a:off x="626175" y="4113775"/>
            <a:ext cx="3225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A</a:t>
            </a:r>
            <a:endParaRPr b="1" dirty="0"/>
          </a:p>
        </p:txBody>
      </p:sp>
      <p:sp>
        <p:nvSpPr>
          <p:cNvPr id="158" name="Google Shape;158;p29"/>
          <p:cNvSpPr txBox="1"/>
          <p:nvPr/>
        </p:nvSpPr>
        <p:spPr>
          <a:xfrm>
            <a:off x="626175" y="5421875"/>
            <a:ext cx="3225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B</a:t>
            </a:r>
            <a:endParaRPr b="1" dirty="0"/>
          </a:p>
        </p:txBody>
      </p:sp>
      <p:sp>
        <p:nvSpPr>
          <p:cNvPr id="159" name="Google Shape;159;p29"/>
          <p:cNvSpPr/>
          <p:nvPr/>
        </p:nvSpPr>
        <p:spPr>
          <a:xfrm>
            <a:off x="986300" y="3468325"/>
            <a:ext cx="239700" cy="17976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0" name="Google Shape;160;p29"/>
          <p:cNvSpPr/>
          <p:nvPr/>
        </p:nvSpPr>
        <p:spPr>
          <a:xfrm>
            <a:off x="986300" y="5408550"/>
            <a:ext cx="202800" cy="4332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(2)</a:t>
            </a:r>
            <a:endParaRPr sz="4400" b="0" i="0" u="none" strike="noStrike" cap="none" dirty="0">
              <a:solidFill>
                <a:schemeClr val="dk1"/>
              </a:solidFill>
              <a:latin typeface="Arial"/>
              <a:ea typeface="Arial"/>
              <a:cs typeface="Arial"/>
              <a:sym typeface="Arial"/>
            </a:endParaRPr>
          </a:p>
        </p:txBody>
      </p:sp>
      <p:sp>
        <p:nvSpPr>
          <p:cNvPr id="166" name="Google Shape;166;p30"/>
          <p:cNvSpPr txBox="1">
            <a:spLocks noGrp="1"/>
          </p:cNvSpPr>
          <p:nvPr>
            <p:ph type="body" idx="1"/>
          </p:nvPr>
        </p:nvSpPr>
        <p:spPr>
          <a:xfrm>
            <a:off x="457200" y="1524000"/>
            <a:ext cx="8686800" cy="472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000"/>
              <a:buFont typeface="Arial"/>
              <a:buNone/>
            </a:pPr>
            <a:r>
              <a:rPr lang="en-US" sz="2000" b="0" i="0" u="none" strike="noStrike" cap="none" dirty="0">
                <a:solidFill>
                  <a:schemeClr val="dk1"/>
                </a:solidFill>
                <a:latin typeface="Arial"/>
                <a:ea typeface="Arial"/>
                <a:cs typeface="Arial"/>
                <a:sym typeface="Arial"/>
              </a:rPr>
              <a:t>In the </a:t>
            </a:r>
            <a:r>
              <a:rPr lang="en-US" sz="1800" b="1" i="0" u="none" strike="noStrike" cap="none" dirty="0">
                <a:solidFill>
                  <a:schemeClr val="dk1"/>
                </a:solidFill>
                <a:latin typeface="Courier New"/>
                <a:ea typeface="Courier New"/>
                <a:cs typeface="Courier New"/>
                <a:sym typeface="Courier New"/>
              </a:rPr>
              <a:t>plugins/local/public/views/shared</a:t>
            </a:r>
            <a:r>
              <a:rPr lang="en-US" sz="2000" b="0" i="0" u="none" strike="noStrike" cap="none" dirty="0">
                <a:solidFill>
                  <a:schemeClr val="dk1"/>
                </a:solidFill>
                <a:latin typeface="Arial"/>
                <a:ea typeface="Arial"/>
                <a:cs typeface="Arial"/>
                <a:sym typeface="Arial"/>
              </a:rPr>
              <a:t> directory, add a new directory called shared and create a file called “_</a:t>
            </a:r>
            <a:r>
              <a:rPr lang="en-US" sz="2000" b="0" i="0" u="none" strike="noStrike" cap="none" dirty="0" err="1">
                <a:solidFill>
                  <a:schemeClr val="dk1"/>
                </a:solidFill>
                <a:latin typeface="Arial"/>
                <a:ea typeface="Arial"/>
                <a:cs typeface="Arial"/>
                <a:sym typeface="Arial"/>
              </a:rPr>
              <a:t>header.html.erb</a:t>
            </a:r>
            <a:r>
              <a:rPr lang="en-US" sz="2000" b="0" i="0" u="none" strike="noStrike" cap="none" dirty="0">
                <a:solidFill>
                  <a:schemeClr val="dk1"/>
                </a:solidFill>
                <a:latin typeface="Arial"/>
                <a:ea typeface="Arial"/>
                <a:cs typeface="Arial"/>
                <a:sym typeface="Arial"/>
              </a:rPr>
              <a:t>” there.</a:t>
            </a:r>
            <a:endParaRPr dirty="0"/>
          </a:p>
          <a:p>
            <a:pPr marL="0" marR="0" lvl="0" indent="0" algn="l" rtl="0">
              <a:spcBef>
                <a:spcPts val="400"/>
              </a:spcBef>
              <a:spcAft>
                <a:spcPts val="0"/>
              </a:spcAft>
              <a:buClr>
                <a:srgbClr val="27A9E2"/>
              </a:buClr>
              <a:buSzPts val="2000"/>
              <a:buFont typeface="Arial"/>
              <a:buNone/>
            </a:pPr>
            <a:r>
              <a:rPr lang="en-US" sz="2000" b="0" i="0" u="none" strike="noStrike" cap="none" dirty="0">
                <a:solidFill>
                  <a:schemeClr val="dk1"/>
                </a:solidFill>
                <a:latin typeface="Arial"/>
                <a:ea typeface="Arial"/>
                <a:cs typeface="Arial"/>
                <a:sym typeface="Arial"/>
              </a:rPr>
              <a:t>Add this snippet to the </a:t>
            </a:r>
            <a:r>
              <a:rPr lang="en-US" sz="1800" b="1" i="0" u="none" strike="noStrike" cap="none" dirty="0">
                <a:solidFill>
                  <a:schemeClr val="dk1"/>
                </a:solidFill>
                <a:latin typeface="Courier New"/>
                <a:ea typeface="Courier New"/>
                <a:cs typeface="Courier New"/>
                <a:sym typeface="Courier New"/>
              </a:rPr>
              <a:t>plugins/local/public/views/shared/_</a:t>
            </a:r>
            <a:r>
              <a:rPr lang="en-US" sz="1800" b="1" i="0" u="none" strike="noStrike" cap="none" dirty="0" err="1">
                <a:solidFill>
                  <a:schemeClr val="dk1"/>
                </a:solidFill>
                <a:latin typeface="Courier New"/>
                <a:ea typeface="Courier New"/>
                <a:cs typeface="Courier New"/>
                <a:sym typeface="Courier New"/>
              </a:rPr>
              <a:t>header.html.erb</a:t>
            </a:r>
            <a:r>
              <a:rPr lang="en-US" sz="2000" b="0" i="0" u="none" strike="noStrike" cap="none" dirty="0">
                <a:solidFill>
                  <a:schemeClr val="dk1"/>
                </a:solidFill>
                <a:latin typeface="Arial"/>
                <a:ea typeface="Arial"/>
                <a:cs typeface="Arial"/>
                <a:sym typeface="Arial"/>
              </a:rPr>
              <a:t> file:</a:t>
            </a:r>
            <a:endParaRPr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  id="header"&gt;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class="row"&gt;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class="col-sm-2 hidden-</a:t>
            </a:r>
            <a:r>
              <a:rPr lang="en-US" sz="1100" b="1" i="0" u="none" strike="noStrike" cap="none" dirty="0" err="1">
                <a:solidFill>
                  <a:schemeClr val="dk1"/>
                </a:solidFill>
                <a:latin typeface="Courier New"/>
                <a:ea typeface="Courier New"/>
                <a:cs typeface="Courier New"/>
                <a:sym typeface="Courier New"/>
              </a:rPr>
              <a:t>xs</a:t>
            </a:r>
            <a:r>
              <a:rPr lang="en-US" sz="1100" b="1" i="0" u="none" strike="noStrike" cap="none" dirty="0">
                <a:solidFill>
                  <a:schemeClr val="dk1"/>
                </a:solidFill>
                <a:latin typeface="Courier New"/>
                <a:ea typeface="Courier New"/>
                <a:cs typeface="Courier New"/>
                <a:sym typeface="Courier New"/>
              </a:rPr>
              <a: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t>
            </a:r>
            <a:r>
              <a:rPr lang="en-US" sz="1100" b="1" i="0" u="none" strike="noStrike" cap="none" dirty="0" err="1">
                <a:solidFill>
                  <a:schemeClr val="dk1"/>
                </a:solidFill>
                <a:latin typeface="Courier New"/>
                <a:ea typeface="Courier New"/>
                <a:cs typeface="Courier New"/>
                <a:sym typeface="Courier New"/>
              </a:rPr>
              <a:t>img</a:t>
            </a:r>
            <a:r>
              <a:rPr lang="en-US" sz="1100" b="1" i="0" u="none" strike="noStrike" cap="none" dirty="0">
                <a:solidFill>
                  <a:schemeClr val="dk1"/>
                </a:solidFill>
                <a:latin typeface="Courier New"/>
                <a:ea typeface="Courier New"/>
                <a:cs typeface="Courier New"/>
                <a:sym typeface="Courier New"/>
              </a:rPr>
              <a:t> class="logo" </a:t>
            </a:r>
            <a:r>
              <a:rPr lang="en-US" sz="1100" b="1" i="0" u="none" strike="noStrike" cap="none" dirty="0" err="1">
                <a:solidFill>
                  <a:schemeClr val="dk1"/>
                </a:solidFill>
                <a:latin typeface="Courier New"/>
                <a:ea typeface="Courier New"/>
                <a:cs typeface="Courier New"/>
                <a:sym typeface="Courier New"/>
              </a:rPr>
              <a:t>src</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asset_url</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pui_branding_img</a:t>
            </a:r>
            <a:r>
              <a:rPr lang="en-US" sz="1100" b="1" i="0" u="none" strike="noStrike" cap="none" dirty="0">
                <a:solidFill>
                  <a:schemeClr val="dk1"/>
                </a:solidFill>
                <a:latin typeface="Courier New"/>
                <a:ea typeface="Courier New"/>
                <a:cs typeface="Courier New"/>
                <a:sym typeface="Courier New"/>
              </a:rPr>
              <a:t>]) %&gt;" alt=""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class="col-sm-9 h1"&gt;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 title="&lt;%=t('</a:t>
            </a:r>
            <a:r>
              <a:rPr lang="en-US" sz="1100" b="1" i="0" u="none" strike="noStrike" cap="none" dirty="0" err="1">
                <a:solidFill>
                  <a:schemeClr val="dk1"/>
                </a:solidFill>
                <a:latin typeface="Courier New"/>
                <a:ea typeface="Courier New"/>
                <a:cs typeface="Courier New"/>
                <a:sym typeface="Courier New"/>
              </a:rPr>
              <a:t>brand.title_link_text</a:t>
            </a:r>
            <a:r>
              <a:rPr lang="en-US" sz="1100" b="1" i="0" u="none" strike="noStrike" cap="none" dirty="0">
                <a:solidFill>
                  <a:schemeClr val="dk1"/>
                </a:solidFill>
                <a:latin typeface="Courier New"/>
                <a:ea typeface="Courier New"/>
                <a:cs typeface="Courier New"/>
                <a:sym typeface="Courier New"/>
              </a:rPr>
              <a:t>') %&gt;" </a:t>
            </a:r>
            <a:endParaRPr sz="1100" b="1" i="0" u="none" strike="noStrike" cap="none" dirty="0">
              <a:solidFill>
                <a:schemeClr val="dk1"/>
              </a:solidFill>
              <a:latin typeface="Courier New"/>
              <a:ea typeface="Courier New"/>
              <a:cs typeface="Courier New"/>
              <a:sym typeface="Courier New"/>
            </a:endParaRPr>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a:t>
            </a:r>
            <a:r>
              <a:rPr lang="en-US" sz="1100" b="1" i="0" u="none" strike="noStrike" cap="none" dirty="0" err="1">
                <a:solidFill>
                  <a:schemeClr val="dk1"/>
                </a:solidFill>
                <a:latin typeface="Courier New"/>
                <a:ea typeface="Courier New"/>
                <a:cs typeface="Courier New"/>
                <a:sym typeface="Courier New"/>
              </a:rPr>
              <a:t>href</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public_proxy_url</a:t>
            </a:r>
            <a:r>
              <a:rPr lang="en-US" sz="1100" b="1" i="0" u="none" strike="noStrike" cap="none" dirty="0">
                <a:solidFill>
                  <a:schemeClr val="dk1"/>
                </a:solidFill>
                <a:latin typeface="Courier New"/>
                <a:ea typeface="Courier New"/>
                <a:cs typeface="Courier New"/>
                <a:sym typeface="Courier New"/>
              </a:rPr>
              <a:t>] %&gt;"&gt;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t('</a:t>
            </a:r>
            <a:r>
              <a:rPr lang="en-US" sz="1100" b="1" i="0" u="none" strike="noStrike" cap="none" dirty="0" err="1">
                <a:solidFill>
                  <a:schemeClr val="dk1"/>
                </a:solidFill>
                <a:latin typeface="Courier New"/>
                <a:ea typeface="Courier New"/>
                <a:cs typeface="Courier New"/>
                <a:sym typeface="Courier New"/>
              </a:rPr>
              <a:t>brand.title</a:t>
            </a:r>
            <a:r>
              <a:rPr lang="en-US" sz="1100" b="1" i="0" u="none" strike="noStrike" cap="none" dirty="0">
                <a:solidFill>
                  <a:schemeClr val="dk1"/>
                </a:solidFill>
                <a:latin typeface="Courier New"/>
                <a:ea typeface="Courier New"/>
                <a:cs typeface="Courier New"/>
                <a:sym typeface="Courier New"/>
              </a:rPr>
              <a: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&lt;/section&gt;</a:t>
            </a:r>
            <a:endParaRPr sz="1100" dirty="0"/>
          </a:p>
        </p:txBody>
      </p:sp>
      <p:sp>
        <p:nvSpPr>
          <p:cNvPr id="167" name="Google Shape;167;p30"/>
          <p:cNvSpPr txBox="1"/>
          <p:nvPr/>
        </p:nvSpPr>
        <p:spPr>
          <a:xfrm>
            <a:off x="672275" y="4532875"/>
            <a:ext cx="294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A</a:t>
            </a:r>
            <a:endParaRPr b="1" dirty="0"/>
          </a:p>
        </p:txBody>
      </p:sp>
      <p:sp>
        <p:nvSpPr>
          <p:cNvPr id="168" name="Google Shape;168;p30"/>
          <p:cNvSpPr txBox="1"/>
          <p:nvPr/>
        </p:nvSpPr>
        <p:spPr>
          <a:xfrm>
            <a:off x="672275" y="3300975"/>
            <a:ext cx="294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B</a:t>
            </a:r>
            <a:endParaRPr b="1" dirty="0"/>
          </a:p>
        </p:txBody>
      </p:sp>
      <p:sp>
        <p:nvSpPr>
          <p:cNvPr id="169" name="Google Shape;169;p30"/>
          <p:cNvSpPr/>
          <p:nvPr/>
        </p:nvSpPr>
        <p:spPr>
          <a:xfrm>
            <a:off x="1096900" y="3291750"/>
            <a:ext cx="119700" cy="4518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1087825" y="3883950"/>
            <a:ext cx="119700" cy="18159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(3)</a:t>
            </a:r>
            <a:endParaRPr sz="4400" b="0" i="0" u="none" strike="noStrike" cap="none" dirty="0">
              <a:solidFill>
                <a:schemeClr val="dk1"/>
              </a:solidFill>
              <a:latin typeface="Arial"/>
              <a:ea typeface="Arial"/>
              <a:cs typeface="Arial"/>
              <a:sym typeface="Arial"/>
            </a:endParaRPr>
          </a:p>
        </p:txBody>
      </p:sp>
      <p:pic>
        <p:nvPicPr>
          <p:cNvPr id="182" name="Google Shape;182;p32"/>
          <p:cNvPicPr preferRelativeResize="0"/>
          <p:nvPr/>
        </p:nvPicPr>
        <p:blipFill rotWithShape="1">
          <a:blip r:embed="rId3">
            <a:alphaModFix/>
          </a:blip>
          <a:srcRect/>
          <a:stretch/>
        </p:blipFill>
        <p:spPr>
          <a:xfrm>
            <a:off x="344978" y="1600200"/>
            <a:ext cx="6858000" cy="2375867"/>
          </a:xfrm>
          <a:prstGeom prst="rect">
            <a:avLst/>
          </a:prstGeom>
          <a:noFill/>
          <a:ln w="9525" cap="flat" cmpd="sng">
            <a:solidFill>
              <a:schemeClr val="accent2"/>
            </a:solidFill>
            <a:prstDash val="solid"/>
            <a:round/>
            <a:headEnd type="none" w="sm" len="sm"/>
            <a:tailEnd type="none" w="sm" len="sm"/>
          </a:ln>
        </p:spPr>
      </p:pic>
      <p:pic>
        <p:nvPicPr>
          <p:cNvPr id="183" name="Google Shape;183;p32"/>
          <p:cNvPicPr preferRelativeResize="0"/>
          <p:nvPr/>
        </p:nvPicPr>
        <p:blipFill rotWithShape="1">
          <a:blip r:embed="rId4">
            <a:alphaModFix/>
          </a:blip>
          <a:srcRect/>
          <a:stretch/>
        </p:blipFill>
        <p:spPr>
          <a:xfrm>
            <a:off x="1981200" y="3581400"/>
            <a:ext cx="6858000" cy="2398889"/>
          </a:xfrm>
          <a:prstGeom prst="rect">
            <a:avLst/>
          </a:prstGeom>
          <a:noFill/>
          <a:ln w="9525" cap="flat" cmpd="sng">
            <a:solidFill>
              <a:schemeClr val="accent2"/>
            </a:solidFill>
            <a:prstDash val="solid"/>
            <a:round/>
            <a:headEnd type="none" w="sm" len="sm"/>
            <a:tailEnd type="none" w="sm" len="sm"/>
          </a:ln>
        </p:spPr>
      </p:pic>
      <p:sp>
        <p:nvSpPr>
          <p:cNvPr id="2" name="Rounded Rectangle 1">
            <a:extLst>
              <a:ext uri="{FF2B5EF4-FFF2-40B4-BE49-F238E27FC236}">
                <a16:creationId xmlns:a16="http://schemas.microsoft.com/office/drawing/2014/main" id="{3D30ED30-A9E5-DE47-B176-A81DA397A6BB}"/>
              </a:ext>
            </a:extLst>
          </p:cNvPr>
          <p:cNvSpPr/>
          <p:nvPr/>
        </p:nvSpPr>
        <p:spPr>
          <a:xfrm>
            <a:off x="6375400" y="1600200"/>
            <a:ext cx="698500" cy="419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A518A63-22A8-734D-AC36-999A49421B75}"/>
              </a:ext>
            </a:extLst>
          </p:cNvPr>
          <p:cNvSpPr/>
          <p:nvPr/>
        </p:nvSpPr>
        <p:spPr>
          <a:xfrm>
            <a:off x="2021378" y="3582367"/>
            <a:ext cx="698500" cy="419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dirty="0"/>
              <a:t>Customize Field and Option Labels</a:t>
            </a:r>
            <a:endParaRPr sz="4400" b="0" i="0" u="none" strike="noStrike" cap="none" dirty="0">
              <a:solidFill>
                <a:schemeClr val="dk1"/>
              </a:solidFill>
              <a:latin typeface="Arial"/>
              <a:ea typeface="Arial"/>
              <a:cs typeface="Arial"/>
              <a:sym typeface="Arial"/>
            </a:endParaRPr>
          </a:p>
        </p:txBody>
      </p:sp>
      <p:sp>
        <p:nvSpPr>
          <p:cNvPr id="135" name="Google Shape;135;p26"/>
          <p:cNvSpPr txBox="1">
            <a:spLocks noGrp="1"/>
          </p:cNvSpPr>
          <p:nvPr>
            <p:ph type="body" idx="1"/>
          </p:nvPr>
        </p:nvSpPr>
        <p:spPr>
          <a:xfrm>
            <a:off x="457200" y="1248033"/>
            <a:ext cx="8229600" cy="496741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27A9E2"/>
              </a:buClr>
              <a:buSzPts val="1800"/>
              <a:buFont typeface="Arial"/>
              <a:buChar char="•"/>
            </a:pPr>
            <a:r>
              <a:rPr lang="en-US" sz="1600" b="0" i="0" u="none" strike="noStrike" cap="none" dirty="0">
                <a:solidFill>
                  <a:schemeClr val="dk1"/>
                </a:solidFill>
                <a:latin typeface="Arial"/>
                <a:ea typeface="Arial"/>
                <a:cs typeface="Arial"/>
                <a:sym typeface="Arial"/>
              </a:rPr>
              <a:t>Field and option labels for the Public User Interface can be found in the </a:t>
            </a:r>
            <a:r>
              <a:rPr lang="en-US" sz="1600" b="1" dirty="0">
                <a:latin typeface="Courier New"/>
                <a:cs typeface="Courier New"/>
              </a:rPr>
              <a:t>public/config/locales </a:t>
            </a:r>
            <a:r>
              <a:rPr lang="en-US" sz="1600" b="0" i="0" u="none" strike="noStrike" cap="none" dirty="0">
                <a:solidFill>
                  <a:schemeClr val="dk1"/>
                </a:solidFill>
                <a:latin typeface="Arial"/>
                <a:ea typeface="Arial"/>
                <a:cs typeface="Arial"/>
                <a:sym typeface="Arial"/>
              </a:rPr>
              <a:t>directory. </a:t>
            </a:r>
            <a:r>
              <a:rPr lang="en-US" sz="1600" dirty="0"/>
              <a:t>We have several different languages represented there.</a:t>
            </a:r>
            <a:endParaRPr lang="en-US" sz="1600" b="0" i="0" u="none" strike="noStrike" cap="none" dirty="0">
              <a:solidFill>
                <a:schemeClr val="dk1"/>
              </a:solidFill>
              <a:latin typeface="Arial"/>
              <a:ea typeface="Arial"/>
              <a:cs typeface="Arial"/>
              <a:sym typeface="Arial"/>
            </a:endParaRPr>
          </a:p>
          <a:p>
            <a:pPr marL="342900" lvl="0" indent="-342900">
              <a:spcBef>
                <a:spcPts val="0"/>
              </a:spcBef>
              <a:buSzPts val="1800"/>
            </a:pPr>
            <a:r>
              <a:rPr lang="en-US" sz="1600" b="0" i="0" u="none" strike="noStrike" cap="none" dirty="0">
                <a:solidFill>
                  <a:schemeClr val="dk1"/>
                </a:solidFill>
                <a:latin typeface="Arial"/>
                <a:ea typeface="Arial"/>
                <a:cs typeface="Arial"/>
                <a:sym typeface="Arial"/>
              </a:rPr>
              <a:t>To override some part of a locale file for the public user interface, you need to create corresponding *.</a:t>
            </a:r>
            <a:r>
              <a:rPr lang="en-US" sz="1600" b="0" i="0" u="none" strike="noStrike" cap="none" dirty="0" err="1">
                <a:solidFill>
                  <a:schemeClr val="dk1"/>
                </a:solidFill>
                <a:latin typeface="Arial"/>
                <a:ea typeface="Arial"/>
                <a:cs typeface="Arial"/>
                <a:sym typeface="Arial"/>
              </a:rPr>
              <a:t>yml</a:t>
            </a:r>
            <a:r>
              <a:rPr lang="en-US" sz="1600" b="0" i="0" u="none" strike="noStrike" cap="none" dirty="0">
                <a:solidFill>
                  <a:schemeClr val="dk1"/>
                </a:solidFill>
                <a:latin typeface="Arial"/>
                <a:ea typeface="Arial"/>
                <a:cs typeface="Arial"/>
                <a:sym typeface="Arial"/>
              </a:rPr>
              <a:t> files to the </a:t>
            </a:r>
            <a:r>
              <a:rPr lang="en-US" sz="1600" b="1" dirty="0">
                <a:latin typeface="Courier New"/>
                <a:cs typeface="Courier New"/>
                <a:sym typeface="Courier New"/>
              </a:rPr>
              <a:t>plugins/local/public/locales </a:t>
            </a:r>
            <a:r>
              <a:rPr lang="en-US" sz="1600" dirty="0">
                <a:sym typeface="Courier New"/>
              </a:rPr>
              <a:t>directory. For example, if you want to make modifications to the English language locales file, add an empty </a:t>
            </a:r>
            <a:r>
              <a:rPr lang="en-US" sz="1600" dirty="0" err="1">
                <a:sym typeface="Courier New"/>
              </a:rPr>
              <a:t>en.yml</a:t>
            </a:r>
            <a:r>
              <a:rPr lang="en-US" sz="1600" dirty="0">
                <a:sym typeface="Courier New"/>
              </a:rPr>
              <a:t> file to the locales directory:</a:t>
            </a:r>
            <a:endParaRPr sz="1600" dirty="0"/>
          </a:p>
          <a:p>
            <a:pPr marL="800100" marR="0" lvl="2" indent="0" algn="l" rtl="0">
              <a:spcBef>
                <a:spcPts val="320"/>
              </a:spcBef>
              <a:spcAft>
                <a:spcPts val="0"/>
              </a:spcAft>
              <a:buClr>
                <a:srgbClr val="27A9E2"/>
              </a:buClr>
              <a:buSzPts val="1600"/>
              <a:buFont typeface="Courier New"/>
              <a:buNone/>
            </a:pPr>
            <a:r>
              <a:rPr lang="en-US" sz="1600" b="1" i="0" u="none" strike="noStrike" cap="none" dirty="0">
                <a:solidFill>
                  <a:schemeClr val="dk1"/>
                </a:solidFill>
                <a:latin typeface="Courier New"/>
                <a:ea typeface="Courier New"/>
                <a:cs typeface="Courier New"/>
                <a:sym typeface="Courier New"/>
              </a:rPr>
              <a:t>plugins/local/public/locales/</a:t>
            </a:r>
            <a:r>
              <a:rPr lang="en-US" sz="1600" b="1" i="0" u="none" strike="noStrike" cap="none" dirty="0" err="1">
                <a:solidFill>
                  <a:schemeClr val="dk1"/>
                </a:solidFill>
                <a:latin typeface="Courier New"/>
                <a:ea typeface="Courier New"/>
                <a:cs typeface="Courier New"/>
                <a:sym typeface="Courier New"/>
              </a:rPr>
              <a:t>en.yml</a:t>
            </a:r>
            <a:endParaRPr lang="en-US" sz="1600" b="0" i="0" u="none" strike="noStrike" cap="none" dirty="0">
              <a:solidFill>
                <a:schemeClr val="dk1"/>
              </a:solidFill>
              <a:latin typeface="Arial"/>
              <a:ea typeface="Arial"/>
              <a:cs typeface="Arial"/>
              <a:sym typeface="Arial"/>
            </a:endParaRPr>
          </a:p>
          <a:p>
            <a:pPr marL="342900" lvl="0" indent="-342900">
              <a:spcBef>
                <a:spcPts val="360"/>
              </a:spcBef>
              <a:buSzPts val="1800"/>
            </a:pPr>
            <a:r>
              <a:rPr lang="en-US" sz="1600" b="0" i="0" u="none" strike="noStrike" cap="none" dirty="0">
                <a:solidFill>
                  <a:schemeClr val="dk1"/>
                </a:solidFill>
                <a:latin typeface="Arial"/>
                <a:ea typeface="Arial"/>
                <a:cs typeface="Arial"/>
                <a:sym typeface="Arial"/>
              </a:rPr>
              <a:t>Next, find the text you would like to change and inside the </a:t>
            </a:r>
            <a:r>
              <a:rPr lang="en-US" sz="1600" b="0" i="0" u="none" strike="noStrike" cap="none" dirty="0" err="1">
                <a:solidFill>
                  <a:schemeClr val="dk1"/>
                </a:solidFill>
                <a:latin typeface="Arial"/>
                <a:ea typeface="Arial"/>
                <a:cs typeface="Arial"/>
                <a:sym typeface="Arial"/>
              </a:rPr>
              <a:t>yml</a:t>
            </a:r>
            <a:r>
              <a:rPr lang="en-US" sz="1600" b="0" i="0" u="none" strike="noStrike" cap="none" dirty="0">
                <a:solidFill>
                  <a:schemeClr val="dk1"/>
                </a:solidFill>
                <a:latin typeface="Arial"/>
                <a:ea typeface="Arial"/>
                <a:cs typeface="Arial"/>
                <a:sym typeface="Arial"/>
              </a:rPr>
              <a:t> file, </a:t>
            </a:r>
            <a:r>
              <a:rPr lang="en-US" sz="1600" dirty="0"/>
              <a:t>add the entry to be modified </a:t>
            </a:r>
            <a:r>
              <a:rPr lang="en-US" sz="1600" b="0" i="0" u="none" strike="noStrike" cap="none" dirty="0">
                <a:solidFill>
                  <a:schemeClr val="dk1"/>
                </a:solidFill>
                <a:latin typeface="Arial"/>
                <a:ea typeface="Arial"/>
                <a:cs typeface="Arial"/>
                <a:sym typeface="Arial"/>
              </a:rPr>
              <a:t>maintaining the </a:t>
            </a:r>
            <a:r>
              <a:rPr lang="en-US" sz="1600" dirty="0"/>
              <a:t>hierarchy and spacing of the current </a:t>
            </a:r>
            <a:r>
              <a:rPr lang="en-US" sz="1600" dirty="0" err="1"/>
              <a:t>yml</a:t>
            </a:r>
            <a:r>
              <a:rPr lang="en-US" sz="1600" dirty="0"/>
              <a:t> structure, and update the text. </a:t>
            </a:r>
            <a:r>
              <a:rPr lang="en-US" sz="1600" b="0" i="0" u="none" strike="noStrike" cap="none" dirty="0">
                <a:solidFill>
                  <a:schemeClr val="dk1"/>
                </a:solidFill>
                <a:latin typeface="Arial"/>
                <a:ea typeface="Arial"/>
                <a:cs typeface="Arial"/>
                <a:sym typeface="Arial"/>
              </a:rPr>
              <a:t>For example, to change the text in the welcome message, put this in the </a:t>
            </a:r>
            <a:r>
              <a:rPr lang="en-US" sz="1600" b="0" i="0" u="none" strike="noStrike" cap="none" dirty="0" err="1">
                <a:solidFill>
                  <a:schemeClr val="dk1"/>
                </a:solidFill>
                <a:latin typeface="Arial"/>
                <a:ea typeface="Arial"/>
                <a:cs typeface="Arial"/>
                <a:sym typeface="Arial"/>
              </a:rPr>
              <a:t>en.yml</a:t>
            </a:r>
            <a:r>
              <a:rPr lang="en-US" sz="1600" b="0" i="0" u="none" strike="noStrike" cap="none" dirty="0">
                <a:solidFill>
                  <a:schemeClr val="dk1"/>
                </a:solidFill>
                <a:latin typeface="Arial"/>
                <a:ea typeface="Arial"/>
                <a:cs typeface="Arial"/>
                <a:sym typeface="Arial"/>
              </a:rPr>
              <a:t> file mentioned above:</a:t>
            </a:r>
            <a:endParaRPr sz="1600" b="0" i="0" u="none" strike="noStrike" cap="none" dirty="0">
              <a:solidFill>
                <a:schemeClr val="dk1"/>
              </a:solidFill>
              <a:latin typeface="Arial"/>
              <a:ea typeface="Arial"/>
              <a:cs typeface="Arial"/>
              <a:sym typeface="Arial"/>
            </a:endParaRPr>
          </a:p>
          <a:p>
            <a:pPr marL="800100" marR="0" lvl="2" indent="0" algn="l" rtl="0">
              <a:spcBef>
                <a:spcPts val="320"/>
              </a:spcBef>
              <a:spcAft>
                <a:spcPts val="0"/>
              </a:spcAft>
              <a:buClr>
                <a:srgbClr val="27A9E2"/>
              </a:buClr>
              <a:buSzPts val="1600"/>
              <a:buFont typeface="Courier New"/>
              <a:buNone/>
            </a:pPr>
            <a:r>
              <a:rPr lang="en-US" sz="1600" b="1" i="0" u="none" strike="noStrike" cap="none" dirty="0" err="1">
                <a:solidFill>
                  <a:schemeClr val="dk1"/>
                </a:solidFill>
                <a:latin typeface="Courier New"/>
                <a:ea typeface="Courier New"/>
                <a:cs typeface="Courier New"/>
                <a:sym typeface="Courier New"/>
              </a:rPr>
              <a:t>en</a:t>
            </a:r>
            <a:r>
              <a:rPr lang="en-US" sz="1600" b="1" i="0" u="none" strike="noStrike" cap="none" dirty="0">
                <a:solidFill>
                  <a:schemeClr val="dk1"/>
                </a:solidFill>
                <a:latin typeface="Courier New"/>
                <a:ea typeface="Courier New"/>
                <a:cs typeface="Courier New"/>
                <a:sym typeface="Courier New"/>
              </a:rPr>
              <a:t>:  </a:t>
            </a:r>
            <a:endParaRPr sz="1600" b="1" i="0" u="none" strike="noStrike" cap="none" dirty="0">
              <a:solidFill>
                <a:schemeClr val="dk1"/>
              </a:solidFill>
              <a:latin typeface="Courier New"/>
              <a:ea typeface="Courier New"/>
              <a:cs typeface="Courier New"/>
              <a:sym typeface="Courier New"/>
            </a:endParaRPr>
          </a:p>
          <a:p>
            <a:pPr marL="800100" marR="0" lvl="2" indent="0" algn="l" rtl="0">
              <a:spcBef>
                <a:spcPts val="320"/>
              </a:spcBef>
              <a:spcAft>
                <a:spcPts val="0"/>
              </a:spcAft>
              <a:buClr>
                <a:srgbClr val="27A9E2"/>
              </a:buClr>
              <a:buSzPts val="1600"/>
              <a:buFont typeface="Courier New"/>
              <a:buNone/>
            </a:pPr>
            <a:r>
              <a:rPr lang="en-US" sz="1600" b="1" i="0" u="none" strike="noStrike" cap="none" dirty="0">
                <a:solidFill>
                  <a:schemeClr val="dk1"/>
                </a:solidFill>
                <a:latin typeface="Courier New"/>
                <a:ea typeface="Courier New"/>
                <a:cs typeface="Courier New"/>
                <a:sym typeface="Courier New"/>
              </a:rPr>
              <a:t>  brand:</a:t>
            </a:r>
            <a:endParaRPr sz="1600" dirty="0"/>
          </a:p>
          <a:p>
            <a:pPr marL="800100" lvl="2" indent="0">
              <a:spcBef>
                <a:spcPts val="320"/>
              </a:spcBef>
              <a:buSzPts val="1600"/>
              <a:buNone/>
            </a:pPr>
            <a:r>
              <a:rPr lang="en-US" sz="1600" b="1" i="0" u="none" strike="noStrike" cap="none" dirty="0">
                <a:solidFill>
                  <a:schemeClr val="dk1"/>
                </a:solidFill>
                <a:latin typeface="Courier New"/>
                <a:ea typeface="Courier New"/>
                <a:cs typeface="Courier New"/>
                <a:sym typeface="Courier New"/>
              </a:rPr>
              <a:t>    </a:t>
            </a:r>
            <a:r>
              <a:rPr lang="en-US" sz="1600" b="1" dirty="0" err="1">
                <a:latin typeface="Courier New"/>
                <a:ea typeface="Courier New"/>
                <a:cs typeface="Courier New"/>
                <a:sym typeface="Courier New"/>
              </a:rPr>
              <a:t>welcome_message</a:t>
            </a:r>
            <a:r>
              <a:rPr lang="en-US" sz="1600" b="1" dirty="0">
                <a:latin typeface="Courier New"/>
                <a:ea typeface="Courier New"/>
                <a:cs typeface="Courier New"/>
                <a:sym typeface="Courier New"/>
              </a:rPr>
              <a:t>: </a:t>
            </a:r>
            <a:r>
              <a:rPr lang="en-US" sz="1600" b="1" i="1" dirty="0">
                <a:latin typeface="Courier New"/>
                <a:ea typeface="Courier New"/>
                <a:cs typeface="Courier New"/>
                <a:sym typeface="Courier New"/>
              </a:rPr>
              <a:t>Your text here</a:t>
            </a:r>
            <a:endParaRPr sz="1600" dirty="0">
              <a:sym typeface="Courier New"/>
            </a:endParaRPr>
          </a:p>
          <a:p>
            <a:pPr marL="342900" lvl="0" indent="-342900" algn="l" rtl="0">
              <a:spcBef>
                <a:spcPts val="0"/>
              </a:spcBef>
              <a:spcAft>
                <a:spcPts val="0"/>
              </a:spcAft>
              <a:buClr>
                <a:srgbClr val="27A9E2"/>
              </a:buClr>
              <a:buSzPts val="1800"/>
              <a:buFont typeface="Arial"/>
              <a:buChar char="•"/>
            </a:pPr>
            <a:endParaRPr lang="en-US" sz="1600" dirty="0"/>
          </a:p>
          <a:p>
            <a:pPr marL="342900" lvl="0" indent="-342900" algn="l" rtl="0">
              <a:spcBef>
                <a:spcPts val="0"/>
              </a:spcBef>
              <a:spcAft>
                <a:spcPts val="0"/>
              </a:spcAft>
              <a:buClr>
                <a:srgbClr val="27A9E2"/>
              </a:buClr>
              <a:buSzPts val="1800"/>
              <a:buFont typeface="Arial"/>
              <a:buChar char="•"/>
            </a:pPr>
            <a:r>
              <a:rPr lang="en-US" sz="1600" dirty="0"/>
              <a:t>Restart ArchivesSpace</a:t>
            </a:r>
            <a:endParaRPr sz="1600" b="1" dirty="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E089-0AAB-4F4C-8E94-8E05BAB3161E}"/>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E2A5164C-E914-9349-ACD5-2FC38DFBC500}"/>
              </a:ext>
            </a:extLst>
          </p:cNvPr>
          <p:cNvSpPr>
            <a:spLocks noGrp="1"/>
          </p:cNvSpPr>
          <p:nvPr>
            <p:ph type="body" idx="1"/>
          </p:nvPr>
        </p:nvSpPr>
        <p:spPr/>
        <p:txBody>
          <a:bodyPr/>
          <a:lstStyle/>
          <a:p>
            <a:r>
              <a:rPr lang="en-US" sz="2800" dirty="0"/>
              <a:t>Above all: You do not need to be an expert developer to customize the public interface!</a:t>
            </a:r>
          </a:p>
          <a:p>
            <a:pPr lvl="1"/>
            <a:r>
              <a:rPr lang="en-US" sz="2400" dirty="0"/>
              <a:t>There are examples here and on the web plus a community of people, including the </a:t>
            </a:r>
            <a:r>
              <a:rPr lang="en-US" sz="2400" dirty="0" err="1"/>
              <a:t>ArchivesSpace</a:t>
            </a:r>
            <a:r>
              <a:rPr lang="en-US" sz="2400" dirty="0"/>
              <a:t> team, who are happy to help.</a:t>
            </a:r>
          </a:p>
          <a:p>
            <a:pPr lvl="1"/>
            <a:r>
              <a:rPr lang="en-US" sz="2400" dirty="0"/>
              <a:t>You will need the help of your system administrator or someone else with access to your server for changes to take effect.</a:t>
            </a:r>
          </a:p>
        </p:txBody>
      </p:sp>
    </p:spTree>
    <p:extLst>
      <p:ext uri="{BB962C8B-B14F-4D97-AF65-F5344CB8AC3E}">
        <p14:creationId xmlns:p14="http://schemas.microsoft.com/office/powerpoint/2010/main" val="1132830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457200" y="1514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2800" dirty="0"/>
              <a:t>Customize Field and Option Labels</a:t>
            </a:r>
            <a:endParaRPr sz="4400" b="0" i="0" u="none" strike="noStrike" cap="none" dirty="0">
              <a:solidFill>
                <a:schemeClr val="dk1"/>
              </a:solidFill>
              <a:latin typeface="Arial"/>
              <a:ea typeface="Arial"/>
              <a:cs typeface="Arial"/>
              <a:sym typeface="Arial"/>
            </a:endParaRPr>
          </a:p>
        </p:txBody>
      </p:sp>
      <p:grpSp>
        <p:nvGrpSpPr>
          <p:cNvPr id="13" name="Group 12">
            <a:extLst>
              <a:ext uri="{FF2B5EF4-FFF2-40B4-BE49-F238E27FC236}">
                <a16:creationId xmlns:a16="http://schemas.microsoft.com/office/drawing/2014/main" id="{D7A24460-FDFE-9D46-B4B4-61B3133D1C65}"/>
              </a:ext>
            </a:extLst>
          </p:cNvPr>
          <p:cNvGrpSpPr/>
          <p:nvPr/>
        </p:nvGrpSpPr>
        <p:grpSpPr>
          <a:xfrm>
            <a:off x="92063" y="3505200"/>
            <a:ext cx="8975737" cy="2273300"/>
            <a:chOff x="92063" y="3505200"/>
            <a:chExt cx="8975737" cy="2273300"/>
          </a:xfrm>
        </p:grpSpPr>
        <p:pic>
          <p:nvPicPr>
            <p:cNvPr id="14" name="Picture 13">
              <a:extLst>
                <a:ext uri="{FF2B5EF4-FFF2-40B4-BE49-F238E27FC236}">
                  <a16:creationId xmlns:a16="http://schemas.microsoft.com/office/drawing/2014/main" id="{8ED4ED00-9B08-F84E-9E6F-64567184BF17}"/>
                </a:ext>
              </a:extLst>
            </p:cNvPr>
            <p:cNvPicPr>
              <a:picLocks noChangeAspect="1"/>
            </p:cNvPicPr>
            <p:nvPr/>
          </p:nvPicPr>
          <p:blipFill>
            <a:blip r:embed="rId3"/>
            <a:stretch>
              <a:fillRect/>
            </a:stretch>
          </p:blipFill>
          <p:spPr>
            <a:xfrm>
              <a:off x="168263" y="3740688"/>
              <a:ext cx="8807474" cy="1760130"/>
            </a:xfrm>
            <a:prstGeom prst="rect">
              <a:avLst/>
            </a:prstGeom>
          </p:spPr>
        </p:pic>
        <p:sp>
          <p:nvSpPr>
            <p:cNvPr id="15" name="Rounded Rectangle 14">
              <a:extLst>
                <a:ext uri="{FF2B5EF4-FFF2-40B4-BE49-F238E27FC236}">
                  <a16:creationId xmlns:a16="http://schemas.microsoft.com/office/drawing/2014/main" id="{46DEC93B-6715-1241-ADD8-7A39AB7F4255}"/>
                </a:ext>
              </a:extLst>
            </p:cNvPr>
            <p:cNvSpPr/>
            <p:nvPr/>
          </p:nvSpPr>
          <p:spPr>
            <a:xfrm>
              <a:off x="92063" y="3505200"/>
              <a:ext cx="8975737" cy="2273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5DBD97C9-04B7-5D47-B8C2-0DE4296C94F2}"/>
                </a:ext>
              </a:extLst>
            </p:cNvPr>
            <p:cNvSpPr/>
            <p:nvPr/>
          </p:nvSpPr>
          <p:spPr>
            <a:xfrm>
              <a:off x="360062" y="5175078"/>
              <a:ext cx="719438" cy="22242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E1D0A88A-F1F0-BE4E-A32F-5CDAC7D11B63}"/>
              </a:ext>
            </a:extLst>
          </p:cNvPr>
          <p:cNvGrpSpPr/>
          <p:nvPr/>
        </p:nvGrpSpPr>
        <p:grpSpPr>
          <a:xfrm>
            <a:off x="92063" y="1158144"/>
            <a:ext cx="8975737" cy="2181956"/>
            <a:chOff x="92063" y="1158144"/>
            <a:chExt cx="8975737" cy="2181956"/>
          </a:xfrm>
        </p:grpSpPr>
        <p:grpSp>
          <p:nvGrpSpPr>
            <p:cNvPr id="17" name="Group 16">
              <a:extLst>
                <a:ext uri="{FF2B5EF4-FFF2-40B4-BE49-F238E27FC236}">
                  <a16:creationId xmlns:a16="http://schemas.microsoft.com/office/drawing/2014/main" id="{C8E7760E-8F4F-8D41-8D2F-8ACF1C5E11D9}"/>
                </a:ext>
              </a:extLst>
            </p:cNvPr>
            <p:cNvGrpSpPr/>
            <p:nvPr/>
          </p:nvGrpSpPr>
          <p:grpSpPr>
            <a:xfrm>
              <a:off x="92063" y="1158144"/>
              <a:ext cx="8975737" cy="2181956"/>
              <a:chOff x="92063" y="1158144"/>
              <a:chExt cx="8975737" cy="2181956"/>
            </a:xfrm>
          </p:grpSpPr>
          <p:pic>
            <p:nvPicPr>
              <p:cNvPr id="18" name="Picture 17">
                <a:extLst>
                  <a:ext uri="{FF2B5EF4-FFF2-40B4-BE49-F238E27FC236}">
                    <a16:creationId xmlns:a16="http://schemas.microsoft.com/office/drawing/2014/main" id="{5943F34A-E927-D648-9108-EC7D2F200B65}"/>
                  </a:ext>
                </a:extLst>
              </p:cNvPr>
              <p:cNvPicPr>
                <a:picLocks noChangeAspect="1"/>
              </p:cNvPicPr>
              <p:nvPr/>
            </p:nvPicPr>
            <p:blipFill>
              <a:blip r:embed="rId4"/>
              <a:stretch>
                <a:fillRect/>
              </a:stretch>
            </p:blipFill>
            <p:spPr>
              <a:xfrm>
                <a:off x="168263" y="1348735"/>
                <a:ext cx="8807474" cy="1776884"/>
              </a:xfrm>
              <a:prstGeom prst="rect">
                <a:avLst/>
              </a:prstGeom>
            </p:spPr>
          </p:pic>
          <p:sp>
            <p:nvSpPr>
              <p:cNvPr id="19" name="Rounded Rectangle 18">
                <a:extLst>
                  <a:ext uri="{FF2B5EF4-FFF2-40B4-BE49-F238E27FC236}">
                    <a16:creationId xmlns:a16="http://schemas.microsoft.com/office/drawing/2014/main" id="{C7A17463-28E0-C94B-ACDB-8DD6389BA8D7}"/>
                  </a:ext>
                </a:extLst>
              </p:cNvPr>
              <p:cNvSpPr/>
              <p:nvPr/>
            </p:nvSpPr>
            <p:spPr>
              <a:xfrm>
                <a:off x="92063" y="1158144"/>
                <a:ext cx="8975737" cy="218195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a:extLst>
                <a:ext uri="{FF2B5EF4-FFF2-40B4-BE49-F238E27FC236}">
                  <a16:creationId xmlns:a16="http://schemas.microsoft.com/office/drawing/2014/main" id="{ABC170F8-B1B8-6B4D-ACA5-6046958E9061}"/>
                </a:ext>
              </a:extLst>
            </p:cNvPr>
            <p:cNvSpPr/>
            <p:nvPr/>
          </p:nvSpPr>
          <p:spPr>
            <a:xfrm>
              <a:off x="360062" y="2768600"/>
              <a:ext cx="2611738" cy="241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94C2-3342-E243-AB10-3E0B95C02C49}"/>
              </a:ext>
            </a:extLst>
          </p:cNvPr>
          <p:cNvSpPr>
            <a:spLocks noGrp="1"/>
          </p:cNvSpPr>
          <p:nvPr>
            <p:ph type="title"/>
          </p:nvPr>
        </p:nvSpPr>
        <p:spPr/>
        <p:txBody>
          <a:bodyPr/>
          <a:lstStyle/>
          <a:p>
            <a:r>
              <a:rPr lang="en-US" dirty="0"/>
              <a:t>Add a Home link to the navigation tool bar</a:t>
            </a:r>
          </a:p>
        </p:txBody>
      </p:sp>
      <p:sp>
        <p:nvSpPr>
          <p:cNvPr id="3" name="Text Placeholder 2">
            <a:extLst>
              <a:ext uri="{FF2B5EF4-FFF2-40B4-BE49-F238E27FC236}">
                <a16:creationId xmlns:a16="http://schemas.microsoft.com/office/drawing/2014/main" id="{EDAAD252-7126-A841-945B-BDE70C04132D}"/>
              </a:ext>
            </a:extLst>
          </p:cNvPr>
          <p:cNvSpPr>
            <a:spLocks noGrp="1"/>
          </p:cNvSpPr>
          <p:nvPr>
            <p:ph type="body" idx="1"/>
          </p:nvPr>
        </p:nvSpPr>
        <p:spPr>
          <a:xfrm>
            <a:off x="457199" y="1733480"/>
            <a:ext cx="8229600" cy="2258971"/>
          </a:xfrm>
        </p:spPr>
        <p:txBody>
          <a:bodyPr/>
          <a:lstStyle/>
          <a:p>
            <a:r>
              <a:rPr lang="en-US" sz="2000" dirty="0"/>
              <a:t>In the </a:t>
            </a:r>
            <a:r>
              <a:rPr lang="en-US" sz="2000" b="1" dirty="0">
                <a:latin typeface="Courier New"/>
                <a:ea typeface="Courier New"/>
                <a:cs typeface="Courier New"/>
                <a:sym typeface="Courier New"/>
              </a:rPr>
              <a:t>plugins/local/public</a:t>
            </a:r>
            <a:r>
              <a:rPr lang="en-US" sz="2000" dirty="0"/>
              <a:t> directory, add a new file called </a:t>
            </a:r>
            <a:r>
              <a:rPr lang="en-US" sz="2000" b="1" dirty="0" err="1">
                <a:latin typeface="Courier New"/>
                <a:cs typeface="Courier New"/>
              </a:rPr>
              <a:t>plugin_init.rb</a:t>
            </a:r>
            <a:r>
              <a:rPr lang="en-US" sz="2000" b="1" dirty="0">
                <a:latin typeface="Courier New"/>
                <a:cs typeface="Courier New"/>
              </a:rPr>
              <a:t> </a:t>
            </a:r>
            <a:r>
              <a:rPr lang="en-US" sz="2000" dirty="0"/>
              <a:t>and put this line of code in it:</a:t>
            </a:r>
          </a:p>
          <a:p>
            <a:pPr marL="25400" indent="0">
              <a:buNone/>
            </a:pPr>
            <a:r>
              <a:rPr lang="en-US" sz="2000" b="1" dirty="0">
                <a:latin typeface="Courier New" panose="02070309020205020404" pitchFamily="49" charset="0"/>
                <a:cs typeface="Courier New" panose="02070309020205020404" pitchFamily="49" charset="0"/>
              </a:rPr>
              <a:t>	Plugins::</a:t>
            </a:r>
            <a:r>
              <a:rPr lang="en-US" sz="2000" b="1" dirty="0" err="1">
                <a:latin typeface="Courier New" panose="02070309020205020404" pitchFamily="49" charset="0"/>
                <a:cs typeface="Courier New" panose="02070309020205020404" pitchFamily="49" charset="0"/>
              </a:rPr>
              <a:t>add_menu_item</a:t>
            </a:r>
            <a:r>
              <a:rPr lang="en-US" sz="2000" b="1" dirty="0">
                <a:latin typeface="Courier New" panose="02070309020205020404" pitchFamily="49" charset="0"/>
                <a:cs typeface="Courier New" panose="02070309020205020404" pitchFamily="49" charset="0"/>
              </a:rPr>
              <a:t>('/', 'Home', 0)</a:t>
            </a:r>
          </a:p>
          <a:p>
            <a:r>
              <a:rPr lang="en-US" sz="2000" dirty="0"/>
              <a:t>If the file already exists, just add the line above to the beginning of the file.</a:t>
            </a:r>
          </a:p>
        </p:txBody>
      </p:sp>
      <p:grpSp>
        <p:nvGrpSpPr>
          <p:cNvPr id="14" name="Group 13">
            <a:extLst>
              <a:ext uri="{FF2B5EF4-FFF2-40B4-BE49-F238E27FC236}">
                <a16:creationId xmlns:a16="http://schemas.microsoft.com/office/drawing/2014/main" id="{798C60A5-167B-4940-A5DE-7C720C39E323}"/>
              </a:ext>
            </a:extLst>
          </p:cNvPr>
          <p:cNvGrpSpPr/>
          <p:nvPr/>
        </p:nvGrpSpPr>
        <p:grpSpPr>
          <a:xfrm>
            <a:off x="647700" y="3822700"/>
            <a:ext cx="7797800" cy="965200"/>
            <a:chOff x="647700" y="3873500"/>
            <a:chExt cx="7797800" cy="965200"/>
          </a:xfrm>
        </p:grpSpPr>
        <p:grpSp>
          <p:nvGrpSpPr>
            <p:cNvPr id="11" name="Group 10">
              <a:extLst>
                <a:ext uri="{FF2B5EF4-FFF2-40B4-BE49-F238E27FC236}">
                  <a16:creationId xmlns:a16="http://schemas.microsoft.com/office/drawing/2014/main" id="{DC2EFE55-1756-D142-B3CA-EC21B6E89FC5}"/>
                </a:ext>
              </a:extLst>
            </p:cNvPr>
            <p:cNvGrpSpPr/>
            <p:nvPr/>
          </p:nvGrpSpPr>
          <p:grpSpPr>
            <a:xfrm>
              <a:off x="858793" y="4011068"/>
              <a:ext cx="7426412" cy="599293"/>
              <a:chOff x="858793" y="4191374"/>
              <a:chExt cx="7426412" cy="599293"/>
            </a:xfrm>
          </p:grpSpPr>
          <p:pic>
            <p:nvPicPr>
              <p:cNvPr id="8" name="Picture 7">
                <a:extLst>
                  <a:ext uri="{FF2B5EF4-FFF2-40B4-BE49-F238E27FC236}">
                    <a16:creationId xmlns:a16="http://schemas.microsoft.com/office/drawing/2014/main" id="{FF05FA64-DCF9-324D-A5AE-E15903D38FB1}"/>
                  </a:ext>
                </a:extLst>
              </p:cNvPr>
              <p:cNvPicPr>
                <a:picLocks noChangeAspect="1"/>
              </p:cNvPicPr>
              <p:nvPr/>
            </p:nvPicPr>
            <p:blipFill>
              <a:blip r:embed="rId3"/>
              <a:stretch>
                <a:fillRect/>
              </a:stretch>
            </p:blipFill>
            <p:spPr>
              <a:xfrm>
                <a:off x="858793" y="4460783"/>
                <a:ext cx="7426412" cy="329884"/>
              </a:xfrm>
              <a:prstGeom prst="rect">
                <a:avLst/>
              </a:prstGeom>
            </p:spPr>
          </p:pic>
          <p:sp>
            <p:nvSpPr>
              <p:cNvPr id="9" name="TextBox 8">
                <a:extLst>
                  <a:ext uri="{FF2B5EF4-FFF2-40B4-BE49-F238E27FC236}">
                    <a16:creationId xmlns:a16="http://schemas.microsoft.com/office/drawing/2014/main" id="{19C0C6B7-DAA8-A042-81B4-9051EDB852E4}"/>
                  </a:ext>
                </a:extLst>
              </p:cNvPr>
              <p:cNvSpPr txBox="1"/>
              <p:nvPr/>
            </p:nvSpPr>
            <p:spPr>
              <a:xfrm>
                <a:off x="858793" y="4191374"/>
                <a:ext cx="712054" cy="307777"/>
              </a:xfrm>
              <a:prstGeom prst="rect">
                <a:avLst/>
              </a:prstGeom>
              <a:noFill/>
            </p:spPr>
            <p:txBody>
              <a:bodyPr wrap="none" rtlCol="0">
                <a:spAutoFit/>
              </a:bodyPr>
              <a:lstStyle/>
              <a:p>
                <a:r>
                  <a:rPr lang="en-US" dirty="0"/>
                  <a:t>Before</a:t>
                </a:r>
              </a:p>
            </p:txBody>
          </p:sp>
        </p:grpSp>
        <p:sp>
          <p:nvSpPr>
            <p:cNvPr id="13" name="Rounded Rectangle 12">
              <a:extLst>
                <a:ext uri="{FF2B5EF4-FFF2-40B4-BE49-F238E27FC236}">
                  <a16:creationId xmlns:a16="http://schemas.microsoft.com/office/drawing/2014/main" id="{9078D64E-7EFF-A341-BBF1-1AC8A57FD1F6}"/>
                </a:ext>
              </a:extLst>
            </p:cNvPr>
            <p:cNvSpPr/>
            <p:nvPr/>
          </p:nvSpPr>
          <p:spPr>
            <a:xfrm>
              <a:off x="647700" y="3873500"/>
              <a:ext cx="7797800" cy="9652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6C75BBD-AEA4-1346-9485-04FBC937A96E}"/>
              </a:ext>
            </a:extLst>
          </p:cNvPr>
          <p:cNvGrpSpPr/>
          <p:nvPr/>
        </p:nvGrpSpPr>
        <p:grpSpPr>
          <a:xfrm>
            <a:off x="647700" y="4989588"/>
            <a:ext cx="7797800" cy="827012"/>
            <a:chOff x="647700" y="4989588"/>
            <a:chExt cx="7797800" cy="827012"/>
          </a:xfrm>
        </p:grpSpPr>
        <p:grpSp>
          <p:nvGrpSpPr>
            <p:cNvPr id="12" name="Group 11">
              <a:extLst>
                <a:ext uri="{FF2B5EF4-FFF2-40B4-BE49-F238E27FC236}">
                  <a16:creationId xmlns:a16="http://schemas.microsoft.com/office/drawing/2014/main" id="{F27E8DE6-C221-5847-8D98-34099C3F0522}"/>
                </a:ext>
              </a:extLst>
            </p:cNvPr>
            <p:cNvGrpSpPr/>
            <p:nvPr/>
          </p:nvGrpSpPr>
          <p:grpSpPr>
            <a:xfrm>
              <a:off x="858793" y="4989588"/>
              <a:ext cx="7426412" cy="625210"/>
              <a:chOff x="858793" y="4989588"/>
              <a:chExt cx="7426412" cy="625210"/>
            </a:xfrm>
          </p:grpSpPr>
          <p:grpSp>
            <p:nvGrpSpPr>
              <p:cNvPr id="4" name="Group 3">
                <a:extLst>
                  <a:ext uri="{FF2B5EF4-FFF2-40B4-BE49-F238E27FC236}">
                    <a16:creationId xmlns:a16="http://schemas.microsoft.com/office/drawing/2014/main" id="{7F42DA38-AA46-7B4F-9977-1626EC485E52}"/>
                  </a:ext>
                </a:extLst>
              </p:cNvPr>
              <p:cNvGrpSpPr/>
              <p:nvPr/>
            </p:nvGrpSpPr>
            <p:grpSpPr>
              <a:xfrm>
                <a:off x="858794" y="5297366"/>
                <a:ext cx="7426411" cy="317432"/>
                <a:chOff x="858794" y="5297366"/>
                <a:chExt cx="7426411" cy="317432"/>
              </a:xfrm>
            </p:grpSpPr>
            <p:pic>
              <p:nvPicPr>
                <p:cNvPr id="5" name="Picture 4">
                  <a:extLst>
                    <a:ext uri="{FF2B5EF4-FFF2-40B4-BE49-F238E27FC236}">
                      <a16:creationId xmlns:a16="http://schemas.microsoft.com/office/drawing/2014/main" id="{B7597471-C53C-1C41-8B0A-CFEC506221B7}"/>
                    </a:ext>
                  </a:extLst>
                </p:cNvPr>
                <p:cNvPicPr>
                  <a:picLocks noChangeAspect="1"/>
                </p:cNvPicPr>
                <p:nvPr/>
              </p:nvPicPr>
              <p:blipFill>
                <a:blip r:embed="rId4"/>
                <a:stretch>
                  <a:fillRect/>
                </a:stretch>
              </p:blipFill>
              <p:spPr>
                <a:xfrm>
                  <a:off x="858794" y="5297367"/>
                  <a:ext cx="7426411" cy="317431"/>
                </a:xfrm>
                <a:prstGeom prst="rect">
                  <a:avLst/>
                </a:prstGeom>
              </p:spPr>
            </p:pic>
            <p:sp>
              <p:nvSpPr>
                <p:cNvPr id="6" name="Rounded Rectangle 5">
                  <a:extLst>
                    <a:ext uri="{FF2B5EF4-FFF2-40B4-BE49-F238E27FC236}">
                      <a16:creationId xmlns:a16="http://schemas.microsoft.com/office/drawing/2014/main" id="{6BD171F3-247B-0649-9F8E-407A750BE046}"/>
                    </a:ext>
                  </a:extLst>
                </p:cNvPr>
                <p:cNvSpPr/>
                <p:nvPr/>
              </p:nvSpPr>
              <p:spPr>
                <a:xfrm>
                  <a:off x="858794" y="5297366"/>
                  <a:ext cx="574590" cy="3174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430879FD-CF71-A341-AC8A-C8F8B5FB7927}"/>
                  </a:ext>
                </a:extLst>
              </p:cNvPr>
              <p:cNvSpPr txBox="1"/>
              <p:nvPr/>
            </p:nvSpPr>
            <p:spPr>
              <a:xfrm>
                <a:off x="858793" y="4989588"/>
                <a:ext cx="562975" cy="307777"/>
              </a:xfrm>
              <a:prstGeom prst="rect">
                <a:avLst/>
              </a:prstGeom>
              <a:noFill/>
            </p:spPr>
            <p:txBody>
              <a:bodyPr wrap="none" rtlCol="0">
                <a:spAutoFit/>
              </a:bodyPr>
              <a:lstStyle/>
              <a:p>
                <a:r>
                  <a:rPr lang="en-US" dirty="0"/>
                  <a:t>After</a:t>
                </a:r>
              </a:p>
            </p:txBody>
          </p:sp>
        </p:grpSp>
        <p:sp>
          <p:nvSpPr>
            <p:cNvPr id="15" name="Rounded Rectangle 14">
              <a:extLst>
                <a:ext uri="{FF2B5EF4-FFF2-40B4-BE49-F238E27FC236}">
                  <a16:creationId xmlns:a16="http://schemas.microsoft.com/office/drawing/2014/main" id="{BDC540FB-CF85-DA43-AB04-C9821678DE8E}"/>
                </a:ext>
              </a:extLst>
            </p:cNvPr>
            <p:cNvSpPr/>
            <p:nvPr/>
          </p:nvSpPr>
          <p:spPr>
            <a:xfrm>
              <a:off x="647700" y="4989588"/>
              <a:ext cx="7797800" cy="82701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8045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A954-F836-D845-BA16-087FE87DA226}"/>
              </a:ext>
            </a:extLst>
          </p:cNvPr>
          <p:cNvSpPr>
            <a:spLocks noGrp="1"/>
          </p:cNvSpPr>
          <p:nvPr>
            <p:ph type="title"/>
          </p:nvPr>
        </p:nvSpPr>
        <p:spPr/>
        <p:txBody>
          <a:bodyPr/>
          <a:lstStyle/>
          <a:p>
            <a:r>
              <a:rPr lang="en-US" dirty="0"/>
              <a:t>Add a Help Page</a:t>
            </a:r>
          </a:p>
        </p:txBody>
      </p:sp>
      <p:sp>
        <p:nvSpPr>
          <p:cNvPr id="3" name="Text Placeholder 2">
            <a:extLst>
              <a:ext uri="{FF2B5EF4-FFF2-40B4-BE49-F238E27FC236}">
                <a16:creationId xmlns:a16="http://schemas.microsoft.com/office/drawing/2014/main" id="{30D4DEDC-FCA5-6645-9DF4-C6E45ECACD0D}"/>
              </a:ext>
            </a:extLst>
          </p:cNvPr>
          <p:cNvSpPr>
            <a:spLocks noGrp="1"/>
          </p:cNvSpPr>
          <p:nvPr>
            <p:ph type="body" idx="1"/>
          </p:nvPr>
        </p:nvSpPr>
        <p:spPr>
          <a:xfrm>
            <a:off x="695754" y="1620838"/>
            <a:ext cx="7991046" cy="3979862"/>
          </a:xfrm>
        </p:spPr>
        <p:txBody>
          <a:bodyPr/>
          <a:lstStyle/>
          <a:p>
            <a:pPr marL="25400" indent="0">
              <a:buNone/>
            </a:pPr>
            <a:r>
              <a:rPr lang="en-US" sz="1600" dirty="0"/>
              <a:t>We are going to do this with a new plugin outside of the </a:t>
            </a:r>
            <a:r>
              <a:rPr lang="en-US" sz="1800" b="1" dirty="0">
                <a:latin typeface="Courier New" panose="02070309020205020404" pitchFamily="49" charset="0"/>
                <a:cs typeface="Courier New" panose="02070309020205020404" pitchFamily="49" charset="0"/>
              </a:rPr>
              <a:t>plugins/local </a:t>
            </a:r>
            <a:r>
              <a:rPr lang="en-US" sz="1600" dirty="0"/>
              <a:t>directory. We are going to call this plugin </a:t>
            </a:r>
            <a:r>
              <a:rPr lang="en-US" sz="1600" dirty="0" err="1"/>
              <a:t>help_page_pui</a:t>
            </a:r>
            <a:r>
              <a:rPr lang="en-US" sz="1600" dirty="0"/>
              <a:t> so we will need to create  a </a:t>
            </a:r>
            <a:r>
              <a:rPr lang="en-US" sz="1800" b="1" dirty="0">
                <a:latin typeface="Courier New" panose="02070309020205020404" pitchFamily="49" charset="0"/>
                <a:cs typeface="Courier New" panose="02070309020205020404" pitchFamily="49" charset="0"/>
              </a:rPr>
              <a:t>plugins/</a:t>
            </a:r>
            <a:r>
              <a:rPr lang="en-US" sz="1800" b="1" dirty="0" err="1">
                <a:latin typeface="Courier New" panose="02070309020205020404" pitchFamily="49" charset="0"/>
                <a:cs typeface="Courier New" panose="02070309020205020404" pitchFamily="49" charset="0"/>
              </a:rPr>
              <a:t>help_page_pui</a:t>
            </a:r>
            <a:r>
              <a:rPr lang="en-US" sz="1800" b="1" dirty="0">
                <a:latin typeface="Courier New" panose="02070309020205020404" pitchFamily="49" charset="0"/>
                <a:cs typeface="Courier New" panose="02070309020205020404" pitchFamily="49" charset="0"/>
              </a:rPr>
              <a:t> </a:t>
            </a:r>
            <a:r>
              <a:rPr lang="en-US" sz="1600" dirty="0"/>
              <a:t>directory and add the following: </a:t>
            </a:r>
          </a:p>
          <a:p>
            <a:pPr lvl="1"/>
            <a:r>
              <a:rPr lang="en-US" sz="1600" dirty="0"/>
              <a:t>controller to manage the page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/public/controllers/</a:t>
            </a:r>
            <a:r>
              <a:rPr lang="en-US" sz="1400" b="1" dirty="0" err="1">
                <a:latin typeface="Courier New" panose="02070309020205020404" pitchFamily="49" charset="0"/>
                <a:cs typeface="Courier New" panose="02070309020205020404" pitchFamily="49" charset="0"/>
              </a:rPr>
              <a:t>help_controller.rb</a:t>
            </a:r>
            <a:r>
              <a:rPr lang="en-US" sz="1400" dirty="0"/>
              <a:t>)</a:t>
            </a:r>
          </a:p>
          <a:p>
            <a:pPr lvl="1"/>
            <a:r>
              <a:rPr lang="en-US" sz="1800" b="1" dirty="0" err="1">
                <a:latin typeface="Courier New" panose="02070309020205020404" pitchFamily="49" charset="0"/>
                <a:cs typeface="Courier New" panose="02070309020205020404" pitchFamily="49" charset="0"/>
              </a:rPr>
              <a:t>plugin_init.rb</a:t>
            </a:r>
            <a:r>
              <a:rPr lang="en-US" sz="1800" b="1" dirty="0">
                <a:latin typeface="Courier New" panose="02070309020205020404" pitchFamily="49" charset="0"/>
                <a:cs typeface="Courier New" panose="02070309020205020404" pitchFamily="49" charset="0"/>
              </a:rPr>
              <a:t> </a:t>
            </a:r>
            <a:r>
              <a:rPr lang="en-US" sz="1600" dirty="0"/>
              <a:t>to initialize things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a:t>
            </a:r>
            <a:endParaRPr lang="en-US" sz="1400" dirty="0"/>
          </a:p>
          <a:p>
            <a:pPr lvl="1"/>
            <a:r>
              <a:rPr lang="en-US" sz="1800" b="1" dirty="0" err="1">
                <a:latin typeface="Courier New" panose="02070309020205020404" pitchFamily="49" charset="0"/>
                <a:cs typeface="Courier New" panose="02070309020205020404" pitchFamily="49" charset="0"/>
              </a:rPr>
              <a:t>routes.rb</a:t>
            </a:r>
            <a:r>
              <a:rPr lang="en-US" sz="1800" b="1" dirty="0">
                <a:latin typeface="Courier New" panose="02070309020205020404" pitchFamily="49" charset="0"/>
                <a:cs typeface="Courier New" panose="02070309020205020404" pitchFamily="49" charset="0"/>
              </a:rPr>
              <a:t> </a:t>
            </a:r>
            <a:r>
              <a:rPr lang="en-US" sz="1600" dirty="0"/>
              <a:t>file to recognize the URL and dispatch to the controller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a:t>
            </a:r>
            <a:endParaRPr lang="en-US" sz="1400" dirty="0"/>
          </a:p>
          <a:p>
            <a:pPr lvl="1"/>
            <a:r>
              <a:rPr lang="en-US" sz="1800" b="1" dirty="0" err="1">
                <a:latin typeface="Courier New" panose="02070309020205020404" pitchFamily="49" charset="0"/>
                <a:cs typeface="Courier New" panose="02070309020205020404" pitchFamily="49" charset="0"/>
              </a:rPr>
              <a:t>index.html.er</a:t>
            </a:r>
            <a:r>
              <a:rPr lang="en-US" sz="1600" dirty="0" err="1"/>
              <a:t>b</a:t>
            </a:r>
            <a:r>
              <a:rPr lang="en-US" sz="1600" dirty="0"/>
              <a:t> to contain the help page text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/public/views/help/</a:t>
            </a:r>
            <a:r>
              <a:rPr lang="en-US" sz="1400" b="1" dirty="0" err="1">
                <a:latin typeface="Courier New" panose="02070309020205020404" pitchFamily="49" charset="0"/>
                <a:cs typeface="Courier New" panose="02070309020205020404" pitchFamily="49" charset="0"/>
              </a:rPr>
              <a:t>index.html.rb</a:t>
            </a:r>
            <a:r>
              <a:rPr lang="en-US" sz="1400" dirty="0"/>
              <a:t>)</a:t>
            </a:r>
          </a:p>
          <a:p>
            <a:pPr marL="25400" indent="0">
              <a:buNone/>
            </a:pPr>
            <a:endParaRPr lang="en-US" sz="2400" dirty="0"/>
          </a:p>
        </p:txBody>
      </p:sp>
    </p:spTree>
    <p:extLst>
      <p:ext uri="{BB962C8B-B14F-4D97-AF65-F5344CB8AC3E}">
        <p14:creationId xmlns:p14="http://schemas.microsoft.com/office/powerpoint/2010/main" val="566209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F443-882A-E74F-8070-CDD7FCE68FA1}"/>
              </a:ext>
            </a:extLst>
          </p:cNvPr>
          <p:cNvSpPr>
            <a:spLocks noGrp="1"/>
          </p:cNvSpPr>
          <p:nvPr>
            <p:ph type="title"/>
          </p:nvPr>
        </p:nvSpPr>
        <p:spPr>
          <a:xfrm>
            <a:off x="457200" y="147638"/>
            <a:ext cx="8229600" cy="1143000"/>
          </a:xfrm>
        </p:spPr>
        <p:txBody>
          <a:bodyPr/>
          <a:lstStyle/>
          <a:p>
            <a:r>
              <a:rPr lang="en-US" dirty="0"/>
              <a:t>Add a Help Page (2)</a:t>
            </a:r>
          </a:p>
        </p:txBody>
      </p:sp>
      <p:sp>
        <p:nvSpPr>
          <p:cNvPr id="5" name="TextBox 4">
            <a:extLst>
              <a:ext uri="{FF2B5EF4-FFF2-40B4-BE49-F238E27FC236}">
                <a16:creationId xmlns:a16="http://schemas.microsoft.com/office/drawing/2014/main" id="{BCB386E1-2CCC-CC45-B112-F405CBA0F010}"/>
              </a:ext>
            </a:extLst>
          </p:cNvPr>
          <p:cNvSpPr txBox="1"/>
          <p:nvPr/>
        </p:nvSpPr>
        <p:spPr>
          <a:xfrm>
            <a:off x="530997" y="1163638"/>
            <a:ext cx="6326660" cy="4832092"/>
          </a:xfrm>
          <a:prstGeom prst="rect">
            <a:avLst/>
          </a:prstGeom>
          <a:noFill/>
        </p:spPr>
        <p:txBody>
          <a:bodyPr wrap="square" rtlCol="0">
            <a:spAutoFit/>
          </a:bodyPr>
          <a:lstStyle/>
          <a:p>
            <a:pPr marL="25400"/>
            <a:endParaRPr lang="en-US" b="1" dirty="0"/>
          </a:p>
          <a:p>
            <a:pPr marL="25400"/>
            <a:r>
              <a:rPr lang="en-US" b="1" dirty="0" err="1"/>
              <a:t>plugin_init.rb</a:t>
            </a:r>
            <a:endParaRPr lang="en-US" b="1" dirty="0"/>
          </a:p>
          <a:p>
            <a:pPr marL="25400" indent="0">
              <a:buNone/>
            </a:pPr>
            <a:r>
              <a:rPr lang="en-US" dirty="0"/>
              <a:t>Plugins::</a:t>
            </a:r>
            <a:r>
              <a:rPr lang="en-US" dirty="0" err="1"/>
              <a:t>extend_aspace_routes</a:t>
            </a:r>
            <a:r>
              <a:rPr lang="en-US" dirty="0"/>
              <a:t>(</a:t>
            </a:r>
            <a:r>
              <a:rPr lang="en-US" dirty="0" err="1"/>
              <a:t>File.join</a:t>
            </a:r>
            <a:r>
              <a:rPr lang="en-US" dirty="0"/>
              <a:t>(</a:t>
            </a:r>
            <a:r>
              <a:rPr lang="en-US" dirty="0" err="1"/>
              <a:t>File.dirname</a:t>
            </a:r>
            <a:r>
              <a:rPr lang="en-US" dirty="0"/>
              <a:t>(__FILE__), "</a:t>
            </a:r>
            <a:r>
              <a:rPr lang="en-US" dirty="0" err="1"/>
              <a:t>routes.rb</a:t>
            </a:r>
            <a:r>
              <a:rPr lang="en-US" dirty="0"/>
              <a:t>"))</a:t>
            </a:r>
          </a:p>
          <a:p>
            <a:pPr marL="25400" indent="0">
              <a:buNone/>
            </a:pPr>
            <a:r>
              <a:rPr lang="en-US" dirty="0"/>
              <a:t>Plugins::</a:t>
            </a:r>
            <a:r>
              <a:rPr lang="en-US" dirty="0" err="1"/>
              <a:t>add_menu_item</a:t>
            </a:r>
            <a:r>
              <a:rPr lang="en-US" dirty="0"/>
              <a:t>('help', 'Help’)</a:t>
            </a:r>
          </a:p>
          <a:p>
            <a:pPr marL="25400" indent="0">
              <a:buNone/>
            </a:pPr>
            <a:endParaRPr lang="en-US" dirty="0"/>
          </a:p>
          <a:p>
            <a:pPr marL="25400"/>
            <a:r>
              <a:rPr lang="en-US" b="1" dirty="0" err="1"/>
              <a:t>routes.rb</a:t>
            </a:r>
            <a:endParaRPr lang="en-US" b="1" dirty="0"/>
          </a:p>
          <a:p>
            <a:pPr marL="25400" indent="0">
              <a:buNone/>
            </a:pPr>
            <a:r>
              <a:rPr lang="en-US" dirty="0" err="1"/>
              <a:t>Rails.application.routes.draw</a:t>
            </a:r>
            <a:r>
              <a:rPr lang="en-US" dirty="0"/>
              <a:t> do</a:t>
            </a:r>
          </a:p>
          <a:p>
            <a:pPr marL="25400" indent="0">
              <a:buNone/>
            </a:pPr>
            <a:r>
              <a:rPr lang="en-US" dirty="0"/>
              <a:t>  get '/help', to: '</a:t>
            </a:r>
            <a:r>
              <a:rPr lang="en-US" dirty="0" err="1"/>
              <a:t>help#index</a:t>
            </a:r>
            <a:r>
              <a:rPr lang="en-US" dirty="0"/>
              <a:t>’</a:t>
            </a:r>
          </a:p>
          <a:p>
            <a:pPr marL="25400" indent="0">
              <a:buNone/>
            </a:pPr>
            <a:r>
              <a:rPr lang="en-US" dirty="0"/>
              <a:t>end</a:t>
            </a:r>
          </a:p>
          <a:p>
            <a:pPr marL="25400" indent="0">
              <a:buNone/>
            </a:pPr>
            <a:endParaRPr lang="en-US" dirty="0"/>
          </a:p>
          <a:p>
            <a:pPr marL="25400" indent="0">
              <a:buNone/>
            </a:pPr>
            <a:r>
              <a:rPr lang="en-US" b="1" dirty="0" err="1"/>
              <a:t>help_controller.rb</a:t>
            </a:r>
            <a:endParaRPr lang="en-US" b="1" dirty="0"/>
          </a:p>
          <a:p>
            <a:pPr marL="25400" indent="0">
              <a:buNone/>
            </a:pPr>
            <a:r>
              <a:rPr lang="en-US" dirty="0"/>
              <a:t>class </a:t>
            </a:r>
            <a:r>
              <a:rPr lang="en-US" dirty="0" err="1"/>
              <a:t>HelpController</a:t>
            </a:r>
            <a:r>
              <a:rPr lang="en-US" dirty="0"/>
              <a:t> &lt; </a:t>
            </a:r>
            <a:r>
              <a:rPr lang="en-US" dirty="0" err="1"/>
              <a:t>ApplicationController</a:t>
            </a:r>
            <a:endParaRPr lang="en-US" dirty="0"/>
          </a:p>
          <a:p>
            <a:pPr marL="25400" indent="0">
              <a:buNone/>
            </a:pPr>
            <a:r>
              <a:rPr lang="en-US" dirty="0"/>
              <a:t>  def index</a:t>
            </a:r>
          </a:p>
          <a:p>
            <a:pPr marL="25400" indent="0">
              <a:buNone/>
            </a:pPr>
            <a:r>
              <a:rPr lang="en-US" dirty="0"/>
              <a:t>  end</a:t>
            </a:r>
          </a:p>
          <a:p>
            <a:pPr marL="25400" indent="0">
              <a:buNone/>
            </a:pPr>
            <a:r>
              <a:rPr lang="en-US" dirty="0"/>
              <a:t>end</a:t>
            </a:r>
          </a:p>
          <a:p>
            <a:pPr marL="25400" indent="0">
              <a:buNone/>
            </a:pPr>
            <a:endParaRPr lang="en-US" dirty="0"/>
          </a:p>
          <a:p>
            <a:pPr marL="25400" indent="0">
              <a:buNone/>
            </a:pPr>
            <a:r>
              <a:rPr lang="en-US" b="1" dirty="0" err="1"/>
              <a:t>index.html.erb</a:t>
            </a:r>
            <a:endParaRPr lang="en-US" b="1" dirty="0"/>
          </a:p>
          <a:p>
            <a:pPr marL="25400" indent="0">
              <a:buNone/>
            </a:pPr>
            <a:r>
              <a:rPr lang="en-US" dirty="0"/>
              <a:t>&lt;div class="row"&gt;</a:t>
            </a:r>
          </a:p>
          <a:p>
            <a:pPr marL="25400" indent="0">
              <a:buNone/>
            </a:pPr>
            <a:r>
              <a:rPr lang="en-US" dirty="0"/>
              <a:t>  &lt;div class="col-sm-12"&gt;</a:t>
            </a:r>
          </a:p>
          <a:p>
            <a:pPr marL="25400" indent="0">
              <a:buNone/>
            </a:pPr>
            <a:r>
              <a:rPr lang="en-US" dirty="0"/>
              <a:t>    This is the help Page</a:t>
            </a:r>
          </a:p>
          <a:p>
            <a:pPr marL="25400" indent="0">
              <a:buNone/>
            </a:pPr>
            <a:r>
              <a:rPr lang="en-US" dirty="0"/>
              <a:t>  &lt;/div&gt;</a:t>
            </a:r>
          </a:p>
          <a:p>
            <a:pPr marL="25400" indent="0">
              <a:buNone/>
            </a:pPr>
            <a:r>
              <a:rPr lang="en-US" dirty="0"/>
              <a:t>&lt;/div&gt;</a:t>
            </a:r>
          </a:p>
        </p:txBody>
      </p:sp>
      <p:pic>
        <p:nvPicPr>
          <p:cNvPr id="11" name="Picture 10">
            <a:extLst>
              <a:ext uri="{FF2B5EF4-FFF2-40B4-BE49-F238E27FC236}">
                <a16:creationId xmlns:a16="http://schemas.microsoft.com/office/drawing/2014/main" id="{658775A0-3E49-1D4C-B2D7-34BBEFFD8687}"/>
              </a:ext>
            </a:extLst>
          </p:cNvPr>
          <p:cNvPicPr>
            <a:picLocks noChangeAspect="1"/>
          </p:cNvPicPr>
          <p:nvPr/>
        </p:nvPicPr>
        <p:blipFill>
          <a:blip r:embed="rId2"/>
          <a:stretch>
            <a:fillRect/>
          </a:stretch>
        </p:blipFill>
        <p:spPr>
          <a:xfrm>
            <a:off x="4941806" y="2242983"/>
            <a:ext cx="3224294" cy="3431867"/>
          </a:xfrm>
          <a:prstGeom prst="rect">
            <a:avLst/>
          </a:prstGeom>
        </p:spPr>
      </p:pic>
    </p:spTree>
    <p:extLst>
      <p:ext uri="{BB962C8B-B14F-4D97-AF65-F5344CB8AC3E}">
        <p14:creationId xmlns:p14="http://schemas.microsoft.com/office/powerpoint/2010/main" val="615022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F443-882A-E74F-8070-CDD7FCE68FA1}"/>
              </a:ext>
            </a:extLst>
          </p:cNvPr>
          <p:cNvSpPr>
            <a:spLocks noGrp="1"/>
          </p:cNvSpPr>
          <p:nvPr>
            <p:ph type="title"/>
          </p:nvPr>
        </p:nvSpPr>
        <p:spPr/>
        <p:txBody>
          <a:bodyPr/>
          <a:lstStyle/>
          <a:p>
            <a:r>
              <a:rPr lang="en-US" dirty="0"/>
              <a:t>Add a Help Page (3)</a:t>
            </a:r>
          </a:p>
        </p:txBody>
      </p:sp>
      <p:grpSp>
        <p:nvGrpSpPr>
          <p:cNvPr id="12" name="Group 11">
            <a:extLst>
              <a:ext uri="{FF2B5EF4-FFF2-40B4-BE49-F238E27FC236}">
                <a16:creationId xmlns:a16="http://schemas.microsoft.com/office/drawing/2014/main" id="{1C14A5E0-4386-7443-B1EE-4A3968EB18AB}"/>
              </a:ext>
            </a:extLst>
          </p:cNvPr>
          <p:cNvGrpSpPr/>
          <p:nvPr/>
        </p:nvGrpSpPr>
        <p:grpSpPr>
          <a:xfrm>
            <a:off x="666750" y="1464430"/>
            <a:ext cx="7797800" cy="965200"/>
            <a:chOff x="647700" y="3873500"/>
            <a:chExt cx="7797800" cy="965200"/>
          </a:xfrm>
        </p:grpSpPr>
        <p:grpSp>
          <p:nvGrpSpPr>
            <p:cNvPr id="13" name="Group 12">
              <a:extLst>
                <a:ext uri="{FF2B5EF4-FFF2-40B4-BE49-F238E27FC236}">
                  <a16:creationId xmlns:a16="http://schemas.microsoft.com/office/drawing/2014/main" id="{7D848C5F-6078-DF4D-81DF-10E23B8FDEA1}"/>
                </a:ext>
              </a:extLst>
            </p:cNvPr>
            <p:cNvGrpSpPr/>
            <p:nvPr/>
          </p:nvGrpSpPr>
          <p:grpSpPr>
            <a:xfrm>
              <a:off x="858793" y="4011068"/>
              <a:ext cx="7426412" cy="599293"/>
              <a:chOff x="858793" y="4191374"/>
              <a:chExt cx="7426412" cy="599293"/>
            </a:xfrm>
          </p:grpSpPr>
          <p:pic>
            <p:nvPicPr>
              <p:cNvPr id="15" name="Picture 14">
                <a:extLst>
                  <a:ext uri="{FF2B5EF4-FFF2-40B4-BE49-F238E27FC236}">
                    <a16:creationId xmlns:a16="http://schemas.microsoft.com/office/drawing/2014/main" id="{C2F69049-E8AB-F743-AD54-9F5DCCBFA6F4}"/>
                  </a:ext>
                </a:extLst>
              </p:cNvPr>
              <p:cNvPicPr>
                <a:picLocks noChangeAspect="1"/>
              </p:cNvPicPr>
              <p:nvPr/>
            </p:nvPicPr>
            <p:blipFill>
              <a:blip r:embed="rId2"/>
              <a:stretch>
                <a:fillRect/>
              </a:stretch>
            </p:blipFill>
            <p:spPr>
              <a:xfrm>
                <a:off x="858793" y="4460783"/>
                <a:ext cx="7426412" cy="329884"/>
              </a:xfrm>
              <a:prstGeom prst="rect">
                <a:avLst/>
              </a:prstGeom>
            </p:spPr>
          </p:pic>
          <p:sp>
            <p:nvSpPr>
              <p:cNvPr id="16" name="TextBox 15">
                <a:extLst>
                  <a:ext uri="{FF2B5EF4-FFF2-40B4-BE49-F238E27FC236}">
                    <a16:creationId xmlns:a16="http://schemas.microsoft.com/office/drawing/2014/main" id="{3B6C16E7-700B-8245-B63B-9C3AEAD8A3E1}"/>
                  </a:ext>
                </a:extLst>
              </p:cNvPr>
              <p:cNvSpPr txBox="1"/>
              <p:nvPr/>
            </p:nvSpPr>
            <p:spPr>
              <a:xfrm>
                <a:off x="858793" y="4191374"/>
                <a:ext cx="712054" cy="307777"/>
              </a:xfrm>
              <a:prstGeom prst="rect">
                <a:avLst/>
              </a:prstGeom>
              <a:noFill/>
            </p:spPr>
            <p:txBody>
              <a:bodyPr wrap="none" rtlCol="0">
                <a:spAutoFit/>
              </a:bodyPr>
              <a:lstStyle/>
              <a:p>
                <a:r>
                  <a:rPr lang="en-US" dirty="0"/>
                  <a:t>Before</a:t>
                </a:r>
              </a:p>
            </p:txBody>
          </p:sp>
        </p:grpSp>
        <p:sp>
          <p:nvSpPr>
            <p:cNvPr id="14" name="Rounded Rectangle 13">
              <a:extLst>
                <a:ext uri="{FF2B5EF4-FFF2-40B4-BE49-F238E27FC236}">
                  <a16:creationId xmlns:a16="http://schemas.microsoft.com/office/drawing/2014/main" id="{4D929406-1A8E-684E-8309-7A30E9E7EDF6}"/>
                </a:ext>
              </a:extLst>
            </p:cNvPr>
            <p:cNvSpPr/>
            <p:nvPr/>
          </p:nvSpPr>
          <p:spPr>
            <a:xfrm>
              <a:off x="647700" y="3873500"/>
              <a:ext cx="7797800" cy="9652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103FFD9-B3A2-A741-9419-54812A2FC7BA}"/>
              </a:ext>
            </a:extLst>
          </p:cNvPr>
          <p:cNvGrpSpPr/>
          <p:nvPr/>
        </p:nvGrpSpPr>
        <p:grpSpPr>
          <a:xfrm>
            <a:off x="558800" y="2628535"/>
            <a:ext cx="8013700" cy="1130300"/>
            <a:chOff x="558800" y="3568700"/>
            <a:chExt cx="8013700" cy="1130300"/>
          </a:xfrm>
        </p:grpSpPr>
        <p:grpSp>
          <p:nvGrpSpPr>
            <p:cNvPr id="19" name="Group 18">
              <a:extLst>
                <a:ext uri="{FF2B5EF4-FFF2-40B4-BE49-F238E27FC236}">
                  <a16:creationId xmlns:a16="http://schemas.microsoft.com/office/drawing/2014/main" id="{E0EC5D7F-9C8F-F349-83CB-F55394DE9ADD}"/>
                </a:ext>
              </a:extLst>
            </p:cNvPr>
            <p:cNvGrpSpPr/>
            <p:nvPr/>
          </p:nvGrpSpPr>
          <p:grpSpPr>
            <a:xfrm>
              <a:off x="703648" y="3738562"/>
              <a:ext cx="7685904" cy="590116"/>
              <a:chOff x="444843" y="4942586"/>
              <a:chExt cx="7685904" cy="590116"/>
            </a:xfrm>
          </p:grpSpPr>
          <p:grpSp>
            <p:nvGrpSpPr>
              <p:cNvPr id="10" name="Group 9">
                <a:extLst>
                  <a:ext uri="{FF2B5EF4-FFF2-40B4-BE49-F238E27FC236}">
                    <a16:creationId xmlns:a16="http://schemas.microsoft.com/office/drawing/2014/main" id="{4DF32286-5CA8-9440-961B-307DAAA601C7}"/>
                  </a:ext>
                </a:extLst>
              </p:cNvPr>
              <p:cNvGrpSpPr/>
              <p:nvPr/>
            </p:nvGrpSpPr>
            <p:grpSpPr>
              <a:xfrm>
                <a:off x="444843" y="5250363"/>
                <a:ext cx="7685904" cy="282339"/>
                <a:chOff x="444843" y="5398647"/>
                <a:chExt cx="7685904" cy="282339"/>
              </a:xfrm>
            </p:grpSpPr>
            <p:pic>
              <p:nvPicPr>
                <p:cNvPr id="8" name="Picture 7">
                  <a:extLst>
                    <a:ext uri="{FF2B5EF4-FFF2-40B4-BE49-F238E27FC236}">
                      <a16:creationId xmlns:a16="http://schemas.microsoft.com/office/drawing/2014/main" id="{E2860C2D-A6E5-904E-9B17-446EC78DF74C}"/>
                    </a:ext>
                  </a:extLst>
                </p:cNvPr>
                <p:cNvPicPr>
                  <a:picLocks noChangeAspect="1"/>
                </p:cNvPicPr>
                <p:nvPr/>
              </p:nvPicPr>
              <p:blipFill>
                <a:blip r:embed="rId3"/>
                <a:stretch>
                  <a:fillRect/>
                </a:stretch>
              </p:blipFill>
              <p:spPr>
                <a:xfrm>
                  <a:off x="444843" y="5398647"/>
                  <a:ext cx="7685904" cy="282339"/>
                </a:xfrm>
                <a:prstGeom prst="rect">
                  <a:avLst/>
                </a:prstGeom>
              </p:spPr>
            </p:pic>
            <p:sp>
              <p:nvSpPr>
                <p:cNvPr id="9" name="Rounded Rectangle 8">
                  <a:extLst>
                    <a:ext uri="{FF2B5EF4-FFF2-40B4-BE49-F238E27FC236}">
                      <a16:creationId xmlns:a16="http://schemas.microsoft.com/office/drawing/2014/main" id="{B7AFBE6B-0763-ED45-8660-0E87F3E80D9D}"/>
                    </a:ext>
                  </a:extLst>
                </p:cNvPr>
                <p:cNvSpPr/>
                <p:nvPr/>
              </p:nvSpPr>
              <p:spPr>
                <a:xfrm>
                  <a:off x="7241059" y="5398647"/>
                  <a:ext cx="457200" cy="2823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D74E4A28-32DF-8543-AED8-4F9E040BAA09}"/>
                  </a:ext>
                </a:extLst>
              </p:cNvPr>
              <p:cNvSpPr txBox="1"/>
              <p:nvPr/>
            </p:nvSpPr>
            <p:spPr>
              <a:xfrm>
                <a:off x="444843" y="4942586"/>
                <a:ext cx="562975" cy="307777"/>
              </a:xfrm>
              <a:prstGeom prst="rect">
                <a:avLst/>
              </a:prstGeom>
              <a:noFill/>
            </p:spPr>
            <p:txBody>
              <a:bodyPr wrap="none" rtlCol="0">
                <a:spAutoFit/>
              </a:bodyPr>
              <a:lstStyle/>
              <a:p>
                <a:r>
                  <a:rPr lang="en-US" dirty="0"/>
                  <a:t>After</a:t>
                </a:r>
              </a:p>
            </p:txBody>
          </p:sp>
        </p:grpSp>
        <p:sp>
          <p:nvSpPr>
            <p:cNvPr id="20" name="Rounded Rectangle 19">
              <a:extLst>
                <a:ext uri="{FF2B5EF4-FFF2-40B4-BE49-F238E27FC236}">
                  <a16:creationId xmlns:a16="http://schemas.microsoft.com/office/drawing/2014/main" id="{5A09211C-C539-5242-85C8-8EAA18A7902A}"/>
                </a:ext>
              </a:extLst>
            </p:cNvPr>
            <p:cNvSpPr/>
            <p:nvPr/>
          </p:nvSpPr>
          <p:spPr>
            <a:xfrm>
              <a:off x="558800" y="3568700"/>
              <a:ext cx="8013700" cy="1130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A59B5AC-7934-B34C-A9AE-953BDBD490E0}"/>
              </a:ext>
            </a:extLst>
          </p:cNvPr>
          <p:cNvGrpSpPr/>
          <p:nvPr/>
        </p:nvGrpSpPr>
        <p:grpSpPr>
          <a:xfrm>
            <a:off x="2253801" y="3928055"/>
            <a:ext cx="4185634" cy="2230300"/>
            <a:chOff x="2459865" y="4043966"/>
            <a:chExt cx="4185634" cy="2230300"/>
          </a:xfrm>
        </p:grpSpPr>
        <p:pic>
          <p:nvPicPr>
            <p:cNvPr id="4" name="Picture 3">
              <a:extLst>
                <a:ext uri="{FF2B5EF4-FFF2-40B4-BE49-F238E27FC236}">
                  <a16:creationId xmlns:a16="http://schemas.microsoft.com/office/drawing/2014/main" id="{19930E83-0FD0-1E4D-8310-BF5E4099EFEF}"/>
                </a:ext>
              </a:extLst>
            </p:cNvPr>
            <p:cNvPicPr>
              <a:picLocks noChangeAspect="1"/>
            </p:cNvPicPr>
            <p:nvPr/>
          </p:nvPicPr>
          <p:blipFill>
            <a:blip r:embed="rId4"/>
            <a:stretch>
              <a:fillRect/>
            </a:stretch>
          </p:blipFill>
          <p:spPr>
            <a:xfrm>
              <a:off x="2631474" y="4142513"/>
              <a:ext cx="3868352" cy="2131753"/>
            </a:xfrm>
            <a:prstGeom prst="rect">
              <a:avLst/>
            </a:prstGeom>
          </p:spPr>
        </p:pic>
        <p:sp>
          <p:nvSpPr>
            <p:cNvPr id="5" name="Rounded Rectangle 4">
              <a:extLst>
                <a:ext uri="{FF2B5EF4-FFF2-40B4-BE49-F238E27FC236}">
                  <a16:creationId xmlns:a16="http://schemas.microsoft.com/office/drawing/2014/main" id="{EC13C7CC-E83B-304A-BD1B-54DC1FB3BA44}"/>
                </a:ext>
              </a:extLst>
            </p:cNvPr>
            <p:cNvSpPr/>
            <p:nvPr/>
          </p:nvSpPr>
          <p:spPr>
            <a:xfrm>
              <a:off x="2459865" y="4043966"/>
              <a:ext cx="4185634" cy="2230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35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4CD4-88DE-E34A-A46E-E32E9576D9D0}"/>
              </a:ext>
            </a:extLst>
          </p:cNvPr>
          <p:cNvSpPr>
            <a:spLocks noGrp="1"/>
          </p:cNvSpPr>
          <p:nvPr>
            <p:ph type="title"/>
          </p:nvPr>
        </p:nvSpPr>
        <p:spPr/>
        <p:txBody>
          <a:bodyPr/>
          <a:lstStyle/>
          <a:p>
            <a:r>
              <a:rPr lang="en-US" dirty="0"/>
              <a:t>Change Icons</a:t>
            </a:r>
          </a:p>
        </p:txBody>
      </p:sp>
      <p:sp>
        <p:nvSpPr>
          <p:cNvPr id="9" name="TextBox 8">
            <a:extLst>
              <a:ext uri="{FF2B5EF4-FFF2-40B4-BE49-F238E27FC236}">
                <a16:creationId xmlns:a16="http://schemas.microsoft.com/office/drawing/2014/main" id="{AC3D61F7-3DFA-B442-86DD-D6E4D811A0C7}"/>
              </a:ext>
            </a:extLst>
          </p:cNvPr>
          <p:cNvSpPr txBox="1"/>
          <p:nvPr/>
        </p:nvSpPr>
        <p:spPr>
          <a:xfrm>
            <a:off x="321973" y="1517081"/>
            <a:ext cx="8512934" cy="3600986"/>
          </a:xfrm>
          <a:prstGeom prst="rect">
            <a:avLst/>
          </a:prstGeom>
          <a:noFill/>
        </p:spPr>
        <p:txBody>
          <a:bodyPr wrap="square" rtlCol="0">
            <a:spAutoFit/>
          </a:bodyPr>
          <a:lstStyle/>
          <a:p>
            <a:r>
              <a:rPr lang="en-US" sz="1800" dirty="0"/>
              <a:t>This example will change the icon image and color for Digital Materials on all ArchivesSpace pages.  In ArchivesSpace version 2.5.2, we use Font Awesome version 4.7.0 and the icons available can be found here: https://</a:t>
            </a:r>
            <a:r>
              <a:rPr lang="en-US" sz="1800" dirty="0" err="1"/>
              <a:t>fontawesome.com</a:t>
            </a:r>
            <a:r>
              <a:rPr lang="en-US" sz="1800" dirty="0"/>
              <a:t>/v4.7.0/icons.</a:t>
            </a:r>
          </a:p>
          <a:p>
            <a:endParaRPr lang="en-US" sz="1800" dirty="0"/>
          </a:p>
          <a:p>
            <a:r>
              <a:rPr lang="en-US" sz="1800" dirty="0"/>
              <a:t>Using the same process in the previous slides for changing colors, you can either add the </a:t>
            </a:r>
            <a:r>
              <a:rPr lang="en-US" sz="1800" dirty="0" err="1"/>
              <a:t>css</a:t>
            </a:r>
            <a:r>
              <a:rPr lang="en-US" sz="1800" dirty="0"/>
              <a:t> to the </a:t>
            </a:r>
            <a:r>
              <a:rPr lang="en-US" sz="1800" b="1" dirty="0" err="1">
                <a:solidFill>
                  <a:schemeClr val="dk1"/>
                </a:solidFill>
                <a:latin typeface="Courier New" panose="02070309020205020404" pitchFamily="49" charset="0"/>
                <a:cs typeface="Courier New" panose="02070309020205020404" pitchFamily="49" charset="0"/>
              </a:rPr>
              <a:t>custom_colors.css</a:t>
            </a:r>
            <a:r>
              <a:rPr lang="en-US" sz="1800" b="1" dirty="0">
                <a:solidFill>
                  <a:schemeClr val="dk1"/>
                </a:solidFill>
                <a:latin typeface="Courier New" panose="02070309020205020404" pitchFamily="49" charset="0"/>
                <a:cs typeface="Courier New" panose="02070309020205020404" pitchFamily="49" charset="0"/>
              </a:rPr>
              <a:t> </a:t>
            </a:r>
            <a:r>
              <a:rPr lang="en-US" sz="1800" dirty="0"/>
              <a:t>file or create a new file (perhaps called </a:t>
            </a:r>
            <a:r>
              <a:rPr lang="en-US" sz="1800" b="1" dirty="0" err="1">
                <a:solidFill>
                  <a:schemeClr val="dk1"/>
                </a:solidFill>
                <a:latin typeface="Courier New" panose="02070309020205020404" pitchFamily="49" charset="0"/>
                <a:cs typeface="Courier New" panose="02070309020205020404" pitchFamily="49" charset="0"/>
              </a:rPr>
              <a:t>custom_icons.css</a:t>
            </a:r>
            <a:r>
              <a:rPr lang="en-US" sz="1800" dirty="0"/>
              <a:t>). If you create a new file, place it in the </a:t>
            </a:r>
            <a:r>
              <a:rPr lang="en-US" sz="1800" b="1" dirty="0">
                <a:solidFill>
                  <a:schemeClr val="dk1"/>
                </a:solidFill>
                <a:latin typeface="Courier New" panose="02070309020205020404" pitchFamily="49" charset="0"/>
                <a:cs typeface="Courier New" panose="02070309020205020404" pitchFamily="49" charset="0"/>
              </a:rPr>
              <a:t>plugins/local/public/assets </a:t>
            </a:r>
            <a:r>
              <a:rPr lang="en-US" sz="1800" dirty="0"/>
              <a:t>directory, and add this line to the </a:t>
            </a:r>
            <a:r>
              <a:rPr lang="en-US" sz="1800" b="1" dirty="0" err="1">
                <a:solidFill>
                  <a:schemeClr val="dk1"/>
                </a:solidFill>
                <a:latin typeface="Courier New" panose="02070309020205020404" pitchFamily="49" charset="0"/>
                <a:cs typeface="Courier New" panose="02070309020205020404" pitchFamily="49" charset="0"/>
              </a:rPr>
              <a:t>layout_head.html.erb</a:t>
            </a:r>
            <a:r>
              <a:rPr lang="en-US" sz="1800" b="1" dirty="0">
                <a:solidFill>
                  <a:schemeClr val="dk1"/>
                </a:solidFill>
                <a:latin typeface="Courier New" panose="02070309020205020404" pitchFamily="49" charset="0"/>
                <a:cs typeface="Courier New" panose="02070309020205020404" pitchFamily="49" charset="0"/>
              </a:rPr>
              <a:t> </a:t>
            </a:r>
            <a:r>
              <a:rPr lang="en-US" sz="1800" dirty="0"/>
              <a:t>file:</a:t>
            </a:r>
          </a:p>
          <a:p>
            <a:r>
              <a:rPr lang="en-US" sz="1800" dirty="0"/>
              <a:t>	</a:t>
            </a:r>
          </a:p>
          <a:p>
            <a:r>
              <a:rPr lang="sv" sz="1600" b="1" dirty="0">
                <a:solidFill>
                  <a:schemeClr val="dk1"/>
                </a:solidFill>
                <a:latin typeface="Courier New" panose="02070309020205020404" pitchFamily="49" charset="0"/>
                <a:cs typeface="Courier New" panose="02070309020205020404" pitchFamily="49" charset="0"/>
              </a:rPr>
              <a:t>&lt;%= stylesheet_link_tag "#{@base_url}/assets/custom_icons.css" %&gt;</a:t>
            </a:r>
            <a:endParaRPr lang="en-US" sz="1600" b="1" dirty="0">
              <a:solidFill>
                <a:schemeClr val="dk1"/>
              </a:solidFill>
              <a:latin typeface="Courier New" panose="02070309020205020404" pitchFamily="49" charset="0"/>
              <a:cs typeface="Courier New" panose="02070309020205020404" pitchFamily="49" charset="0"/>
            </a:endParaRPr>
          </a:p>
          <a:p>
            <a:endParaRPr lang="en-US" b="1" dirty="0">
              <a:solidFill>
                <a:schemeClr val="dk1"/>
              </a:solidFill>
              <a:latin typeface="Courier New" panose="02070309020205020404" pitchFamily="49" charset="0"/>
              <a:cs typeface="Courier New" panose="02070309020205020404" pitchFamily="49" charset="0"/>
            </a:endParaRPr>
          </a:p>
        </p:txBody>
      </p:sp>
      <p:sp>
        <p:nvSpPr>
          <p:cNvPr id="13" name="Rounded Rectangle 12">
            <a:extLst>
              <a:ext uri="{FF2B5EF4-FFF2-40B4-BE49-F238E27FC236}">
                <a16:creationId xmlns:a16="http://schemas.microsoft.com/office/drawing/2014/main" id="{9D08BC64-CABD-6249-9453-FA044A0F9809}"/>
              </a:ext>
            </a:extLst>
          </p:cNvPr>
          <p:cNvSpPr/>
          <p:nvPr/>
        </p:nvSpPr>
        <p:spPr>
          <a:xfrm>
            <a:off x="6423949" y="5336786"/>
            <a:ext cx="1585732" cy="3765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06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4CD4-88DE-E34A-A46E-E32E9576D9D0}"/>
              </a:ext>
            </a:extLst>
          </p:cNvPr>
          <p:cNvSpPr>
            <a:spLocks noGrp="1"/>
          </p:cNvSpPr>
          <p:nvPr>
            <p:ph type="title"/>
          </p:nvPr>
        </p:nvSpPr>
        <p:spPr/>
        <p:txBody>
          <a:bodyPr/>
          <a:lstStyle/>
          <a:p>
            <a:r>
              <a:rPr lang="en-US" dirty="0"/>
              <a:t>Change Icons (2)</a:t>
            </a:r>
          </a:p>
        </p:txBody>
      </p:sp>
      <p:sp>
        <p:nvSpPr>
          <p:cNvPr id="4" name="Rectangle 3">
            <a:extLst>
              <a:ext uri="{FF2B5EF4-FFF2-40B4-BE49-F238E27FC236}">
                <a16:creationId xmlns:a16="http://schemas.microsoft.com/office/drawing/2014/main" id="{032B580F-25C2-9A46-B53D-4CF7DEF07529}"/>
              </a:ext>
            </a:extLst>
          </p:cNvPr>
          <p:cNvSpPr/>
          <p:nvPr/>
        </p:nvSpPr>
        <p:spPr>
          <a:xfrm>
            <a:off x="923083" y="1785778"/>
            <a:ext cx="3035889" cy="1754326"/>
          </a:xfrm>
          <a:prstGeom prst="rect">
            <a:avLst/>
          </a:prstGeom>
          <a:ln>
            <a:noFill/>
          </a:ln>
        </p:spPr>
        <p:txBody>
          <a:bodyPr wrap="square">
            <a:spAutoFit/>
          </a:bodyPr>
          <a:lstStyle/>
          <a:p>
            <a:r>
              <a:rPr lang="en-US" sz="1800" dirty="0" err="1"/>
              <a:t>custom_icons.css</a:t>
            </a:r>
            <a:endParaRPr lang="en-US" sz="1800" dirty="0"/>
          </a:p>
          <a:p>
            <a:endParaRPr lang="en-US" sz="1800" dirty="0"/>
          </a:p>
          <a:p>
            <a:r>
              <a:rPr lang="en-US" sz="1800" dirty="0"/>
              <a:t>.</a:t>
            </a:r>
            <a:r>
              <a:rPr lang="en-US" sz="1800" dirty="0" err="1"/>
              <a:t>fa-file-image-o:before</a:t>
            </a:r>
            <a:r>
              <a:rPr lang="en-US" sz="1800" dirty="0"/>
              <a:t> {</a:t>
            </a:r>
          </a:p>
          <a:p>
            <a:r>
              <a:rPr lang="en-US" sz="1800" dirty="0"/>
              <a:t>    content: "\f083";</a:t>
            </a:r>
          </a:p>
          <a:p>
            <a:r>
              <a:rPr lang="en-US" sz="1800" dirty="0"/>
              <a:t>    color: #000;</a:t>
            </a:r>
          </a:p>
          <a:p>
            <a:r>
              <a:rPr lang="en-US" sz="1800" dirty="0"/>
              <a:t>}</a:t>
            </a:r>
          </a:p>
        </p:txBody>
      </p:sp>
      <p:sp>
        <p:nvSpPr>
          <p:cNvPr id="13" name="Rounded Rectangle 12">
            <a:extLst>
              <a:ext uri="{FF2B5EF4-FFF2-40B4-BE49-F238E27FC236}">
                <a16:creationId xmlns:a16="http://schemas.microsoft.com/office/drawing/2014/main" id="{9D08BC64-CABD-6249-9453-FA044A0F9809}"/>
              </a:ext>
            </a:extLst>
          </p:cNvPr>
          <p:cNvSpPr/>
          <p:nvPr/>
        </p:nvSpPr>
        <p:spPr>
          <a:xfrm>
            <a:off x="6423949" y="5336786"/>
            <a:ext cx="1585732" cy="3765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C191100-8084-B244-981B-4462B1675BE0}"/>
              </a:ext>
            </a:extLst>
          </p:cNvPr>
          <p:cNvGrpSpPr/>
          <p:nvPr/>
        </p:nvGrpSpPr>
        <p:grpSpPr>
          <a:xfrm>
            <a:off x="4758778" y="1623702"/>
            <a:ext cx="2891273" cy="2011362"/>
            <a:chOff x="4758778" y="1417638"/>
            <a:chExt cx="2891273" cy="2011362"/>
          </a:xfrm>
        </p:grpSpPr>
        <p:grpSp>
          <p:nvGrpSpPr>
            <p:cNvPr id="15" name="Group 14">
              <a:extLst>
                <a:ext uri="{FF2B5EF4-FFF2-40B4-BE49-F238E27FC236}">
                  <a16:creationId xmlns:a16="http://schemas.microsoft.com/office/drawing/2014/main" id="{2EE0CF78-D096-1B41-86F1-B90B2595B3BB}"/>
                </a:ext>
              </a:extLst>
            </p:cNvPr>
            <p:cNvGrpSpPr/>
            <p:nvPr/>
          </p:nvGrpSpPr>
          <p:grpSpPr>
            <a:xfrm>
              <a:off x="5022761" y="1674254"/>
              <a:ext cx="2155719" cy="1586512"/>
              <a:chOff x="5022761" y="1674254"/>
              <a:chExt cx="2155719" cy="1586512"/>
            </a:xfrm>
          </p:grpSpPr>
          <p:grpSp>
            <p:nvGrpSpPr>
              <p:cNvPr id="8" name="Group 7">
                <a:extLst>
                  <a:ext uri="{FF2B5EF4-FFF2-40B4-BE49-F238E27FC236}">
                    <a16:creationId xmlns:a16="http://schemas.microsoft.com/office/drawing/2014/main" id="{8A2A0B7B-A466-644C-8213-EE5C2459768C}"/>
                  </a:ext>
                </a:extLst>
              </p:cNvPr>
              <p:cNvGrpSpPr/>
              <p:nvPr/>
            </p:nvGrpSpPr>
            <p:grpSpPr>
              <a:xfrm>
                <a:off x="5166775" y="1937222"/>
                <a:ext cx="2011705" cy="1323544"/>
                <a:chOff x="1018131" y="3885064"/>
                <a:chExt cx="2393809" cy="1510223"/>
              </a:xfrm>
            </p:grpSpPr>
            <p:pic>
              <p:nvPicPr>
                <p:cNvPr id="6" name="Picture 5">
                  <a:extLst>
                    <a:ext uri="{FF2B5EF4-FFF2-40B4-BE49-F238E27FC236}">
                      <a16:creationId xmlns:a16="http://schemas.microsoft.com/office/drawing/2014/main" id="{B5E5805E-F45D-EC42-9CD9-591656D482C7}"/>
                    </a:ext>
                  </a:extLst>
                </p:cNvPr>
                <p:cNvPicPr>
                  <a:picLocks noChangeAspect="1"/>
                </p:cNvPicPr>
                <p:nvPr/>
              </p:nvPicPr>
              <p:blipFill rotWithShape="1">
                <a:blip r:embed="rId2"/>
                <a:srcRect r="66450"/>
                <a:stretch/>
              </p:blipFill>
              <p:spPr>
                <a:xfrm>
                  <a:off x="1018131" y="3885064"/>
                  <a:ext cx="2393809" cy="1510223"/>
                </a:xfrm>
                <a:prstGeom prst="rect">
                  <a:avLst/>
                </a:prstGeom>
              </p:spPr>
            </p:pic>
            <p:sp>
              <p:nvSpPr>
                <p:cNvPr id="7" name="Rounded Rectangle 6">
                  <a:extLst>
                    <a:ext uri="{FF2B5EF4-FFF2-40B4-BE49-F238E27FC236}">
                      <a16:creationId xmlns:a16="http://schemas.microsoft.com/office/drawing/2014/main" id="{A3D16385-FAB2-BC4B-8ABA-DF149434E95B}"/>
                    </a:ext>
                  </a:extLst>
                </p:cNvPr>
                <p:cNvSpPr/>
                <p:nvPr/>
              </p:nvSpPr>
              <p:spPr>
                <a:xfrm>
                  <a:off x="2210937" y="4312693"/>
                  <a:ext cx="1201003" cy="887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FC83B4B3-F033-8447-8995-F62630FD28FC}"/>
                  </a:ext>
                </a:extLst>
              </p:cNvPr>
              <p:cNvSpPr txBox="1"/>
              <p:nvPr/>
            </p:nvSpPr>
            <p:spPr>
              <a:xfrm>
                <a:off x="5022761" y="1674254"/>
                <a:ext cx="2053767" cy="307777"/>
              </a:xfrm>
              <a:prstGeom prst="rect">
                <a:avLst/>
              </a:prstGeom>
              <a:noFill/>
            </p:spPr>
            <p:txBody>
              <a:bodyPr wrap="none" rtlCol="0">
                <a:spAutoFit/>
              </a:bodyPr>
              <a:lstStyle/>
              <a:p>
                <a:r>
                  <a:rPr lang="en-US" dirty="0"/>
                  <a:t>On the repository page:</a:t>
                </a:r>
              </a:p>
            </p:txBody>
          </p:sp>
        </p:grpSp>
        <p:sp>
          <p:nvSpPr>
            <p:cNvPr id="16" name="Rounded Rectangle 15">
              <a:extLst>
                <a:ext uri="{FF2B5EF4-FFF2-40B4-BE49-F238E27FC236}">
                  <a16:creationId xmlns:a16="http://schemas.microsoft.com/office/drawing/2014/main" id="{1FA9E171-6D1D-B942-9695-58DF2FFFC452}"/>
                </a:ext>
              </a:extLst>
            </p:cNvPr>
            <p:cNvSpPr/>
            <p:nvPr/>
          </p:nvSpPr>
          <p:spPr>
            <a:xfrm>
              <a:off x="4758778" y="1417638"/>
              <a:ext cx="2891273" cy="201136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F8669514-0B5C-0541-A1C9-C22FF4E3700E}"/>
              </a:ext>
            </a:extLst>
          </p:cNvPr>
          <p:cNvGrpSpPr/>
          <p:nvPr/>
        </p:nvGrpSpPr>
        <p:grpSpPr>
          <a:xfrm>
            <a:off x="1983346" y="4031087"/>
            <a:ext cx="5093182" cy="1931831"/>
            <a:chOff x="1983346" y="4031087"/>
            <a:chExt cx="5093182" cy="1931831"/>
          </a:xfrm>
        </p:grpSpPr>
        <p:grpSp>
          <p:nvGrpSpPr>
            <p:cNvPr id="10" name="Group 9">
              <a:extLst>
                <a:ext uri="{FF2B5EF4-FFF2-40B4-BE49-F238E27FC236}">
                  <a16:creationId xmlns:a16="http://schemas.microsoft.com/office/drawing/2014/main" id="{AF8D635E-939B-5845-8A10-A6968476B6A3}"/>
                </a:ext>
              </a:extLst>
            </p:cNvPr>
            <p:cNvGrpSpPr/>
            <p:nvPr/>
          </p:nvGrpSpPr>
          <p:grpSpPr>
            <a:xfrm>
              <a:off x="2441028" y="4361703"/>
              <a:ext cx="4635500" cy="1271048"/>
              <a:chOff x="3731894" y="3834628"/>
              <a:chExt cx="4635500" cy="1271048"/>
            </a:xfrm>
          </p:grpSpPr>
          <p:grpSp>
            <p:nvGrpSpPr>
              <p:cNvPr id="3" name="Group 2">
                <a:extLst>
                  <a:ext uri="{FF2B5EF4-FFF2-40B4-BE49-F238E27FC236}">
                    <a16:creationId xmlns:a16="http://schemas.microsoft.com/office/drawing/2014/main" id="{664F1AA0-50E5-C147-9A07-1E4BFFABF37E}"/>
                  </a:ext>
                </a:extLst>
              </p:cNvPr>
              <p:cNvGrpSpPr/>
              <p:nvPr/>
            </p:nvGrpSpPr>
            <p:grpSpPr>
              <a:xfrm>
                <a:off x="3731894" y="4229376"/>
                <a:ext cx="4635500" cy="876300"/>
                <a:chOff x="3854878" y="2844016"/>
                <a:chExt cx="4635500" cy="876300"/>
              </a:xfrm>
            </p:grpSpPr>
            <p:pic>
              <p:nvPicPr>
                <p:cNvPr id="11" name="Picture 10">
                  <a:extLst>
                    <a:ext uri="{FF2B5EF4-FFF2-40B4-BE49-F238E27FC236}">
                      <a16:creationId xmlns:a16="http://schemas.microsoft.com/office/drawing/2014/main" id="{0839034C-490F-954B-AEA5-FC9B2707BB64}"/>
                    </a:ext>
                  </a:extLst>
                </p:cNvPr>
                <p:cNvPicPr>
                  <a:picLocks noChangeAspect="1"/>
                </p:cNvPicPr>
                <p:nvPr/>
              </p:nvPicPr>
              <p:blipFill>
                <a:blip r:embed="rId3"/>
                <a:stretch>
                  <a:fillRect/>
                </a:stretch>
              </p:blipFill>
              <p:spPr>
                <a:xfrm>
                  <a:off x="3854878" y="2844016"/>
                  <a:ext cx="4635500" cy="876300"/>
                </a:xfrm>
                <a:prstGeom prst="rect">
                  <a:avLst/>
                </a:prstGeom>
              </p:spPr>
            </p:pic>
            <p:sp>
              <p:nvSpPr>
                <p:cNvPr id="12" name="Rounded Rectangle 11">
                  <a:extLst>
                    <a:ext uri="{FF2B5EF4-FFF2-40B4-BE49-F238E27FC236}">
                      <a16:creationId xmlns:a16="http://schemas.microsoft.com/office/drawing/2014/main" id="{831118D5-A851-3842-84D0-72BDC9525404}"/>
                    </a:ext>
                  </a:extLst>
                </p:cNvPr>
                <p:cNvSpPr/>
                <p:nvPr/>
              </p:nvSpPr>
              <p:spPr>
                <a:xfrm>
                  <a:off x="3854878" y="3325735"/>
                  <a:ext cx="1692717" cy="3887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8B7F589-3D27-4A4A-9F5B-08698CBC809B}"/>
                  </a:ext>
                </a:extLst>
              </p:cNvPr>
              <p:cNvSpPr txBox="1"/>
              <p:nvPr/>
            </p:nvSpPr>
            <p:spPr>
              <a:xfrm>
                <a:off x="3731894" y="3834628"/>
                <a:ext cx="2263761" cy="307777"/>
              </a:xfrm>
              <a:prstGeom prst="rect">
                <a:avLst/>
              </a:prstGeom>
              <a:noFill/>
            </p:spPr>
            <p:txBody>
              <a:bodyPr wrap="none" rtlCol="0">
                <a:spAutoFit/>
              </a:bodyPr>
              <a:lstStyle/>
              <a:p>
                <a:r>
                  <a:rPr lang="en-US" dirty="0"/>
                  <a:t>On the digital object page:</a:t>
                </a:r>
              </a:p>
            </p:txBody>
          </p:sp>
        </p:grpSp>
        <p:sp>
          <p:nvSpPr>
            <p:cNvPr id="18" name="Rounded Rectangle 17">
              <a:extLst>
                <a:ext uri="{FF2B5EF4-FFF2-40B4-BE49-F238E27FC236}">
                  <a16:creationId xmlns:a16="http://schemas.microsoft.com/office/drawing/2014/main" id="{08F1D92D-8AF7-1D4C-9E0C-A54F2A6DD102}"/>
                </a:ext>
              </a:extLst>
            </p:cNvPr>
            <p:cNvSpPr/>
            <p:nvPr/>
          </p:nvSpPr>
          <p:spPr>
            <a:xfrm>
              <a:off x="1983346" y="4031087"/>
              <a:ext cx="5093182" cy="193183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8425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F807-27A8-4B42-B2DA-CB15E71D24C9}"/>
              </a:ext>
            </a:extLst>
          </p:cNvPr>
          <p:cNvSpPr>
            <a:spLocks noGrp="1"/>
          </p:cNvSpPr>
          <p:nvPr>
            <p:ph type="title"/>
          </p:nvPr>
        </p:nvSpPr>
        <p:spPr/>
        <p:txBody>
          <a:bodyPr/>
          <a:lstStyle/>
          <a:p>
            <a:r>
              <a:rPr lang="en-US" dirty="0"/>
              <a:t>How to Use Community Plugins</a:t>
            </a:r>
          </a:p>
        </p:txBody>
      </p:sp>
      <p:sp>
        <p:nvSpPr>
          <p:cNvPr id="3" name="Text Placeholder 2">
            <a:extLst>
              <a:ext uri="{FF2B5EF4-FFF2-40B4-BE49-F238E27FC236}">
                <a16:creationId xmlns:a16="http://schemas.microsoft.com/office/drawing/2014/main" id="{0C197F06-6E80-6243-9C50-BACA4783E192}"/>
              </a:ext>
            </a:extLst>
          </p:cNvPr>
          <p:cNvSpPr>
            <a:spLocks noGrp="1"/>
          </p:cNvSpPr>
          <p:nvPr>
            <p:ph type="body" idx="1"/>
          </p:nvPr>
        </p:nvSpPr>
        <p:spPr/>
        <p:txBody>
          <a:bodyPr/>
          <a:lstStyle/>
          <a:p>
            <a:r>
              <a:rPr lang="en-US" sz="2000" dirty="0"/>
              <a:t>Examine the directory structure in the GitHub repository for the plugin to determine where to include it in your installation plugin directory</a:t>
            </a:r>
          </a:p>
          <a:p>
            <a:r>
              <a:rPr lang="en-US" sz="2000" dirty="0"/>
              <a:t>Clone or download the repository and copy it into the correct location in your ArchivesSpace installation</a:t>
            </a:r>
          </a:p>
          <a:p>
            <a:r>
              <a:rPr lang="en-US" sz="2000" dirty="0"/>
              <a:t>Add the plugin directory name to the </a:t>
            </a:r>
            <a:r>
              <a:rPr lang="en-US" sz="2000" b="1" dirty="0" err="1">
                <a:latin typeface="Courier New"/>
                <a:ea typeface="Courier New"/>
                <a:cs typeface="Courier New"/>
                <a:sym typeface="Courier New"/>
              </a:rPr>
              <a:t>AppConfig</a:t>
            </a:r>
            <a:r>
              <a:rPr lang="en-US" sz="2000" b="1" dirty="0">
                <a:latin typeface="Courier New"/>
                <a:ea typeface="Courier New"/>
                <a:cs typeface="Courier New"/>
                <a:sym typeface="Courier New"/>
              </a:rPr>
              <a:t>[:plugins] </a:t>
            </a:r>
            <a:r>
              <a:rPr lang="en-US" sz="2000" dirty="0">
                <a:sym typeface="Courier New"/>
              </a:rPr>
              <a:t>configuration parameter – Don’t forget to remove the leading #!</a:t>
            </a:r>
            <a:endParaRPr lang="en-US" sz="2000" dirty="0"/>
          </a:p>
          <a:p>
            <a:r>
              <a:rPr lang="en-US" sz="2000" dirty="0"/>
              <a:t>Restart ArchivesSpace</a:t>
            </a:r>
          </a:p>
          <a:p>
            <a:r>
              <a:rPr lang="en-US" sz="2000" dirty="0"/>
              <a:t>If you have questions, contact the maintainer of the plugin or submit questions to the member listserv or Google Group</a:t>
            </a:r>
          </a:p>
          <a:p>
            <a:endParaRPr lang="en-US" dirty="0"/>
          </a:p>
          <a:p>
            <a:endParaRPr lang="en-US" dirty="0"/>
          </a:p>
        </p:txBody>
      </p:sp>
    </p:spTree>
    <p:extLst>
      <p:ext uri="{BB962C8B-B14F-4D97-AF65-F5344CB8AC3E}">
        <p14:creationId xmlns:p14="http://schemas.microsoft.com/office/powerpoint/2010/main" val="3577692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Resources</a:t>
            </a:r>
            <a:endParaRPr sz="4400" b="0" i="0" u="none" strike="noStrike" cap="none" dirty="0">
              <a:solidFill>
                <a:schemeClr val="dk1"/>
              </a:solidFill>
              <a:latin typeface="Arial"/>
              <a:ea typeface="Arial"/>
              <a:cs typeface="Arial"/>
              <a:sym typeface="Arial"/>
            </a:endParaRPr>
          </a:p>
        </p:txBody>
      </p:sp>
      <p:sp>
        <p:nvSpPr>
          <p:cNvPr id="232" name="Google Shape;232;p39"/>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342900" lvl="0" indent="-266700">
              <a:spcBef>
                <a:spcPts val="0"/>
              </a:spcBef>
              <a:buSzPts val="1600"/>
            </a:pPr>
            <a:r>
              <a:rPr lang="en-US" sz="1600" u="sng" dirty="0">
                <a:solidFill>
                  <a:schemeClr val="hlink"/>
                </a:solidFill>
                <a:hlinkClick r:id="rId3"/>
              </a:rPr>
              <a:t>https://github.com/archivesspace/tech-docs/blob/master/customization/theming.md</a:t>
            </a:r>
          </a:p>
          <a:p>
            <a:pPr marL="342900" lvl="0" indent="-266700">
              <a:spcBef>
                <a:spcPts val="0"/>
              </a:spcBef>
              <a:buSzPts val="1600"/>
            </a:pPr>
            <a:r>
              <a:rPr lang="en-US" sz="1600" u="sng" dirty="0">
                <a:solidFill>
                  <a:schemeClr val="hlink"/>
                </a:solidFill>
                <a:hlinkClick r:id="rId3"/>
              </a:rPr>
              <a:t>https://github.com/archivesspace/tech-docs/blob/master/customization/plugins.md</a:t>
            </a:r>
            <a:endParaRPr lang="en-US" sz="1600" u="sng" dirty="0">
              <a:solidFill>
                <a:schemeClr val="hlink"/>
              </a:solidFill>
            </a:endParaRPr>
          </a:p>
          <a:p>
            <a:pPr marL="342900" lvl="0" indent="-266700">
              <a:spcBef>
                <a:spcPts val="0"/>
              </a:spcBef>
              <a:buSzPts val="1600"/>
            </a:pPr>
            <a:r>
              <a:rPr lang="en-US" sz="1600" u="sng" dirty="0">
                <a:solidFill>
                  <a:schemeClr val="hlink"/>
                </a:solidFill>
                <a:hlinkClick r:id="rId4"/>
              </a:rPr>
              <a:t>https://archivesspace.atlassian.net/wiki/spaces/ADC/pages/17137734/Plugins+and+Scripts</a:t>
            </a:r>
            <a:endParaRPr sz="1600" u="sng" dirty="0">
              <a:solidFill>
                <a:schemeClr val="hlink"/>
              </a:solidFill>
              <a:hlinkClick r:id="rId4"/>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5"/>
              </a:rPr>
              <a:t>http://campuspress.yale.edu/yalearchivesspace/category/what-archivesspace-does/</a:t>
            </a:r>
            <a:endParaRPr sz="1600" u="sng" dirty="0">
              <a:solidFill>
                <a:schemeClr val="hlink"/>
              </a:solidFill>
              <a:hlinkClick r:id="rId5"/>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6"/>
              </a:rPr>
              <a:t>http://libraryblogs.is.ed.ac.uk/librarylabs/tag/archivesspace/</a:t>
            </a:r>
            <a:endParaRPr sz="1600" u="sng" dirty="0">
              <a:solidFill>
                <a:schemeClr val="hlink"/>
              </a:solidFill>
              <a:hlinkClick r:id="rId6"/>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7"/>
              </a:rPr>
              <a:t>http://archival-integration.blogspot.com/2015/07/archivesspace-donor-details-plugin.html</a:t>
            </a:r>
            <a:endParaRPr sz="1600" u="sng" dirty="0">
              <a:solidFill>
                <a:schemeClr val="hlink"/>
              </a:solidFill>
              <a:hlinkClick r:id="rId7"/>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8"/>
              </a:rPr>
              <a:t>https://guides.nyu.edu/archivesspace/development</a:t>
            </a:r>
            <a:endParaRPr sz="1600" u="sng" dirty="0">
              <a:solidFill>
                <a:schemeClr val="hlink"/>
              </a:solidFill>
              <a:hlinkClick r:id="rId8"/>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9"/>
              </a:rPr>
              <a:t>https://blogs.library.duke.edu/bitstreams/2016/09/21/archivesspace-api-fun/</a:t>
            </a:r>
            <a:endParaRPr sz="1600" u="sng" dirty="0">
              <a:solidFill>
                <a:schemeClr val="hlink"/>
              </a:solidFill>
              <a:hlinkClick r:id="rId9"/>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10"/>
              </a:rPr>
              <a:t>https://blogs.harvard.edu/archivaldescription/2017/01/26/spreadsheet_to_ead_to_as/</a:t>
            </a:r>
            <a:endParaRPr sz="1600" u="sng" dirty="0">
              <a:solidFill>
                <a:schemeClr val="hlink"/>
              </a:solidFill>
              <a:hlinkClick r:id="rId10"/>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11"/>
              </a:rPr>
              <a:t>https://library.osu.edu/blogs/it/category/archivesspace/</a:t>
            </a:r>
            <a:endParaRPr dirty="0"/>
          </a:p>
          <a:p>
            <a:pPr marL="342900" marR="0" lvl="0" indent="-266700" algn="l" rtl="0">
              <a:spcBef>
                <a:spcPts val="0"/>
              </a:spcBef>
              <a:spcAft>
                <a:spcPts val="0"/>
              </a:spcAft>
              <a:buClr>
                <a:schemeClr val="hlink"/>
              </a:buClr>
              <a:buSzPts val="1600"/>
              <a:buFont typeface="Arial"/>
              <a:buChar char="•"/>
            </a:pPr>
            <a:r>
              <a:rPr lang="en-US" sz="1600" u="sng" dirty="0">
                <a:solidFill>
                  <a:schemeClr val="hlink"/>
                </a:solidFill>
                <a:hlinkClick r:id="rId12"/>
              </a:rPr>
              <a:t>https://www.youtube.com/watch?v=hWP430Q5EWM</a:t>
            </a:r>
            <a:endParaRPr dirty="0"/>
          </a:p>
          <a:p>
            <a:pPr marL="342900" marR="0" lvl="0" indent="-254000" algn="l" rtl="0">
              <a:spcBef>
                <a:spcPts val="0"/>
              </a:spcBef>
              <a:spcAft>
                <a:spcPts val="0"/>
              </a:spcAft>
              <a:buClr>
                <a:schemeClr val="hlink"/>
              </a:buClr>
              <a:buSzPts val="1400"/>
              <a:buFont typeface="Arial"/>
              <a:buChar char="•"/>
            </a:pPr>
            <a:r>
              <a:rPr lang="en-US" sz="1400" dirty="0"/>
              <a:t>Turning a plugin into core code: </a:t>
            </a:r>
            <a:r>
              <a:rPr lang="en-US" sz="1400" u="sng" dirty="0">
                <a:solidFill>
                  <a:schemeClr val="hlink"/>
                </a:solidFill>
                <a:hlinkClick r:id="rId13"/>
              </a:rPr>
              <a:t>https://archivesspace.atlassian.net/wiki/spaces/ADC/pages/349995159/Turning+an+ArchivesSpace+Plugin+into+Core+Code</a:t>
            </a:r>
            <a:r>
              <a:rPr lang="en-US" sz="1400" dirty="0"/>
              <a:t> </a:t>
            </a:r>
            <a:endParaRPr sz="1400" u="sng" dirty="0">
              <a:solidFill>
                <a:schemeClr val="hlink"/>
              </a:solidFill>
              <a:hlinkClick r:id="rId11"/>
            </a:endParaRPr>
          </a:p>
          <a:p>
            <a:pPr marL="0" marR="0" lvl="0" indent="0" algn="l" rtl="0">
              <a:spcBef>
                <a:spcPts val="0"/>
              </a:spcBef>
              <a:spcAft>
                <a:spcPts val="0"/>
              </a:spcAft>
              <a:buNone/>
            </a:pPr>
            <a:endParaRPr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1"/>
                </a:solidFill>
                <a:latin typeface="Arial"/>
                <a:ea typeface="Arial"/>
                <a:cs typeface="Arial"/>
                <a:sym typeface="Arial"/>
              </a:rPr>
              <a:t>Thank you!</a:t>
            </a:r>
            <a:endParaRPr sz="4400" b="0" i="0" u="none" strike="noStrike" cap="none">
              <a:solidFill>
                <a:schemeClr val="dk1"/>
              </a:solidFill>
              <a:latin typeface="Arial"/>
              <a:ea typeface="Arial"/>
              <a:cs typeface="Arial"/>
              <a:sym typeface="Arial"/>
            </a:endParaRPr>
          </a:p>
        </p:txBody>
      </p:sp>
      <p:sp>
        <p:nvSpPr>
          <p:cNvPr id="238" name="Google Shape;238;p40"/>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800"/>
              <a:buFont typeface="Arial"/>
              <a:buNone/>
            </a:pPr>
            <a:endParaRPr sz="2800" b="0" i="0" u="none" strike="noStrike" cap="none" dirty="0">
              <a:solidFill>
                <a:schemeClr val="dk1"/>
              </a:solidFill>
              <a:latin typeface="Arial"/>
              <a:ea typeface="Arial"/>
              <a:cs typeface="Arial"/>
              <a:sym typeface="Arial"/>
            </a:endParaRPr>
          </a:p>
          <a:p>
            <a:pPr marL="0" marR="0" lvl="0" indent="0" algn="ctr" rtl="0">
              <a:spcBef>
                <a:spcPts val="880"/>
              </a:spcBef>
              <a:spcAft>
                <a:spcPts val="0"/>
              </a:spcAft>
              <a:buClr>
                <a:srgbClr val="27A9E2"/>
              </a:buClr>
              <a:buSzPts val="4400"/>
              <a:buFont typeface="Arial"/>
              <a:buNone/>
            </a:pPr>
            <a:r>
              <a:rPr lang="en-US" sz="4400" b="0" i="0" u="none" strike="noStrike" cap="none" dirty="0">
                <a:solidFill>
                  <a:schemeClr val="dk1"/>
                </a:solidFill>
                <a:latin typeface="Arial"/>
                <a:ea typeface="Arial"/>
                <a:cs typeface="Arial"/>
                <a:sym typeface="Arial"/>
              </a:rPr>
              <a:t>Any Questions?</a:t>
            </a:r>
            <a:endParaRPr dirty="0"/>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Contact Information:</a:t>
            </a:r>
            <a:endParaRPr dirty="0"/>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Laney McGlohon – </a:t>
            </a:r>
            <a:r>
              <a:rPr lang="en-US" sz="2400" b="0" i="0" u="sng" strike="noStrike" cap="none" dirty="0">
                <a:solidFill>
                  <a:schemeClr val="hlink"/>
                </a:solidFill>
                <a:latin typeface="Arial"/>
                <a:ea typeface="Arial"/>
                <a:cs typeface="Arial"/>
                <a:sym typeface="Arial"/>
                <a:hlinkClick r:id="rId3"/>
              </a:rPr>
              <a:t>laney.mcglohon@lyrasis.org</a:t>
            </a:r>
            <a:endParaRPr lang="en-US" sz="2400" b="0" i="0" u="sng" strike="noStrike" cap="none" dirty="0">
              <a:solidFill>
                <a:schemeClr val="hlink"/>
              </a:solidFill>
              <a:latin typeface="Arial"/>
              <a:ea typeface="Arial"/>
              <a:cs typeface="Arial"/>
              <a:sym typeface="Arial"/>
            </a:endParaRPr>
          </a:p>
          <a:p>
            <a:pPr marL="0" lvl="0" indent="0" algn="ctr">
              <a:spcBef>
                <a:spcPts val="480"/>
              </a:spcBef>
              <a:buSzPts val="2400"/>
              <a:buNone/>
            </a:pPr>
            <a:r>
              <a:rPr lang="en-US" sz="2400" dirty="0"/>
              <a:t>Lora Woodford – </a:t>
            </a:r>
            <a:r>
              <a:rPr lang="en-US" sz="2400" u="sng" dirty="0" err="1">
                <a:solidFill>
                  <a:schemeClr val="hlink"/>
                </a:solidFill>
              </a:rPr>
              <a:t>lora</a:t>
            </a:r>
            <a:r>
              <a:rPr lang="en-US" sz="2400" u="sng" dirty="0" err="1">
                <a:solidFill>
                  <a:schemeClr val="hlink"/>
                </a:solidFill>
                <a:hlinkClick r:id="rId3"/>
              </a:rPr>
              <a:t>.woodford@lyrasis.org</a:t>
            </a:r>
            <a:endParaRPr sz="2400" b="0" i="0" u="none" strike="noStrike" cap="none" dirty="0">
              <a:solidFill>
                <a:schemeClr val="dk1"/>
              </a:solidFill>
              <a:latin typeface="Arial"/>
              <a:ea typeface="Arial"/>
              <a:cs typeface="Arial"/>
              <a:sym typeface="Arial"/>
            </a:endParaRPr>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6F07-7CFF-40D8-8890-5985F012A910}"/>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6FD82FBE-DBDD-4705-B4D3-E9AC5709D662}"/>
              </a:ext>
            </a:extLst>
          </p:cNvPr>
          <p:cNvSpPr>
            <a:spLocks noGrp="1"/>
          </p:cNvSpPr>
          <p:nvPr>
            <p:ph type="body" idx="1"/>
          </p:nvPr>
        </p:nvSpPr>
        <p:spPr/>
        <p:txBody>
          <a:bodyPr/>
          <a:lstStyle/>
          <a:p>
            <a:r>
              <a:rPr lang="en-US" sz="2800" dirty="0"/>
              <a:t>Two mechanisms</a:t>
            </a:r>
          </a:p>
          <a:p>
            <a:pPr marL="990600" lvl="1" indent="-457200"/>
            <a:r>
              <a:rPr lang="en-US" sz="2400" dirty="0"/>
              <a:t>Configuration variables (</a:t>
            </a:r>
            <a:r>
              <a:rPr lang="en-US" sz="2000" b="1" dirty="0" err="1">
                <a:latin typeface="Courier New" panose="02070309020205020404" pitchFamily="49" charset="0"/>
                <a:cs typeface="Courier New" panose="02070309020205020404" pitchFamily="49" charset="0"/>
              </a:rPr>
              <a:t>config.rb</a:t>
            </a:r>
            <a:r>
              <a:rPr lang="en-US" sz="2400" dirty="0"/>
              <a:t>)</a:t>
            </a:r>
          </a:p>
          <a:p>
            <a:pPr marL="990600" lvl="1" indent="-457200"/>
            <a:r>
              <a:rPr lang="en-US" sz="2400" dirty="0"/>
              <a:t>Plugins</a:t>
            </a:r>
          </a:p>
          <a:p>
            <a:r>
              <a:rPr lang="en-US" sz="2800" dirty="0"/>
              <a:t>All code examples from this presentation can be found in the tech-docs GitHub repository: </a:t>
            </a:r>
            <a:r>
              <a:rPr lang="en-US" sz="2000" b="1" dirty="0">
                <a:latin typeface="Courier New" panose="02070309020205020404" pitchFamily="49" charset="0"/>
                <a:cs typeface="Courier New" panose="02070309020205020404" pitchFamily="49" charset="0"/>
              </a:rPr>
              <a:t>https://github.com/archivesspace/tech-docs/customizing_PUI_examples</a:t>
            </a:r>
          </a:p>
        </p:txBody>
      </p:sp>
    </p:spTree>
    <p:extLst>
      <p:ext uri="{BB962C8B-B14F-4D97-AF65-F5344CB8AC3E}">
        <p14:creationId xmlns:p14="http://schemas.microsoft.com/office/powerpoint/2010/main" val="188912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5403-E6A4-AE4E-ABEE-B1A8D76040DC}"/>
              </a:ext>
            </a:extLst>
          </p:cNvPr>
          <p:cNvSpPr>
            <a:spLocks noGrp="1"/>
          </p:cNvSpPr>
          <p:nvPr>
            <p:ph type="title"/>
          </p:nvPr>
        </p:nvSpPr>
        <p:spPr/>
        <p:txBody>
          <a:bodyPr/>
          <a:lstStyle/>
          <a:p>
            <a:r>
              <a:rPr lang="en-US" dirty="0"/>
              <a:t>Configuration Settings</a:t>
            </a:r>
          </a:p>
        </p:txBody>
      </p:sp>
      <p:sp>
        <p:nvSpPr>
          <p:cNvPr id="3" name="Text Placeholder 2">
            <a:extLst>
              <a:ext uri="{FF2B5EF4-FFF2-40B4-BE49-F238E27FC236}">
                <a16:creationId xmlns:a16="http://schemas.microsoft.com/office/drawing/2014/main" id="{A5113CF3-6295-E642-941F-DC56B08FC4AC}"/>
              </a:ext>
            </a:extLst>
          </p:cNvPr>
          <p:cNvSpPr>
            <a:spLocks noGrp="1"/>
          </p:cNvSpPr>
          <p:nvPr>
            <p:ph type="body" idx="1"/>
          </p:nvPr>
        </p:nvSpPr>
        <p:spPr>
          <a:xfrm>
            <a:off x="457200" y="1107583"/>
            <a:ext cx="8229600" cy="4912217"/>
          </a:xfrm>
        </p:spPr>
        <p:txBody>
          <a:bodyPr/>
          <a:lstStyle/>
          <a:p>
            <a:r>
              <a:rPr lang="en-US" sz="2400" dirty="0"/>
              <a:t>In all </a:t>
            </a:r>
            <a:r>
              <a:rPr lang="en-US" sz="2400" dirty="0" err="1"/>
              <a:t>ArchivesSpaces</a:t>
            </a:r>
            <a:r>
              <a:rPr lang="en-US" sz="2400" dirty="0"/>
              <a:t> releases, there is a configuration file in the config directory called </a:t>
            </a:r>
            <a:r>
              <a:rPr lang="en-US" sz="2400" b="1" dirty="0" err="1">
                <a:latin typeface="Courier New" panose="02070309020205020404" pitchFamily="49" charset="0"/>
                <a:cs typeface="Courier New" panose="02070309020205020404" pitchFamily="49" charset="0"/>
              </a:rPr>
              <a:t>config.rb</a:t>
            </a:r>
            <a:endParaRPr lang="en-US" sz="2400" b="1" dirty="0">
              <a:latin typeface="Courier New" panose="02070309020205020404" pitchFamily="49" charset="0"/>
              <a:cs typeface="Courier New" panose="02070309020205020404" pitchFamily="49" charset="0"/>
            </a:endParaRPr>
          </a:p>
          <a:p>
            <a:r>
              <a:rPr lang="en-US" sz="2400" dirty="0"/>
              <a:t>Some of the configuration settings in this file can be used to customize the Public User Interface</a:t>
            </a:r>
          </a:p>
          <a:p>
            <a:r>
              <a:rPr lang="en-US" sz="2400" dirty="0"/>
              <a:t>When you change the values in the </a:t>
            </a:r>
            <a:r>
              <a:rPr lang="en-US" sz="2400" b="1" dirty="0" err="1">
                <a:latin typeface="Courier New" panose="02070309020205020404" pitchFamily="49" charset="0"/>
                <a:cs typeface="Courier New" panose="02070309020205020404" pitchFamily="49" charset="0"/>
              </a:rPr>
              <a:t>config.rb</a:t>
            </a:r>
            <a:r>
              <a:rPr lang="en-US" sz="2400" b="1" dirty="0">
                <a:latin typeface="Courier New" panose="02070309020205020404" pitchFamily="49" charset="0"/>
                <a:cs typeface="Courier New" panose="02070309020205020404" pitchFamily="49" charset="0"/>
              </a:rPr>
              <a:t> </a:t>
            </a:r>
            <a:r>
              <a:rPr lang="en-US" sz="2400" dirty="0"/>
              <a:t>file, don’t forget to remove the pound signs (#) at the beginning of the modified lines to enable the configuration changes</a:t>
            </a:r>
          </a:p>
          <a:p>
            <a:r>
              <a:rPr lang="en-US" sz="2400" dirty="0"/>
              <a:t>In most of the following examples, the default values are provided</a:t>
            </a:r>
          </a:p>
          <a:p>
            <a:r>
              <a:rPr lang="en-US" sz="2400" dirty="0"/>
              <a:t>After saving the changes, don’t forget to restart ArchivesSpace!</a:t>
            </a:r>
          </a:p>
        </p:txBody>
      </p:sp>
    </p:spTree>
    <p:extLst>
      <p:ext uri="{BB962C8B-B14F-4D97-AF65-F5344CB8AC3E}">
        <p14:creationId xmlns:p14="http://schemas.microsoft.com/office/powerpoint/2010/main" val="185314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4000" dirty="0"/>
              <a:t>Examples</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914398" y="1309815"/>
            <a:ext cx="7508385" cy="4707925"/>
          </a:xfrm>
        </p:spPr>
        <p:txBody>
          <a:bodyPr/>
          <a:lstStyle/>
          <a:p>
            <a:pPr marL="508000" indent="-457200">
              <a:buClr>
                <a:srgbClr val="0070C0"/>
              </a:buClr>
              <a:buSzPct val="100000"/>
              <a:buFont typeface="+mj-lt"/>
              <a:buAutoNum type="alphaUcPeriod"/>
            </a:pPr>
            <a:r>
              <a:rPr lang="en-US" sz="2400" dirty="0">
                <a:latin typeface="+mn-lt"/>
              </a:rPr>
              <a:t>Change links on the navigation toolbar </a:t>
            </a:r>
          </a:p>
          <a:p>
            <a:pPr marL="508000" indent="-457200">
              <a:buClr>
                <a:srgbClr val="0070C0"/>
              </a:buClr>
              <a:buSzPct val="100000"/>
              <a:buFont typeface="+mj-lt"/>
              <a:buAutoNum type="alphaUcPeriod"/>
            </a:pPr>
            <a:r>
              <a:rPr lang="en-US" sz="2400" dirty="0">
                <a:latin typeface="+mn-lt"/>
              </a:rPr>
              <a:t>Enable/Disable badges and counts that appear on the repository page</a:t>
            </a:r>
          </a:p>
          <a:p>
            <a:pPr marL="508000" indent="-457200">
              <a:buClr>
                <a:srgbClr val="0070C0"/>
              </a:buClr>
              <a:buSzPct val="100000"/>
              <a:buFont typeface="+mj-lt"/>
              <a:buAutoNum type="alphaUcPeriod"/>
            </a:pPr>
            <a:r>
              <a:rPr lang="en-US" sz="2400" dirty="0">
                <a:latin typeface="+mn-lt"/>
              </a:rPr>
              <a:t>Change the number of search results per page</a:t>
            </a:r>
            <a:endParaRPr lang="en-US" sz="2400" b="1" dirty="0">
              <a:latin typeface="+mn-lt"/>
              <a:cs typeface="Courier New" panose="02070309020205020404" pitchFamily="49" charset="0"/>
            </a:endParaRPr>
          </a:p>
          <a:p>
            <a:pPr marL="508000" indent="-457200">
              <a:buClr>
                <a:srgbClr val="0070C0"/>
              </a:buClr>
              <a:buSzPct val="100000"/>
              <a:buFont typeface="+mj-lt"/>
              <a:buAutoNum type="alphaUcPeriod"/>
            </a:pPr>
            <a:r>
              <a:rPr lang="en-US" sz="2400" dirty="0">
                <a:latin typeface="+mn-lt"/>
              </a:rPr>
              <a:t>Change the number of characters to truncate before showing the ‘See More' link</a:t>
            </a:r>
          </a:p>
          <a:p>
            <a:pPr marL="508000" indent="-457200">
              <a:buClr>
                <a:srgbClr val="0070C0"/>
              </a:buClr>
              <a:buSzPct val="100000"/>
              <a:buFont typeface="+mj-lt"/>
              <a:buAutoNum type="alphaUcPeriod"/>
            </a:pPr>
            <a:r>
              <a:rPr lang="en-US" sz="2400" dirty="0">
                <a:latin typeface="+mn-lt"/>
              </a:rPr>
              <a:t>Change the feedback link</a:t>
            </a:r>
          </a:p>
          <a:p>
            <a:pPr marL="508000" indent="-457200">
              <a:buClr>
                <a:srgbClr val="0070C0"/>
              </a:buClr>
              <a:buSzPct val="100000"/>
              <a:buFont typeface="+mj-lt"/>
              <a:buAutoNum type="alphaUcPeriod"/>
            </a:pPr>
            <a:r>
              <a:rPr lang="en-US" sz="2400" dirty="0">
                <a:latin typeface="+mn-lt"/>
              </a:rPr>
              <a:t>Enable/Disable Citations</a:t>
            </a:r>
          </a:p>
          <a:p>
            <a:pPr marL="508000" indent="-457200">
              <a:buClr>
                <a:srgbClr val="0070C0"/>
              </a:buClr>
              <a:buSzPct val="100000"/>
              <a:buFont typeface="+mj-lt"/>
              <a:buAutoNum type="alphaUcPeriod"/>
            </a:pPr>
            <a:r>
              <a:rPr lang="en-US" sz="2400" dirty="0">
                <a:latin typeface="+mn-lt"/>
              </a:rPr>
              <a:t>Enable/Disable Print</a:t>
            </a:r>
          </a:p>
          <a:p>
            <a:pPr marL="508000" indent="-457200">
              <a:buClr>
                <a:srgbClr val="0070C0"/>
              </a:buClr>
              <a:buSzPct val="100000"/>
              <a:buFont typeface="+mj-lt"/>
              <a:buAutoNum type="alphaUcPeriod"/>
            </a:pPr>
            <a:r>
              <a:rPr lang="en-US" sz="2400" dirty="0">
                <a:latin typeface="+mn-lt"/>
              </a:rPr>
              <a:t>Enable/Disable Display of Linked Deaccessions </a:t>
            </a:r>
            <a:endParaRPr lang="en-US" sz="2400" b="1" dirty="0">
              <a:latin typeface="+mn-lt"/>
              <a:cs typeface="Courier New" panose="02070309020205020404" pitchFamily="49" charset="0"/>
            </a:endParaRPr>
          </a:p>
          <a:p>
            <a:pPr marL="50800" indent="0">
              <a:buClr>
                <a:srgbClr val="0070C0"/>
              </a:buClr>
              <a:buSzPct val="100000"/>
              <a:buNone/>
            </a:pPr>
            <a:endParaRPr lang="en-US" sz="2400" dirty="0"/>
          </a:p>
        </p:txBody>
      </p:sp>
    </p:spTree>
    <p:extLst>
      <p:ext uri="{BB962C8B-B14F-4D97-AF65-F5344CB8AC3E}">
        <p14:creationId xmlns:p14="http://schemas.microsoft.com/office/powerpoint/2010/main" val="380875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77C3-8F23-304E-AC0E-B4A6D802C628}"/>
              </a:ext>
            </a:extLst>
          </p:cNvPr>
          <p:cNvSpPr>
            <a:spLocks noGrp="1"/>
          </p:cNvSpPr>
          <p:nvPr>
            <p:ph type="title"/>
          </p:nvPr>
        </p:nvSpPr>
        <p:spPr/>
        <p:txBody>
          <a:bodyPr/>
          <a:lstStyle/>
          <a:p>
            <a:r>
              <a:rPr lang="en-US" dirty="0"/>
              <a:t>Change links on the </a:t>
            </a:r>
            <a:br>
              <a:rPr lang="en-US" dirty="0"/>
            </a:br>
            <a:r>
              <a:rPr lang="en-US" dirty="0"/>
              <a:t>navigation toolbar</a:t>
            </a:r>
          </a:p>
        </p:txBody>
      </p:sp>
      <p:sp>
        <p:nvSpPr>
          <p:cNvPr id="3" name="Text Placeholder 2">
            <a:extLst>
              <a:ext uri="{FF2B5EF4-FFF2-40B4-BE49-F238E27FC236}">
                <a16:creationId xmlns:a16="http://schemas.microsoft.com/office/drawing/2014/main" id="{454D8147-E0BA-C243-BB7E-828D63E57131}"/>
              </a:ext>
            </a:extLst>
          </p:cNvPr>
          <p:cNvSpPr>
            <a:spLocks noGrp="1"/>
          </p:cNvSpPr>
          <p:nvPr>
            <p:ph type="body" idx="1"/>
          </p:nvPr>
        </p:nvSpPr>
        <p:spPr>
          <a:xfrm>
            <a:off x="457200" y="1609839"/>
            <a:ext cx="8496244" cy="818989"/>
          </a:xfrm>
        </p:spPr>
        <p:txBody>
          <a:bodyPr/>
          <a:lstStyle/>
          <a:p>
            <a:pPr marL="25400" indent="0">
              <a:buClr>
                <a:schemeClr val="tx1"/>
              </a:buClr>
              <a:buSzPct val="100000"/>
              <a:buNone/>
            </a:pPr>
            <a:r>
              <a:rPr lang="en-US" sz="2000" dirty="0"/>
              <a:t>You can remove links on the navigation toolbar by setting any of the following to true:</a:t>
            </a:r>
          </a:p>
          <a:p>
            <a:pPr marL="25400" indent="0">
              <a:buNone/>
            </a:pPr>
            <a:endParaRPr lang="en-US" sz="1800" dirty="0"/>
          </a:p>
        </p:txBody>
      </p:sp>
      <p:grpSp>
        <p:nvGrpSpPr>
          <p:cNvPr id="7" name="Group 6">
            <a:extLst>
              <a:ext uri="{FF2B5EF4-FFF2-40B4-BE49-F238E27FC236}">
                <a16:creationId xmlns:a16="http://schemas.microsoft.com/office/drawing/2014/main" id="{BACE5DAA-5E05-5F4B-9532-90102F8103EA}"/>
              </a:ext>
            </a:extLst>
          </p:cNvPr>
          <p:cNvGrpSpPr/>
          <p:nvPr/>
        </p:nvGrpSpPr>
        <p:grpSpPr>
          <a:xfrm>
            <a:off x="-6224" y="2425136"/>
            <a:ext cx="9017856" cy="1077218"/>
            <a:chOff x="-6224" y="2425136"/>
            <a:chExt cx="9017856" cy="1077218"/>
          </a:xfrm>
        </p:grpSpPr>
        <p:sp>
          <p:nvSpPr>
            <p:cNvPr id="4" name="TextBox 3">
              <a:extLst>
                <a:ext uri="{FF2B5EF4-FFF2-40B4-BE49-F238E27FC236}">
                  <a16:creationId xmlns:a16="http://schemas.microsoft.com/office/drawing/2014/main" id="{010DBB73-8324-D546-A87F-57FD98DC113D}"/>
                </a:ext>
              </a:extLst>
            </p:cNvPr>
            <p:cNvSpPr txBox="1"/>
            <p:nvPr/>
          </p:nvSpPr>
          <p:spPr>
            <a:xfrm>
              <a:off x="-6224" y="2425136"/>
              <a:ext cx="4711546" cy="1077218"/>
            </a:xfrm>
            <a:prstGeom prst="rect">
              <a:avLst/>
            </a:prstGeom>
            <a:noFill/>
          </p:spPr>
          <p:txBody>
            <a:bodyPr wrap="none" rtlCol="0">
              <a:spAutoFit/>
            </a:bodyPr>
            <a:lstStyle/>
            <a:p>
              <a:pPr marL="482600" lvl="1" indent="0">
                <a:buNone/>
              </a:pPr>
              <a:r>
                <a:rPr lang="en-US" sz="1600" dirty="0" err="1"/>
                <a:t>AppConfig</a:t>
              </a:r>
              <a:r>
                <a:rPr lang="en-US" sz="1600" dirty="0"/>
                <a:t>[:</a:t>
              </a:r>
              <a:r>
                <a:rPr lang="en-US" sz="1600" dirty="0" err="1"/>
                <a:t>pui_hide</a:t>
              </a:r>
              <a:r>
                <a:rPr lang="en-US" sz="1600" dirty="0"/>
                <a:t>][:repositories] = false</a:t>
              </a:r>
            </a:p>
            <a:p>
              <a:pPr marL="482600" lvl="1" indent="0">
                <a:buNone/>
              </a:pPr>
              <a:r>
                <a:rPr lang="en-US" sz="1600" dirty="0" err="1"/>
                <a:t>AppConfig</a:t>
              </a:r>
              <a:r>
                <a:rPr lang="en-US" sz="1600" dirty="0"/>
                <a:t>[:</a:t>
              </a:r>
              <a:r>
                <a:rPr lang="en-US" sz="1600" dirty="0" err="1"/>
                <a:t>pui_hide</a:t>
              </a:r>
              <a:r>
                <a:rPr lang="en-US" sz="1600" dirty="0"/>
                <a:t>][:resources] = false</a:t>
              </a:r>
            </a:p>
            <a:p>
              <a:pPr marL="482600" lvl="1" indent="0">
                <a:buNone/>
              </a:pPr>
              <a:r>
                <a:rPr lang="en-US" sz="1600" dirty="0" err="1"/>
                <a:t>AppConfig</a:t>
              </a:r>
              <a:r>
                <a:rPr lang="en-US" sz="1600" dirty="0"/>
                <a:t>[:</a:t>
              </a:r>
              <a:r>
                <a:rPr lang="en-US" sz="1600" dirty="0" err="1"/>
                <a:t>pui_hide</a:t>
              </a:r>
              <a:r>
                <a:rPr lang="en-US" sz="1600" dirty="0"/>
                <a:t>][:</a:t>
              </a:r>
              <a:r>
                <a:rPr lang="en-US" sz="1600" dirty="0" err="1"/>
                <a:t>digital_objects</a:t>
              </a:r>
              <a:r>
                <a:rPr lang="en-US" sz="1600" dirty="0"/>
                <a:t>] = false</a:t>
              </a:r>
            </a:p>
            <a:p>
              <a:pPr marL="482600" lvl="1" indent="0">
                <a:buNone/>
              </a:pPr>
              <a:r>
                <a:rPr lang="en-US" sz="1600" dirty="0" err="1"/>
                <a:t>AppConfig</a:t>
              </a:r>
              <a:r>
                <a:rPr lang="en-US" sz="1600" dirty="0"/>
                <a:t>[:</a:t>
              </a:r>
              <a:r>
                <a:rPr lang="en-US" sz="1600" dirty="0" err="1"/>
                <a:t>pui_hide</a:t>
              </a:r>
              <a:r>
                <a:rPr lang="en-US" sz="1600" dirty="0"/>
                <a:t>][:accessions] = false</a:t>
              </a:r>
            </a:p>
          </p:txBody>
        </p:sp>
        <p:sp>
          <p:nvSpPr>
            <p:cNvPr id="6" name="TextBox 5">
              <a:extLst>
                <a:ext uri="{FF2B5EF4-FFF2-40B4-BE49-F238E27FC236}">
                  <a16:creationId xmlns:a16="http://schemas.microsoft.com/office/drawing/2014/main" id="{B332AFB1-5084-5B44-848B-9BA7FA254A28}"/>
                </a:ext>
              </a:extLst>
            </p:cNvPr>
            <p:cNvSpPr txBox="1"/>
            <p:nvPr/>
          </p:nvSpPr>
          <p:spPr>
            <a:xfrm>
              <a:off x="4333748" y="2425136"/>
              <a:ext cx="4677884" cy="1077218"/>
            </a:xfrm>
            <a:prstGeom prst="rect">
              <a:avLst/>
            </a:prstGeom>
            <a:noFill/>
          </p:spPr>
          <p:txBody>
            <a:bodyPr wrap="none" rtlCol="0">
              <a:spAutoFit/>
            </a:bodyPr>
            <a:lstStyle/>
            <a:p>
              <a:pPr marL="482600" lvl="1" indent="0">
                <a:buNone/>
              </a:pPr>
              <a:r>
                <a:rPr lang="en-US" sz="1600" dirty="0" err="1"/>
                <a:t>AppConfig</a:t>
              </a:r>
              <a:r>
                <a:rPr lang="en-US" sz="1600" dirty="0"/>
                <a:t>[:</a:t>
              </a:r>
              <a:r>
                <a:rPr lang="en-US" sz="1600" dirty="0" err="1"/>
                <a:t>pui_hide</a:t>
              </a:r>
              <a:r>
                <a:rPr lang="en-US" sz="1600" dirty="0"/>
                <a:t>][:subjects] = false</a:t>
              </a:r>
            </a:p>
            <a:p>
              <a:pPr marL="482600" lvl="1" indent="0">
                <a:buNone/>
              </a:pPr>
              <a:r>
                <a:rPr lang="en-US" sz="1600" dirty="0" err="1"/>
                <a:t>AppConfig</a:t>
              </a:r>
              <a:r>
                <a:rPr lang="en-US" sz="1600" dirty="0"/>
                <a:t>[:</a:t>
              </a:r>
              <a:r>
                <a:rPr lang="en-US" sz="1600" dirty="0" err="1"/>
                <a:t>pui_hide</a:t>
              </a:r>
              <a:r>
                <a:rPr lang="en-US" sz="1600" dirty="0"/>
                <a:t>][:agents] = false</a:t>
              </a:r>
            </a:p>
            <a:p>
              <a:pPr marL="482600" lvl="1" indent="0">
                <a:buNone/>
              </a:pPr>
              <a:r>
                <a:rPr lang="en-US" sz="1600" dirty="0" err="1"/>
                <a:t>AppConfig</a:t>
              </a:r>
              <a:r>
                <a:rPr lang="en-US" sz="1600" dirty="0"/>
                <a:t>[:</a:t>
              </a:r>
              <a:r>
                <a:rPr lang="en-US" sz="1600" dirty="0" err="1"/>
                <a:t>pui_hide</a:t>
              </a:r>
              <a:r>
                <a:rPr lang="en-US" sz="1600" dirty="0"/>
                <a:t>][:classifications] = false</a:t>
              </a:r>
            </a:p>
            <a:p>
              <a:pPr marL="482600" lvl="1" indent="0">
                <a:buNone/>
              </a:pPr>
              <a:r>
                <a:rPr lang="en-US" sz="1600" dirty="0" err="1"/>
                <a:t>AppConfig</a:t>
              </a:r>
              <a:r>
                <a:rPr lang="en-US" sz="1600" dirty="0"/>
                <a:t>[:</a:t>
              </a:r>
              <a:r>
                <a:rPr lang="en-US" sz="1600" dirty="0" err="1"/>
                <a:t>pui_hide</a:t>
              </a:r>
              <a:r>
                <a:rPr lang="en-US" sz="1600" dirty="0"/>
                <a:t>][:</a:t>
              </a:r>
              <a:r>
                <a:rPr lang="en-US" sz="1600" dirty="0" err="1"/>
                <a:t>search_tab</a:t>
              </a:r>
              <a:r>
                <a:rPr lang="en-US" sz="1600" dirty="0"/>
                <a:t>] = false</a:t>
              </a:r>
            </a:p>
          </p:txBody>
        </p:sp>
      </p:grpSp>
      <p:grpSp>
        <p:nvGrpSpPr>
          <p:cNvPr id="13" name="Group 12">
            <a:extLst>
              <a:ext uri="{FF2B5EF4-FFF2-40B4-BE49-F238E27FC236}">
                <a16:creationId xmlns:a16="http://schemas.microsoft.com/office/drawing/2014/main" id="{2C992515-144E-D744-B828-F7753BDF8F91}"/>
              </a:ext>
            </a:extLst>
          </p:cNvPr>
          <p:cNvGrpSpPr/>
          <p:nvPr/>
        </p:nvGrpSpPr>
        <p:grpSpPr>
          <a:xfrm>
            <a:off x="190556" y="3592507"/>
            <a:ext cx="8496244" cy="1043888"/>
            <a:chOff x="190556" y="3502354"/>
            <a:chExt cx="8496244" cy="1043888"/>
          </a:xfrm>
        </p:grpSpPr>
        <p:pic>
          <p:nvPicPr>
            <p:cNvPr id="5" name="Picture 4">
              <a:extLst>
                <a:ext uri="{FF2B5EF4-FFF2-40B4-BE49-F238E27FC236}">
                  <a16:creationId xmlns:a16="http://schemas.microsoft.com/office/drawing/2014/main" id="{7BF3DD99-80D5-4342-A0B4-5090FD34D65C}"/>
                </a:ext>
              </a:extLst>
            </p:cNvPr>
            <p:cNvPicPr>
              <a:picLocks noChangeAspect="1"/>
            </p:cNvPicPr>
            <p:nvPr/>
          </p:nvPicPr>
          <p:blipFill>
            <a:blip r:embed="rId2"/>
            <a:stretch>
              <a:fillRect/>
            </a:stretch>
          </p:blipFill>
          <p:spPr>
            <a:xfrm>
              <a:off x="190556" y="4015659"/>
              <a:ext cx="8496244" cy="414676"/>
            </a:xfrm>
            <a:prstGeom prst="rect">
              <a:avLst/>
            </a:prstGeom>
          </p:spPr>
        </p:pic>
        <p:sp>
          <p:nvSpPr>
            <p:cNvPr id="8" name="TextBox 7">
              <a:extLst>
                <a:ext uri="{FF2B5EF4-FFF2-40B4-BE49-F238E27FC236}">
                  <a16:creationId xmlns:a16="http://schemas.microsoft.com/office/drawing/2014/main" id="{8521ADED-83F9-3246-B4DC-8CE0184F6757}"/>
                </a:ext>
              </a:extLst>
            </p:cNvPr>
            <p:cNvSpPr txBox="1"/>
            <p:nvPr/>
          </p:nvSpPr>
          <p:spPr>
            <a:xfrm>
              <a:off x="190556" y="3605118"/>
              <a:ext cx="2263761" cy="307777"/>
            </a:xfrm>
            <a:prstGeom prst="rect">
              <a:avLst/>
            </a:prstGeom>
            <a:noFill/>
          </p:spPr>
          <p:txBody>
            <a:bodyPr wrap="none" rtlCol="0">
              <a:spAutoFit/>
            </a:bodyPr>
            <a:lstStyle/>
            <a:p>
              <a:r>
                <a:rPr lang="en-US" dirty="0"/>
                <a:t>Default navigation toolbar</a:t>
              </a:r>
            </a:p>
          </p:txBody>
        </p:sp>
        <p:sp>
          <p:nvSpPr>
            <p:cNvPr id="10" name="Rounded Rectangle 9">
              <a:extLst>
                <a:ext uri="{FF2B5EF4-FFF2-40B4-BE49-F238E27FC236}">
                  <a16:creationId xmlns:a16="http://schemas.microsoft.com/office/drawing/2014/main" id="{531B9461-F3F4-C243-A4FF-6884D983C330}"/>
                </a:ext>
              </a:extLst>
            </p:cNvPr>
            <p:cNvSpPr/>
            <p:nvPr/>
          </p:nvSpPr>
          <p:spPr>
            <a:xfrm>
              <a:off x="190556" y="3502354"/>
              <a:ext cx="8496244" cy="104388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8E19452-2F67-8B4B-BC0D-9734A32EFDB2}"/>
              </a:ext>
            </a:extLst>
          </p:cNvPr>
          <p:cNvGrpSpPr/>
          <p:nvPr/>
        </p:nvGrpSpPr>
        <p:grpSpPr>
          <a:xfrm>
            <a:off x="190556" y="4831479"/>
            <a:ext cx="8496244" cy="956763"/>
            <a:chOff x="190556" y="4676931"/>
            <a:chExt cx="8496244" cy="956763"/>
          </a:xfrm>
        </p:grpSpPr>
        <p:sp>
          <p:nvSpPr>
            <p:cNvPr id="9" name="TextBox 8">
              <a:extLst>
                <a:ext uri="{FF2B5EF4-FFF2-40B4-BE49-F238E27FC236}">
                  <a16:creationId xmlns:a16="http://schemas.microsoft.com/office/drawing/2014/main" id="{FB62C6F2-CE3D-F445-8E37-8C0F016BA3FC}"/>
                </a:ext>
              </a:extLst>
            </p:cNvPr>
            <p:cNvSpPr txBox="1"/>
            <p:nvPr/>
          </p:nvSpPr>
          <p:spPr>
            <a:xfrm>
              <a:off x="229193" y="4754205"/>
              <a:ext cx="7598555" cy="307777"/>
            </a:xfrm>
            <a:prstGeom prst="rect">
              <a:avLst/>
            </a:prstGeom>
            <a:noFill/>
          </p:spPr>
          <p:txBody>
            <a:bodyPr wrap="none" rtlCol="0">
              <a:spAutoFit/>
            </a:bodyPr>
            <a:lstStyle/>
            <a:p>
              <a:r>
                <a:rPr lang="en-US" dirty="0"/>
                <a:t>Remove “Unprocessed Material” Link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][:accessions] = true</a:t>
              </a:r>
            </a:p>
          </p:txBody>
        </p:sp>
        <p:pic>
          <p:nvPicPr>
            <p:cNvPr id="11" name="Picture 10">
              <a:extLst>
                <a:ext uri="{FF2B5EF4-FFF2-40B4-BE49-F238E27FC236}">
                  <a16:creationId xmlns:a16="http://schemas.microsoft.com/office/drawing/2014/main" id="{AC06FEBA-B744-6D4B-9D60-C85FD4CCBBEE}"/>
                </a:ext>
              </a:extLst>
            </p:cNvPr>
            <p:cNvPicPr>
              <a:picLocks noChangeAspect="1"/>
            </p:cNvPicPr>
            <p:nvPr/>
          </p:nvPicPr>
          <p:blipFill>
            <a:blip r:embed="rId3"/>
            <a:stretch>
              <a:fillRect/>
            </a:stretch>
          </p:blipFill>
          <p:spPr>
            <a:xfrm>
              <a:off x="190556" y="5111384"/>
              <a:ext cx="8496244" cy="522310"/>
            </a:xfrm>
            <a:prstGeom prst="rect">
              <a:avLst/>
            </a:prstGeom>
          </p:spPr>
        </p:pic>
        <p:sp>
          <p:nvSpPr>
            <p:cNvPr id="12" name="Rounded Rectangle 11">
              <a:extLst>
                <a:ext uri="{FF2B5EF4-FFF2-40B4-BE49-F238E27FC236}">
                  <a16:creationId xmlns:a16="http://schemas.microsoft.com/office/drawing/2014/main" id="{43DC07BF-7D83-EB42-9DA1-1443860590F2}"/>
                </a:ext>
              </a:extLst>
            </p:cNvPr>
            <p:cNvSpPr/>
            <p:nvPr/>
          </p:nvSpPr>
          <p:spPr>
            <a:xfrm>
              <a:off x="190556" y="4676931"/>
              <a:ext cx="8496244" cy="95676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4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2175-F954-DB48-8ABE-452DDF1BA55C}"/>
              </a:ext>
            </a:extLst>
          </p:cNvPr>
          <p:cNvSpPr>
            <a:spLocks noGrp="1"/>
          </p:cNvSpPr>
          <p:nvPr>
            <p:ph type="title"/>
          </p:nvPr>
        </p:nvSpPr>
        <p:spPr>
          <a:xfrm>
            <a:off x="457200" y="164890"/>
            <a:ext cx="8229600" cy="1143000"/>
          </a:xfrm>
        </p:spPr>
        <p:txBody>
          <a:bodyPr/>
          <a:lstStyle/>
          <a:p>
            <a:pPr marL="50800">
              <a:buClr>
                <a:srgbClr val="0070C0"/>
              </a:buClr>
              <a:buSzPct val="100000"/>
            </a:pPr>
            <a:r>
              <a:rPr lang="en-US" sz="3200" dirty="0"/>
              <a:t>Enable/Disable counts and badges that appear on the repository page</a:t>
            </a:r>
          </a:p>
        </p:txBody>
      </p:sp>
      <p:sp>
        <p:nvSpPr>
          <p:cNvPr id="3" name="Text Placeholder 2">
            <a:extLst>
              <a:ext uri="{FF2B5EF4-FFF2-40B4-BE49-F238E27FC236}">
                <a16:creationId xmlns:a16="http://schemas.microsoft.com/office/drawing/2014/main" id="{2AE6E65A-B1F8-FE47-BCAF-8D2E1DD4C9A6}"/>
              </a:ext>
            </a:extLst>
          </p:cNvPr>
          <p:cNvSpPr>
            <a:spLocks noGrp="1"/>
          </p:cNvSpPr>
          <p:nvPr>
            <p:ph type="body" idx="1"/>
          </p:nvPr>
        </p:nvSpPr>
        <p:spPr>
          <a:xfrm>
            <a:off x="457200" y="1674832"/>
            <a:ext cx="8229600" cy="4107781"/>
          </a:xfrm>
        </p:spPr>
        <p:txBody>
          <a:bodyPr/>
          <a:lstStyle/>
          <a:p>
            <a:pPr marL="25400" indent="0">
              <a:buClrTx/>
              <a:buSzPct val="100000"/>
              <a:buNone/>
            </a:pPr>
            <a:r>
              <a:rPr lang="en-US" sz="2000" dirty="0"/>
              <a:t>The counts and badges that appear on the repository page can be enabled/disabled using these configuration variables:</a:t>
            </a:r>
          </a:p>
          <a:p>
            <a:pPr marL="25400" indent="0">
              <a:buClrTx/>
              <a:buSzPct val="100000"/>
              <a:buNone/>
            </a:pPr>
            <a:endParaRPr lang="en-US" sz="2000" dirty="0"/>
          </a:p>
          <a:p>
            <a:r>
              <a:rPr lang="en-US" sz="2000" dirty="0" err="1"/>
              <a:t>AppConfig</a:t>
            </a:r>
            <a:r>
              <a:rPr lang="en-US" sz="2000" dirty="0"/>
              <a:t>[:</a:t>
            </a:r>
            <a:r>
              <a:rPr lang="en-US" sz="2000" dirty="0" err="1"/>
              <a:t>pui_hide</a:t>
            </a:r>
            <a:r>
              <a:rPr lang="en-US" sz="2000" dirty="0"/>
              <a:t>][:</a:t>
            </a:r>
            <a:r>
              <a:rPr lang="en-US" sz="2000" dirty="0" err="1"/>
              <a:t>resource_badge</a:t>
            </a:r>
            <a:r>
              <a:rPr lang="en-US" sz="2000" dirty="0"/>
              <a:t>] = false</a:t>
            </a:r>
          </a:p>
          <a:p>
            <a:r>
              <a:rPr lang="en-US" sz="2000" dirty="0" err="1"/>
              <a:t>AppConfig</a:t>
            </a:r>
            <a:r>
              <a:rPr lang="en-US" sz="2000" dirty="0"/>
              <a:t>[:</a:t>
            </a:r>
            <a:r>
              <a:rPr lang="en-US" sz="2000" dirty="0" err="1"/>
              <a:t>pui_hide</a:t>
            </a:r>
            <a:r>
              <a:rPr lang="en-US" sz="2000" dirty="0"/>
              <a:t>][:</a:t>
            </a:r>
            <a:r>
              <a:rPr lang="en-US" sz="2000" dirty="0" err="1"/>
              <a:t>digital_object_badge</a:t>
            </a:r>
            <a:r>
              <a:rPr lang="en-US" sz="2000" dirty="0"/>
              <a:t>] = false</a:t>
            </a:r>
          </a:p>
          <a:p>
            <a:r>
              <a:rPr lang="en-US" sz="2000" dirty="0" err="1"/>
              <a:t>AppConfig</a:t>
            </a:r>
            <a:r>
              <a:rPr lang="en-US" sz="2000" dirty="0"/>
              <a:t>[:</a:t>
            </a:r>
            <a:r>
              <a:rPr lang="en-US" sz="2000" dirty="0" err="1"/>
              <a:t>pui_hide</a:t>
            </a:r>
            <a:r>
              <a:rPr lang="en-US" sz="2000" dirty="0"/>
              <a:t>][:</a:t>
            </a:r>
            <a:r>
              <a:rPr lang="en-US" sz="2000" dirty="0" err="1"/>
              <a:t>accession_badge</a:t>
            </a:r>
            <a:r>
              <a:rPr lang="en-US" sz="2000" dirty="0"/>
              <a:t>] = false</a:t>
            </a:r>
          </a:p>
          <a:p>
            <a:r>
              <a:rPr lang="en-US" sz="2000" dirty="0" err="1"/>
              <a:t>AppConfig</a:t>
            </a:r>
            <a:r>
              <a:rPr lang="en-US" sz="2000" dirty="0"/>
              <a:t>[:</a:t>
            </a:r>
            <a:r>
              <a:rPr lang="en-US" sz="2000" dirty="0" err="1"/>
              <a:t>pui_hide</a:t>
            </a:r>
            <a:r>
              <a:rPr lang="en-US" sz="2000" dirty="0"/>
              <a:t>][:</a:t>
            </a:r>
            <a:r>
              <a:rPr lang="en-US" sz="2000" dirty="0" err="1"/>
              <a:t>subject_badge</a:t>
            </a:r>
            <a:r>
              <a:rPr lang="en-US" sz="2000" dirty="0"/>
              <a:t>] = false</a:t>
            </a:r>
          </a:p>
          <a:p>
            <a:r>
              <a:rPr lang="en-US" sz="2000" dirty="0" err="1"/>
              <a:t>AppConfig</a:t>
            </a:r>
            <a:r>
              <a:rPr lang="en-US" sz="2000" dirty="0"/>
              <a:t>[:</a:t>
            </a:r>
            <a:r>
              <a:rPr lang="en-US" sz="2000" dirty="0" err="1"/>
              <a:t>pui_hide</a:t>
            </a:r>
            <a:r>
              <a:rPr lang="en-US" sz="2000" dirty="0"/>
              <a:t>][:</a:t>
            </a:r>
            <a:r>
              <a:rPr lang="en-US" sz="2000" dirty="0" err="1"/>
              <a:t>agent_badge</a:t>
            </a:r>
            <a:r>
              <a:rPr lang="en-US" sz="2000" dirty="0"/>
              <a:t>] = false</a:t>
            </a:r>
          </a:p>
          <a:p>
            <a:r>
              <a:rPr lang="en-US" sz="2000" dirty="0" err="1"/>
              <a:t>AppConfig</a:t>
            </a:r>
            <a:r>
              <a:rPr lang="en-US" sz="2000" dirty="0"/>
              <a:t>[:</a:t>
            </a:r>
            <a:r>
              <a:rPr lang="en-US" sz="2000" dirty="0" err="1"/>
              <a:t>pui_hide</a:t>
            </a:r>
            <a:r>
              <a:rPr lang="en-US" sz="2000" dirty="0"/>
              <a:t>][:</a:t>
            </a:r>
            <a:r>
              <a:rPr lang="en-US" sz="2000" dirty="0" err="1"/>
              <a:t>classification_badge</a:t>
            </a:r>
            <a:r>
              <a:rPr lang="en-US" sz="2000" dirty="0"/>
              <a:t>] = false</a:t>
            </a:r>
          </a:p>
          <a:p>
            <a:r>
              <a:rPr lang="en-US" sz="2000" dirty="0" err="1"/>
              <a:t>AppConfig</a:t>
            </a:r>
            <a:r>
              <a:rPr lang="en-US" sz="2000" dirty="0"/>
              <a:t>[:</a:t>
            </a:r>
            <a:r>
              <a:rPr lang="en-US" sz="2000" dirty="0" err="1"/>
              <a:t>pui_hide</a:t>
            </a:r>
            <a:r>
              <a:rPr lang="en-US" sz="2000" dirty="0"/>
              <a:t>][:counts] = false </a:t>
            </a:r>
          </a:p>
          <a:p>
            <a:endParaRPr lang="en-US" sz="2000" dirty="0"/>
          </a:p>
          <a:p>
            <a:pPr marL="25400" indent="0">
              <a:buNone/>
            </a:pPr>
            <a:endParaRPr lang="en-US" sz="2000" dirty="0"/>
          </a:p>
        </p:txBody>
      </p:sp>
    </p:spTree>
    <p:extLst>
      <p:ext uri="{BB962C8B-B14F-4D97-AF65-F5344CB8AC3E}">
        <p14:creationId xmlns:p14="http://schemas.microsoft.com/office/powerpoint/2010/main" val="182676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2175-F954-DB48-8ABE-452DDF1BA55C}"/>
              </a:ext>
            </a:extLst>
          </p:cNvPr>
          <p:cNvSpPr>
            <a:spLocks noGrp="1"/>
          </p:cNvSpPr>
          <p:nvPr>
            <p:ph type="title"/>
          </p:nvPr>
        </p:nvSpPr>
        <p:spPr>
          <a:xfrm>
            <a:off x="457200" y="164890"/>
            <a:ext cx="8229600" cy="1143000"/>
          </a:xfrm>
        </p:spPr>
        <p:txBody>
          <a:bodyPr/>
          <a:lstStyle/>
          <a:p>
            <a:pPr marL="50800">
              <a:buClr>
                <a:srgbClr val="0070C0"/>
              </a:buClr>
              <a:buSzPct val="100000"/>
            </a:pPr>
            <a:r>
              <a:rPr lang="en-US" sz="3200" dirty="0"/>
              <a:t>Enable/Disable counts and badges that appear on the repository page (2)</a:t>
            </a:r>
          </a:p>
        </p:txBody>
      </p:sp>
      <p:grpSp>
        <p:nvGrpSpPr>
          <p:cNvPr id="13" name="Group 12">
            <a:extLst>
              <a:ext uri="{FF2B5EF4-FFF2-40B4-BE49-F238E27FC236}">
                <a16:creationId xmlns:a16="http://schemas.microsoft.com/office/drawing/2014/main" id="{D4FC389F-7748-4B4C-8F76-A1C1B4B040FC}"/>
              </a:ext>
            </a:extLst>
          </p:cNvPr>
          <p:cNvGrpSpPr/>
          <p:nvPr/>
        </p:nvGrpSpPr>
        <p:grpSpPr>
          <a:xfrm>
            <a:off x="914400" y="1468192"/>
            <a:ext cx="7379594" cy="1481070"/>
            <a:chOff x="914400" y="1468192"/>
            <a:chExt cx="7379594" cy="1481070"/>
          </a:xfrm>
        </p:grpSpPr>
        <p:grpSp>
          <p:nvGrpSpPr>
            <p:cNvPr id="15" name="Group 14">
              <a:extLst>
                <a:ext uri="{FF2B5EF4-FFF2-40B4-BE49-F238E27FC236}">
                  <a16:creationId xmlns:a16="http://schemas.microsoft.com/office/drawing/2014/main" id="{E6F8B345-12E9-4746-877A-C4B358950A0C}"/>
                </a:ext>
              </a:extLst>
            </p:cNvPr>
            <p:cNvGrpSpPr/>
            <p:nvPr/>
          </p:nvGrpSpPr>
          <p:grpSpPr>
            <a:xfrm>
              <a:off x="1131615" y="1568561"/>
              <a:ext cx="6996867" cy="1144567"/>
              <a:chOff x="457200" y="3294090"/>
              <a:chExt cx="6996867" cy="1144567"/>
            </a:xfrm>
          </p:grpSpPr>
          <p:sp>
            <p:nvSpPr>
              <p:cNvPr id="8" name="TextBox 7">
                <a:extLst>
                  <a:ext uri="{FF2B5EF4-FFF2-40B4-BE49-F238E27FC236}">
                    <a16:creationId xmlns:a16="http://schemas.microsoft.com/office/drawing/2014/main" id="{2FAEF1FB-40D7-FC43-9ECF-6F36249A2F32}"/>
                  </a:ext>
                </a:extLst>
              </p:cNvPr>
              <p:cNvSpPr txBox="1"/>
              <p:nvPr/>
            </p:nvSpPr>
            <p:spPr>
              <a:xfrm>
                <a:off x="457200" y="3294090"/>
                <a:ext cx="2374368" cy="307777"/>
              </a:xfrm>
              <a:prstGeom prst="rect">
                <a:avLst/>
              </a:prstGeom>
              <a:noFill/>
            </p:spPr>
            <p:txBody>
              <a:bodyPr wrap="none" rtlCol="0">
                <a:spAutoFit/>
              </a:bodyPr>
              <a:lstStyle/>
              <a:p>
                <a:r>
                  <a:rPr lang="en-US" dirty="0"/>
                  <a:t>Default Counts and Badges</a:t>
                </a:r>
              </a:p>
            </p:txBody>
          </p:sp>
          <p:pic>
            <p:nvPicPr>
              <p:cNvPr id="14" name="Picture 13">
                <a:extLst>
                  <a:ext uri="{FF2B5EF4-FFF2-40B4-BE49-F238E27FC236}">
                    <a16:creationId xmlns:a16="http://schemas.microsoft.com/office/drawing/2014/main" id="{1722B6ED-8EA0-DE44-85CA-1B2745495526}"/>
                  </a:ext>
                </a:extLst>
              </p:cNvPr>
              <p:cNvPicPr>
                <a:picLocks noChangeAspect="1"/>
              </p:cNvPicPr>
              <p:nvPr/>
            </p:nvPicPr>
            <p:blipFill>
              <a:blip r:embed="rId2"/>
              <a:stretch>
                <a:fillRect/>
              </a:stretch>
            </p:blipFill>
            <p:spPr>
              <a:xfrm>
                <a:off x="457200" y="3560884"/>
                <a:ext cx="6996867" cy="877773"/>
              </a:xfrm>
              <a:prstGeom prst="rect">
                <a:avLst/>
              </a:prstGeom>
            </p:spPr>
          </p:pic>
        </p:grpSp>
        <p:sp>
          <p:nvSpPr>
            <p:cNvPr id="11" name="Rounded Rectangle 10">
              <a:extLst>
                <a:ext uri="{FF2B5EF4-FFF2-40B4-BE49-F238E27FC236}">
                  <a16:creationId xmlns:a16="http://schemas.microsoft.com/office/drawing/2014/main" id="{0F752E57-DE6C-C641-A8E3-1A9B756A3290}"/>
                </a:ext>
              </a:extLst>
            </p:cNvPr>
            <p:cNvSpPr/>
            <p:nvPr/>
          </p:nvSpPr>
          <p:spPr>
            <a:xfrm>
              <a:off x="914400" y="1468192"/>
              <a:ext cx="7379594" cy="148107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C389BABC-67EE-7145-94A9-F400A6514D62}"/>
              </a:ext>
            </a:extLst>
          </p:cNvPr>
          <p:cNvGrpSpPr/>
          <p:nvPr/>
        </p:nvGrpSpPr>
        <p:grpSpPr>
          <a:xfrm>
            <a:off x="1131615" y="3109564"/>
            <a:ext cx="6996867" cy="1621897"/>
            <a:chOff x="1131615" y="3109564"/>
            <a:chExt cx="6996867" cy="1621897"/>
          </a:xfrm>
        </p:grpSpPr>
        <p:grpSp>
          <p:nvGrpSpPr>
            <p:cNvPr id="21" name="Group 20">
              <a:extLst>
                <a:ext uri="{FF2B5EF4-FFF2-40B4-BE49-F238E27FC236}">
                  <a16:creationId xmlns:a16="http://schemas.microsoft.com/office/drawing/2014/main" id="{00822EA2-2F94-484D-8F27-AF50C6C0134A}"/>
                </a:ext>
              </a:extLst>
            </p:cNvPr>
            <p:cNvGrpSpPr/>
            <p:nvPr/>
          </p:nvGrpSpPr>
          <p:grpSpPr>
            <a:xfrm>
              <a:off x="1372159" y="3232712"/>
              <a:ext cx="6515778" cy="1215298"/>
              <a:chOff x="440440" y="4438657"/>
              <a:chExt cx="6515778" cy="1215298"/>
            </a:xfrm>
          </p:grpSpPr>
          <p:sp>
            <p:nvSpPr>
              <p:cNvPr id="17" name="TextBox 16">
                <a:extLst>
                  <a:ext uri="{FF2B5EF4-FFF2-40B4-BE49-F238E27FC236}">
                    <a16:creationId xmlns:a16="http://schemas.microsoft.com/office/drawing/2014/main" id="{FB5AF713-C4C4-F149-9897-0F5903A9CFBE}"/>
                  </a:ext>
                </a:extLst>
              </p:cNvPr>
              <p:cNvSpPr txBox="1"/>
              <p:nvPr/>
            </p:nvSpPr>
            <p:spPr>
              <a:xfrm>
                <a:off x="440440" y="4438657"/>
                <a:ext cx="5631670" cy="307777"/>
              </a:xfrm>
              <a:prstGeom prst="rect">
                <a:avLst/>
              </a:prstGeom>
              <a:noFill/>
            </p:spPr>
            <p:txBody>
              <a:bodyPr wrap="none" rtlCol="0">
                <a:spAutoFit/>
              </a:bodyPr>
              <a:lstStyle/>
              <a:p>
                <a:r>
                  <a:rPr lang="en-US" dirty="0"/>
                  <a:t>Disable Counts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][:counts] = false</a:t>
                </a:r>
              </a:p>
            </p:txBody>
          </p:sp>
          <p:pic>
            <p:nvPicPr>
              <p:cNvPr id="19" name="Picture 18">
                <a:extLst>
                  <a:ext uri="{FF2B5EF4-FFF2-40B4-BE49-F238E27FC236}">
                    <a16:creationId xmlns:a16="http://schemas.microsoft.com/office/drawing/2014/main" id="{AFFE5F0D-5EE4-4B43-A4BD-90D519A6681E}"/>
                  </a:ext>
                </a:extLst>
              </p:cNvPr>
              <p:cNvPicPr>
                <a:picLocks noChangeAspect="1"/>
              </p:cNvPicPr>
              <p:nvPr/>
            </p:nvPicPr>
            <p:blipFill>
              <a:blip r:embed="rId3"/>
              <a:stretch>
                <a:fillRect/>
              </a:stretch>
            </p:blipFill>
            <p:spPr>
              <a:xfrm>
                <a:off x="440440" y="4776182"/>
                <a:ext cx="6515778" cy="877773"/>
              </a:xfrm>
              <a:prstGeom prst="rect">
                <a:avLst/>
              </a:prstGeom>
            </p:spPr>
          </p:pic>
        </p:grpSp>
        <p:sp>
          <p:nvSpPr>
            <p:cNvPr id="18" name="Rounded Rectangle 17">
              <a:extLst>
                <a:ext uri="{FF2B5EF4-FFF2-40B4-BE49-F238E27FC236}">
                  <a16:creationId xmlns:a16="http://schemas.microsoft.com/office/drawing/2014/main" id="{1C2ACD82-F465-8545-8ACD-A0C118E46601}"/>
                </a:ext>
              </a:extLst>
            </p:cNvPr>
            <p:cNvSpPr/>
            <p:nvPr/>
          </p:nvSpPr>
          <p:spPr>
            <a:xfrm>
              <a:off x="1131615" y="3109564"/>
              <a:ext cx="6996867" cy="162189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D94A929-77DC-394D-BEAF-8E29B82DB71C}"/>
              </a:ext>
            </a:extLst>
          </p:cNvPr>
          <p:cNvGrpSpPr/>
          <p:nvPr/>
        </p:nvGrpSpPr>
        <p:grpSpPr>
          <a:xfrm>
            <a:off x="337408" y="4854609"/>
            <a:ext cx="8497498" cy="1353008"/>
            <a:chOff x="337408" y="4854609"/>
            <a:chExt cx="8497498" cy="1353008"/>
          </a:xfrm>
        </p:grpSpPr>
        <p:grpSp>
          <p:nvGrpSpPr>
            <p:cNvPr id="16" name="Group 15">
              <a:extLst>
                <a:ext uri="{FF2B5EF4-FFF2-40B4-BE49-F238E27FC236}">
                  <a16:creationId xmlns:a16="http://schemas.microsoft.com/office/drawing/2014/main" id="{CC6E05DD-D0D7-2148-8EB9-A69902593843}"/>
                </a:ext>
              </a:extLst>
            </p:cNvPr>
            <p:cNvGrpSpPr/>
            <p:nvPr/>
          </p:nvGrpSpPr>
          <p:grpSpPr>
            <a:xfrm>
              <a:off x="440440" y="4967595"/>
              <a:ext cx="8379217" cy="1138490"/>
              <a:chOff x="453244" y="4482064"/>
              <a:chExt cx="8379217" cy="1138490"/>
            </a:xfrm>
          </p:grpSpPr>
          <p:sp>
            <p:nvSpPr>
              <p:cNvPr id="10" name="TextBox 9">
                <a:extLst>
                  <a:ext uri="{FF2B5EF4-FFF2-40B4-BE49-F238E27FC236}">
                    <a16:creationId xmlns:a16="http://schemas.microsoft.com/office/drawing/2014/main" id="{9C83AACD-7487-7047-9064-988E0CA05F9F}"/>
                  </a:ext>
                </a:extLst>
              </p:cNvPr>
              <p:cNvSpPr txBox="1"/>
              <p:nvPr/>
            </p:nvSpPr>
            <p:spPr>
              <a:xfrm>
                <a:off x="453244" y="4482064"/>
                <a:ext cx="8379217" cy="307777"/>
              </a:xfrm>
              <a:prstGeom prst="rect">
                <a:avLst/>
              </a:prstGeom>
              <a:noFill/>
            </p:spPr>
            <p:txBody>
              <a:bodyPr wrap="none" rtlCol="0">
                <a:spAutoFit/>
              </a:bodyPr>
              <a:lstStyle/>
              <a:p>
                <a:r>
                  <a:rPr lang="en-US" dirty="0"/>
                  <a:t>Disable Unprocessed Materials Badge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accession_badge</a:t>
                </a:r>
                <a:r>
                  <a:rPr lang="en-US" b="1" dirty="0">
                    <a:latin typeface="Courier New" panose="02070309020205020404" pitchFamily="49" charset="0"/>
                    <a:cs typeface="Courier New" panose="02070309020205020404" pitchFamily="49" charset="0"/>
                  </a:rPr>
                  <a:t>] = false</a:t>
                </a:r>
              </a:p>
            </p:txBody>
          </p:sp>
          <p:pic>
            <p:nvPicPr>
              <p:cNvPr id="12" name="Picture 11">
                <a:extLst>
                  <a:ext uri="{FF2B5EF4-FFF2-40B4-BE49-F238E27FC236}">
                    <a16:creationId xmlns:a16="http://schemas.microsoft.com/office/drawing/2014/main" id="{05148FAA-5DC8-1A46-9B45-737AFD1415E5}"/>
                  </a:ext>
                </a:extLst>
              </p:cNvPr>
              <p:cNvPicPr>
                <a:picLocks noChangeAspect="1"/>
              </p:cNvPicPr>
              <p:nvPr/>
            </p:nvPicPr>
            <p:blipFill>
              <a:blip r:embed="rId4"/>
              <a:stretch>
                <a:fillRect/>
              </a:stretch>
            </p:blipFill>
            <p:spPr>
              <a:xfrm>
                <a:off x="453244" y="4789841"/>
                <a:ext cx="5145582" cy="830713"/>
              </a:xfrm>
              <a:prstGeom prst="rect">
                <a:avLst/>
              </a:prstGeom>
            </p:spPr>
          </p:pic>
        </p:grpSp>
        <p:sp>
          <p:nvSpPr>
            <p:cNvPr id="22" name="Rounded Rectangle 21">
              <a:extLst>
                <a:ext uri="{FF2B5EF4-FFF2-40B4-BE49-F238E27FC236}">
                  <a16:creationId xmlns:a16="http://schemas.microsoft.com/office/drawing/2014/main" id="{143C429B-FC5B-2548-A1BC-BD7485B666EB}"/>
                </a:ext>
              </a:extLst>
            </p:cNvPr>
            <p:cNvSpPr/>
            <p:nvPr/>
          </p:nvSpPr>
          <p:spPr>
            <a:xfrm>
              <a:off x="337408" y="4854609"/>
              <a:ext cx="8497498" cy="135300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6702486"/>
      </p:ext>
    </p:extLst>
  </p:cSld>
  <p:clrMapOvr>
    <a:masterClrMapping/>
  </p:clrMapOvr>
</p:sld>
</file>

<file path=ppt/theme/theme1.xml><?xml version="1.0" encoding="utf-8"?>
<a:theme xmlns:a="http://schemas.openxmlformats.org/drawingml/2006/main" name="Presentation4">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3009</TotalTime>
  <Words>3318</Words>
  <Application>Microsoft Macintosh PowerPoint</Application>
  <PresentationFormat>On-screen Show (4:3)</PresentationFormat>
  <Paragraphs>309</Paragraphs>
  <Slides>39</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Arial</vt:lpstr>
      <vt:lpstr>Courier New</vt:lpstr>
      <vt:lpstr>Helvetica Neue</vt:lpstr>
      <vt:lpstr>Franklin Gothic</vt:lpstr>
      <vt:lpstr>Presentation4</vt:lpstr>
      <vt:lpstr>Customizing the  Public User Interface:  Some Simple How-Tos</vt:lpstr>
      <vt:lpstr>Agenda</vt:lpstr>
      <vt:lpstr>Introduction</vt:lpstr>
      <vt:lpstr>Introduction</vt:lpstr>
      <vt:lpstr>Configuration Settings</vt:lpstr>
      <vt:lpstr>Examples</vt:lpstr>
      <vt:lpstr>Change links on the  navigation toolbar</vt:lpstr>
      <vt:lpstr>Enable/Disable counts and badges that appear on the repository page</vt:lpstr>
      <vt:lpstr>Enable/Disable counts and badges that appear on the repository page (2)</vt:lpstr>
      <vt:lpstr>Change the number of  search results per page</vt:lpstr>
      <vt:lpstr>Change the number of characters to truncate before showing the ‘See More' link </vt:lpstr>
      <vt:lpstr>Change the feedback link</vt:lpstr>
      <vt:lpstr>Enable/Disable Citations</vt:lpstr>
      <vt:lpstr>Enable/Disable Print</vt:lpstr>
      <vt:lpstr>Enable/Disable Display of Linked Deaccessions</vt:lpstr>
      <vt:lpstr>Plugins</vt:lpstr>
      <vt:lpstr>Plugins Directory</vt:lpstr>
      <vt:lpstr>Plugins Local Directory</vt:lpstr>
      <vt:lpstr>Plugin directory structure</vt:lpstr>
      <vt:lpstr>Steps to Create a Plugin</vt:lpstr>
      <vt:lpstr>How to Enable a Plugin</vt:lpstr>
      <vt:lpstr>Examples</vt:lpstr>
      <vt:lpstr>Change Colors</vt:lpstr>
      <vt:lpstr>Change Colors (2)</vt:lpstr>
      <vt:lpstr>Customize Branding Image</vt:lpstr>
      <vt:lpstr>Move Branding Image  From Right to Left</vt:lpstr>
      <vt:lpstr>Move Branding Image  From Right to Left (2)</vt:lpstr>
      <vt:lpstr>Move Branding Image  From Right to Left (3)</vt:lpstr>
      <vt:lpstr>Customize Field and Option Labels</vt:lpstr>
      <vt:lpstr>Customize Field and Option Labels</vt:lpstr>
      <vt:lpstr>Add a Home link to the navigation tool bar</vt:lpstr>
      <vt:lpstr>Add a Help Page</vt:lpstr>
      <vt:lpstr>Add a Help Page (2)</vt:lpstr>
      <vt:lpstr>Add a Help Page (3)</vt:lpstr>
      <vt:lpstr>Change Icons</vt:lpstr>
      <vt:lpstr>Change Icons (2)</vt:lpstr>
      <vt:lpstr>How to Use Community Plugins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Plug-ins for ArchivesSpace</dc:title>
  <cp:lastModifiedBy>Laney McGlohon</cp:lastModifiedBy>
  <cp:revision>185</cp:revision>
  <cp:lastPrinted>2019-03-05T16:19:28Z</cp:lastPrinted>
  <dcterms:modified xsi:type="dcterms:W3CDTF">2019-03-13T13:21:26Z</dcterms:modified>
</cp:coreProperties>
</file>