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57" r:id="rId5"/>
    <p:sldId id="258" r:id="rId6"/>
    <p:sldId id="275" r:id="rId7"/>
    <p:sldId id="263" r:id="rId8"/>
    <p:sldId id="276" r:id="rId9"/>
    <p:sldId id="261" r:id="rId10"/>
    <p:sldId id="27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leetcode.com/problems/sort-an-array/description/" TargetMode="External"/><Relationship Id="rId4" Type="http://schemas.openxmlformats.org/officeDocument/2006/relationships/hyperlink" Target="https://leetcode.com/problems/sort-colors/descrip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4786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Сортировка выбором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77C6D297-E5EE-F7A0-D321-40B3FC660974}"/>
              </a:ext>
            </a:extLst>
          </p:cNvPr>
          <p:cNvSpPr txBox="1"/>
          <p:nvPr/>
        </p:nvSpPr>
        <p:spPr>
          <a:xfrm>
            <a:off x="891268" y="691176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59A6-C1E7-CFA7-ADB9-13A4D8D4E102}"/>
              </a:ext>
            </a:extLst>
          </p:cNvPr>
          <p:cNvSpPr txBox="1"/>
          <p:nvPr/>
        </p:nvSpPr>
        <p:spPr>
          <a:xfrm>
            <a:off x="446222" y="448492"/>
            <a:ext cx="11107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Как получается О(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n2)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DE6C4EBC-3410-DD4F-DBF9-057269035998}"/>
              </a:ext>
            </a:extLst>
          </p:cNvPr>
          <p:cNvSpPr txBox="1"/>
          <p:nvPr/>
        </p:nvSpPr>
        <p:spPr>
          <a:xfrm>
            <a:off x="4665570" y="691176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Задача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7A167B-7875-90B0-359B-5AE9FD362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289" y="999483"/>
            <a:ext cx="6191250" cy="3829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FF86D3-0B14-2D0D-6CC2-30D389922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3011" y="1040406"/>
            <a:ext cx="7658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74081" y="2052697"/>
            <a:ext cx="477882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Обработка данных и аналитика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Google, Яндекс, Amazon, </a:t>
            </a:r>
            <a:r>
              <a:rPr lang="ru-RU" dirty="0" err="1"/>
              <a:t>Netflix</a:t>
            </a:r>
            <a:r>
              <a:rPr lang="ru-RU" dirty="0"/>
              <a:t>, аналитические платформы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поисковых результатов по релевантности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Упорядочивание товаров по цене или рейтингу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логов по времени (для отладки или аудита)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пользователей по активности или доходу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278020" y="2052697"/>
            <a:ext cx="477882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Интерфейсы</a:t>
            </a:r>
            <a:r>
              <a:rPr lang="ru-RU" dirty="0"/>
              <a:t> </a:t>
            </a:r>
            <a:endParaRPr lang="ru-RU" b="1" dirty="0"/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Spotify</a:t>
            </a:r>
            <a:r>
              <a:rPr lang="ru-RU" dirty="0"/>
              <a:t>, YouTube, Instagram, маркетплейсы, банки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плейлистов по дате добавления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Комментарии по "популярности" или "новизне"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Профили пользователей по рейтингу или количеству отзывов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35705" y="1243358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Рекомендательные системы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TikTok, </a:t>
            </a:r>
            <a:r>
              <a:rPr lang="ru-RU" dirty="0" err="1"/>
              <a:t>Ozon</a:t>
            </a:r>
            <a:r>
              <a:rPr lang="ru-RU" dirty="0"/>
              <a:t>, </a:t>
            </a:r>
            <a:r>
              <a:rPr lang="ru-RU" dirty="0" err="1"/>
              <a:t>Wildberries</a:t>
            </a:r>
            <a:endParaRPr lang="ru-RU" dirty="0"/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Рекомендации сортируются по вероятности интереса пользователя (на основе модели)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"топ-10" фильмов или товаров — сортировка по предсказанному рейтингу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6907905" y="1226641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Бэкенд и алгоритмы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Amazon Web Services, Google Cloud, Microsoft Azure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 хранении в базе данных часто нужно сортировать по индексу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Поддержка "</a:t>
            </a:r>
            <a:r>
              <a:rPr lang="de-DE" dirty="0"/>
              <a:t>ORDER BY" </a:t>
            </a:r>
            <a:r>
              <a:rPr lang="ru-RU" dirty="0"/>
              <a:t>в </a:t>
            </a:r>
            <a:r>
              <a:rPr lang="de-DE" dirty="0"/>
              <a:t>SQL — </a:t>
            </a:r>
            <a:r>
              <a:rPr lang="ru-RU" dirty="0"/>
              <a:t>это сортировка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78691-876A-BB89-34D7-583A365375E2}"/>
              </a:ext>
            </a:extLst>
          </p:cNvPr>
          <p:cNvSpPr txBox="1"/>
          <p:nvPr/>
        </p:nvSpPr>
        <p:spPr>
          <a:xfrm>
            <a:off x="615962" y="4193387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Игры и движки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Unity</a:t>
            </a:r>
            <a:r>
              <a:rPr lang="ru-RU" dirty="0"/>
              <a:t>, </a:t>
            </a:r>
            <a:r>
              <a:rPr lang="ru-RU" dirty="0" err="1"/>
              <a:t>Epic</a:t>
            </a:r>
            <a:r>
              <a:rPr lang="ru-RU" dirty="0"/>
              <a:t> Games, </a:t>
            </a:r>
            <a:r>
              <a:rPr lang="ru-RU" dirty="0" err="1"/>
              <a:t>Roblox</a:t>
            </a:r>
            <a:endParaRPr lang="ru-RU" dirty="0"/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 по расстоянию до игрока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по очкам/рейтингу в </a:t>
            </a:r>
            <a:r>
              <a:rPr lang="ru-RU" dirty="0" err="1"/>
              <a:t>лидерборде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Упорядочивание ресурсов (по весу, урону, редкости)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842B2-F73A-12C4-5133-3789FD1AD1B6}"/>
              </a:ext>
            </a:extLst>
          </p:cNvPr>
          <p:cNvSpPr txBox="1"/>
          <p:nvPr/>
        </p:nvSpPr>
        <p:spPr>
          <a:xfrm>
            <a:off x="6907905" y="4193387"/>
            <a:ext cx="4778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Поисковые движки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Google, </a:t>
            </a:r>
            <a:r>
              <a:rPr lang="ru-RU" dirty="0" err="1"/>
              <a:t>Bing</a:t>
            </a:r>
            <a:r>
              <a:rPr lang="ru-RU" dirty="0"/>
              <a:t>, Яндекс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страниц по "</a:t>
            </a:r>
            <a:r>
              <a:rPr lang="ru-RU" dirty="0" err="1"/>
              <a:t>PageRank</a:t>
            </a:r>
            <a:r>
              <a:rPr lang="ru-RU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Быстрая сортировка релевантных документов — миллионы записей за миллисекунды</a:t>
            </a:r>
          </a:p>
        </p:txBody>
      </p:sp>
    </p:spTree>
    <p:extLst>
      <p:ext uri="{BB962C8B-B14F-4D97-AF65-F5344CB8AC3E}">
        <p14:creationId xmlns:p14="http://schemas.microsoft.com/office/powerpoint/2010/main" val="47045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5456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Виды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E657654-1EC2-27BC-9037-C0836F4B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2808"/>
              </p:ext>
            </p:extLst>
          </p:nvPr>
        </p:nvGraphicFramePr>
        <p:xfrm>
          <a:off x="1208315" y="1518080"/>
          <a:ext cx="10635344" cy="5383464"/>
        </p:xfrm>
        <a:graphic>
          <a:graphicData uri="http://schemas.openxmlformats.org/drawingml/2006/table">
            <a:tbl>
              <a:tblPr/>
              <a:tblGrid>
                <a:gridCol w="2658836">
                  <a:extLst>
                    <a:ext uri="{9D8B030D-6E8A-4147-A177-3AD203B41FA5}">
                      <a16:colId xmlns:a16="http://schemas.microsoft.com/office/drawing/2014/main" val="185396385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2625885330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986933017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781687312"/>
                    </a:ext>
                  </a:extLst>
                </a:gridCol>
              </a:tblGrid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Алгоритм сортировки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Лучший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Средний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Худший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9229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Пузырьковая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9135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вставками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74251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выбором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0248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Быстрая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7687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слиянием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58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92580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de-DE" dirty="0"/>
              <a:t>O-</a:t>
            </a:r>
            <a:r>
              <a:rPr lang="ru-RU" dirty="0"/>
              <a:t>большое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Нужно нарисовать 16 квадратов, по одному за раз. «O-большое» подсчитывает количество операций. В данном примере рисование квадрата считается одной операцией. Нужно нарисовать 16 квадратов. 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/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Алгоритм 1.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Рисуем квадраты по одному.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/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Алгоритм 2 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Складываем лист пополам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/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Сколько операций по рисованию одного квадрата придется 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выполнить в этих двух алгоритмах?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8D6708-03CC-58BF-416B-95F283D7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475" y="5038725"/>
            <a:ext cx="320992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92580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de-DE" dirty="0"/>
              <a:t>O-</a:t>
            </a:r>
            <a:r>
              <a:rPr lang="ru-RU" dirty="0"/>
              <a:t>большое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Алгоритм 1 – О(</a:t>
            </a:r>
            <a:r>
              <a:rPr lang="en-US" dirty="0"/>
              <a:t>n</a:t>
            </a:r>
            <a:r>
              <a:rPr lang="ru-RU" dirty="0"/>
              <a:t>)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E0B29C-1A27-9F66-BA98-56028040A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6" y="1964034"/>
            <a:ext cx="7200900" cy="1685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731AA-32EA-6078-717B-7726691B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6" y="4960641"/>
            <a:ext cx="7667625" cy="260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085B9A-2D78-E860-5276-128A8B6B1A2E}"/>
              </a:ext>
            </a:extLst>
          </p:cNvPr>
          <p:cNvSpPr txBox="1"/>
          <p:nvPr/>
        </p:nvSpPr>
        <p:spPr>
          <a:xfrm>
            <a:off x="422366" y="4196557"/>
            <a:ext cx="1280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Алгоритм 2</a:t>
            </a:r>
            <a:r>
              <a:rPr lang="de-DE" dirty="0"/>
              <a:t> </a:t>
            </a:r>
            <a:r>
              <a:rPr lang="ru-RU" dirty="0"/>
              <a:t>– </a:t>
            </a:r>
            <a:r>
              <a:rPr lang="en-US" dirty="0"/>
              <a:t>O(log 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87645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Типичные примеры «</a:t>
            </a:r>
            <a:r>
              <a:rPr lang="de-DE" dirty="0"/>
              <a:t>O-</a:t>
            </a:r>
            <a:r>
              <a:rPr lang="ru-RU" dirty="0"/>
              <a:t>большого»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D39C-B23F-BAAB-1AED-365DC44F1998}"/>
              </a:ext>
            </a:extLst>
          </p:cNvPr>
          <p:cNvSpPr txBox="1"/>
          <p:nvPr/>
        </p:nvSpPr>
        <p:spPr>
          <a:xfrm>
            <a:off x="640080" y="1354793"/>
            <a:ext cx="12801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n), или логарифмическое время. Пример: бинарный поиск.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O(n), или линейное время. Пример: простой поиск.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O(n *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n). Пример: эффективные алгоритмы сортировки (быстрая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сортировка).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O(n2). Пример: медленные алгоритмы сортировки (сортировка выбором).</a:t>
            </a:r>
          </a:p>
          <a:p>
            <a:pPr algn="just">
              <a:defRPr sz="2800">
                <a:solidFill>
                  <a:srgbClr val="FFFFFF"/>
                </a:solidFill>
              </a:defRPr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O(n!). Пример: очень медленные алгоритмы (задача о коммивояжере)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7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310052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Сортировки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Сортировка простыми вставками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85B9A-2D78-E860-5276-128A8B6B1A2E}"/>
              </a:ext>
            </a:extLst>
          </p:cNvPr>
          <p:cNvSpPr txBox="1"/>
          <p:nvPr/>
        </p:nvSpPr>
        <p:spPr>
          <a:xfrm>
            <a:off x="823231" y="4423058"/>
            <a:ext cx="1280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2800">
                <a:solidFill>
                  <a:srgbClr val="FFFFFF"/>
                </a:solidFill>
              </a:defRPr>
            </a:pPr>
            <a:r>
              <a:rPr lang="ru-RU" dirty="0"/>
              <a:t>Сортировка пузырьком</a:t>
            </a:r>
            <a:endParaRPr dirty="0"/>
          </a:p>
        </p:txBody>
      </p:sp>
      <p:pic>
        <p:nvPicPr>
          <p:cNvPr id="12" name="Рисунок 11" descr="Изображение выглядит как текст, снимок экрана, Шрифт, линия">
            <a:extLst>
              <a:ext uri="{FF2B5EF4-FFF2-40B4-BE49-F238E27FC236}">
                <a16:creationId xmlns:a16="http://schemas.microsoft.com/office/drawing/2014/main" id="{2F064479-C019-13CE-4DF5-460E85E4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2885"/>
            <a:ext cx="10961914" cy="15385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FEB764-987D-D851-23BE-58419D819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1" y="5336040"/>
            <a:ext cx="11043045" cy="9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4786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lang="ru-RU" sz="4400" b="1" dirty="0">
                <a:solidFill>
                  <a:schemeClr val="bg1"/>
                </a:solidFill>
              </a:rPr>
              <a:t>Сортировка выбором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Рисунок 2" descr="Изображение выглядит как текст, Шрифт, число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95ECB7C-A58C-F5CE-F1FF-FE440E8D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31" y="2144123"/>
            <a:ext cx="11824063" cy="1970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485</Words>
  <Application>Microsoft Office PowerPoint</Application>
  <PresentationFormat>Произвольный</PresentationFormat>
  <Paragraphs>100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12</cp:revision>
  <dcterms:created xsi:type="dcterms:W3CDTF">2013-01-27T09:14:16Z</dcterms:created>
  <dcterms:modified xsi:type="dcterms:W3CDTF">2025-06-06T11:21:21Z</dcterms:modified>
  <cp:category/>
</cp:coreProperties>
</file>