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  <p:sldId id="279" r:id="rId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word-ladder/description/" TargetMode="External"/><Relationship Id="rId3" Type="http://schemas.openxmlformats.org/officeDocument/2006/relationships/hyperlink" Target="https://wordwall.net/ru/resource/23039884/%D0%BB%D0%BE%D0%B3%D0%B0%D1%80%D0%B8%D1%84%D0%BC%D1%8B" TargetMode="External"/><Relationship Id="rId7" Type="http://schemas.openxmlformats.org/officeDocument/2006/relationships/hyperlink" Target="https://leetcode.com/problems/open-the-lock/description/" TargetMode="External"/><Relationship Id="rId12" Type="http://schemas.openxmlformats.org/officeDocument/2006/relationships/hyperlink" Target="https://leetcode.com/problems/minimum-genetic-mutation/descrip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etcode.com/problems/sort-colors/description/?envType=problem-list-v2&amp;envId=sorting" TargetMode="External"/><Relationship Id="rId11" Type="http://schemas.openxmlformats.org/officeDocument/2006/relationships/hyperlink" Target="https://leetcode.com/problems/search-insert-position/description/?envType=problem-list-v2&amp;envId=binary-search" TargetMode="External"/><Relationship Id="rId5" Type="http://schemas.openxmlformats.org/officeDocument/2006/relationships/hyperlink" Target="https://leetcode.com/problems/sort-an-array/description/" TargetMode="External"/><Relationship Id="rId10" Type="http://schemas.openxmlformats.org/officeDocument/2006/relationships/hyperlink" Target="https://leetcode.com/problems/binary-search/description/" TargetMode="External"/><Relationship Id="rId4" Type="http://schemas.openxmlformats.org/officeDocument/2006/relationships/hyperlink" Target="https://leetcode.com/problems/fibonacci-number/description/?envType=problem-list-v2&amp;envId=recursion" TargetMode="External"/><Relationship Id="rId9" Type="http://schemas.openxmlformats.org/officeDocument/2006/relationships/hyperlink" Target="https://leetcode.com/problems/kth-largest-element-in-an-array/descrip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0235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Проверка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Что мы умеем?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305479" y="1868031"/>
            <a:ext cx="58122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Бинарный поиск (</a:t>
            </a:r>
            <a:r>
              <a:rPr lang="en-US" sz="2800" dirty="0"/>
              <a:t>Binary search)</a:t>
            </a:r>
            <a:endParaRPr lang="ru-RU" sz="2800" dirty="0"/>
          </a:p>
          <a:p>
            <a:r>
              <a:rPr lang="ru-RU" sz="2800" dirty="0"/>
              <a:t>Рекурсия</a:t>
            </a:r>
          </a:p>
          <a:p>
            <a:r>
              <a:rPr lang="ru-RU" sz="2800" dirty="0"/>
              <a:t>Быстрая сортировка </a:t>
            </a:r>
            <a:r>
              <a:rPr lang="en-US" sz="2800" dirty="0"/>
              <a:t>(quicksort)</a:t>
            </a:r>
          </a:p>
          <a:p>
            <a:r>
              <a:rPr lang="ru-RU" sz="2800" dirty="0"/>
              <a:t>Быстрый выбор (</a:t>
            </a:r>
            <a:r>
              <a:rPr lang="en-US" sz="2800" dirty="0" err="1"/>
              <a:t>quickselect</a:t>
            </a:r>
            <a:r>
              <a:rPr lang="ru-RU" sz="2800" dirty="0"/>
              <a:t>)</a:t>
            </a:r>
          </a:p>
          <a:p>
            <a:r>
              <a:rPr lang="ru-RU" sz="2800" dirty="0"/>
              <a:t>Поиск в ширину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8F1704F-BEFC-EDAB-3370-3F179CBDE0D7}"/>
              </a:ext>
            </a:extLst>
          </p:cNvPr>
          <p:cNvSpPr txBox="1"/>
          <p:nvPr/>
        </p:nvSpPr>
        <p:spPr>
          <a:xfrm>
            <a:off x="5725885" y="2298692"/>
            <a:ext cx="1861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Рекурсия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A84B5E0-ED65-B32A-C2F0-8E5F3C9BC1DF}"/>
              </a:ext>
            </a:extLst>
          </p:cNvPr>
          <p:cNvSpPr txBox="1"/>
          <p:nvPr/>
        </p:nvSpPr>
        <p:spPr>
          <a:xfrm>
            <a:off x="5736771" y="27045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Быстрая сортировка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EBDB5F77-F24C-38A1-F2B6-488E0B88C75D}"/>
              </a:ext>
            </a:extLst>
          </p:cNvPr>
          <p:cNvSpPr txBox="1"/>
          <p:nvPr/>
        </p:nvSpPr>
        <p:spPr>
          <a:xfrm>
            <a:off x="9742036" y="27045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Быстрая сортировка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348A86E9-0A37-6EEC-688B-93FC51A5D65E}"/>
              </a:ext>
            </a:extLst>
          </p:cNvPr>
          <p:cNvSpPr txBox="1"/>
          <p:nvPr/>
        </p:nvSpPr>
        <p:spPr>
          <a:xfrm>
            <a:off x="5736771" y="35343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Поиск в ширину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5F24FC5A-7FEC-5241-C08B-8DDB5D213C71}"/>
              </a:ext>
            </a:extLst>
          </p:cNvPr>
          <p:cNvSpPr txBox="1"/>
          <p:nvPr/>
        </p:nvSpPr>
        <p:spPr>
          <a:xfrm>
            <a:off x="9742036" y="3591580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Поиск в ширину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FE000856-3E72-195B-B3DA-11FEB811634B}"/>
              </a:ext>
            </a:extLst>
          </p:cNvPr>
          <p:cNvSpPr txBox="1"/>
          <p:nvPr/>
        </p:nvSpPr>
        <p:spPr>
          <a:xfrm>
            <a:off x="5736771" y="31194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Быстрый выбор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0B21AC14-16E2-8B82-853A-AC87C59D17FE}"/>
              </a:ext>
            </a:extLst>
          </p:cNvPr>
          <p:cNvSpPr txBox="1"/>
          <p:nvPr/>
        </p:nvSpPr>
        <p:spPr>
          <a:xfrm>
            <a:off x="5725885" y="1868031"/>
            <a:ext cx="320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0"/>
              </a:rPr>
              <a:t>Бинарный поиск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hlinkClick r:id="rId3"/>
            <a:extLst>
              <a:ext uri="{FF2B5EF4-FFF2-40B4-BE49-F238E27FC236}">
                <a16:creationId xmlns:a16="http://schemas.microsoft.com/office/drawing/2014/main" id="{EF0934B2-A9E3-0C7D-635C-55018EB30639}"/>
              </a:ext>
            </a:extLst>
          </p:cNvPr>
          <p:cNvSpPr txBox="1"/>
          <p:nvPr/>
        </p:nvSpPr>
        <p:spPr>
          <a:xfrm>
            <a:off x="9752922" y="1905226"/>
            <a:ext cx="320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1"/>
              </a:rPr>
              <a:t>Бинарный поиск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4D07DA21-D690-5D38-57AD-7EA10CCE50EA}"/>
              </a:ext>
            </a:extLst>
          </p:cNvPr>
          <p:cNvSpPr txBox="1"/>
          <p:nvPr/>
        </p:nvSpPr>
        <p:spPr>
          <a:xfrm>
            <a:off x="5736771" y="4114800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2"/>
              </a:rPr>
              <a:t>Поиск в ширину 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Закрепление.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163964" y="1417405"/>
            <a:ext cx="114184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Search in Rotated Sorted Array (№33)</a:t>
            </a:r>
            <a:endParaRPr lang="ru-RU" sz="2800" dirty="0"/>
          </a:p>
          <a:p>
            <a:r>
              <a:rPr lang="de-DE" sz="2800" dirty="0" err="1"/>
              <a:t>Coin</a:t>
            </a:r>
            <a:r>
              <a:rPr lang="de-DE" sz="2800" dirty="0"/>
              <a:t> Change (№322) </a:t>
            </a:r>
          </a:p>
          <a:p>
            <a:r>
              <a:rPr lang="de-DE" sz="2800" dirty="0"/>
              <a:t>Pivot Index (№724)</a:t>
            </a:r>
            <a:endParaRPr lang="ru-RU" sz="2800" dirty="0"/>
          </a:p>
          <a:p>
            <a:r>
              <a:rPr lang="en-US" sz="2800" dirty="0"/>
              <a:t>Top K Frequent Elements (№347)</a:t>
            </a:r>
            <a:endParaRPr lang="ru-RU" sz="2800" dirty="0"/>
          </a:p>
          <a:p>
            <a:endParaRPr lang="ru-RU" sz="2800" dirty="0"/>
          </a:p>
          <a:p>
            <a:r>
              <a:rPr lang="de-DE" sz="2800" dirty="0" err="1"/>
              <a:t>Rotting</a:t>
            </a:r>
            <a:r>
              <a:rPr lang="de-DE" sz="2800" dirty="0"/>
              <a:t> Oranges (№994)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775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45629" cy="1143000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Условие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В </a:t>
            </a:r>
            <a:r>
              <a:rPr dirty="0" err="1"/>
              <a:t>матрице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апельсин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- 0 — </a:t>
            </a:r>
            <a:r>
              <a:rPr dirty="0" err="1"/>
              <a:t>пустая</a:t>
            </a:r>
            <a:r>
              <a:rPr dirty="0"/>
              <a:t> </a:t>
            </a:r>
            <a:r>
              <a:rPr dirty="0" err="1"/>
              <a:t>ячейка</a:t>
            </a:r>
            <a:endParaRPr dirty="0"/>
          </a:p>
          <a:p>
            <a:pPr marL="0" indent="0">
              <a:buNone/>
            </a:pPr>
            <a:r>
              <a:rPr dirty="0"/>
              <a:t>- 1 — </a:t>
            </a:r>
            <a:r>
              <a:rPr dirty="0" err="1"/>
              <a:t>свежий</a:t>
            </a:r>
            <a:r>
              <a:rPr dirty="0"/>
              <a:t> </a:t>
            </a:r>
            <a:r>
              <a:rPr dirty="0" err="1"/>
              <a:t>апельсин</a:t>
            </a:r>
            <a:endParaRPr dirty="0"/>
          </a:p>
          <a:p>
            <a:pPr marL="0" indent="0">
              <a:buNone/>
            </a:pPr>
            <a:r>
              <a:rPr dirty="0"/>
              <a:t>- 2 — </a:t>
            </a:r>
            <a:r>
              <a:rPr dirty="0" err="1"/>
              <a:t>гнилой</a:t>
            </a:r>
            <a:r>
              <a:rPr dirty="0"/>
              <a:t> </a:t>
            </a:r>
            <a:r>
              <a:rPr dirty="0" err="1"/>
              <a:t>апельсин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Каждую</a:t>
            </a:r>
            <a:r>
              <a:rPr dirty="0"/>
              <a:t> </a:t>
            </a:r>
            <a:r>
              <a:rPr dirty="0" err="1"/>
              <a:t>минуту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гнилой</a:t>
            </a:r>
            <a:r>
              <a:rPr dirty="0"/>
              <a:t> </a:t>
            </a:r>
            <a:r>
              <a:rPr dirty="0" err="1"/>
              <a:t>апельсин</a:t>
            </a:r>
            <a:r>
              <a:rPr dirty="0"/>
              <a:t> </a:t>
            </a:r>
            <a:r>
              <a:rPr dirty="0" err="1"/>
              <a:t>заражает</a:t>
            </a:r>
            <a:r>
              <a:rPr dirty="0"/>
              <a:t> </a:t>
            </a:r>
            <a:r>
              <a:rPr dirty="0" err="1"/>
              <a:t>соседей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вернуть</a:t>
            </a:r>
            <a:r>
              <a:rPr dirty="0"/>
              <a:t> </a:t>
            </a:r>
            <a:r>
              <a:rPr dirty="0" err="1"/>
              <a:t>минимальное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,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которое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сгниют</a:t>
            </a:r>
            <a:r>
              <a:rPr dirty="0"/>
              <a:t>, </a:t>
            </a:r>
            <a:r>
              <a:rPr dirty="0" err="1"/>
              <a:t>либо</a:t>
            </a:r>
            <a:r>
              <a:rPr dirty="0"/>
              <a:t> -1.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</p:spPr>
        <p:txBody>
          <a:bodyPr/>
          <a:lstStyle/>
          <a:p>
            <a:r>
              <a:rPr dirty="0" err="1"/>
              <a:t>Пример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Вход</a:t>
            </a:r>
            <a:r>
              <a:rPr dirty="0"/>
              <a:t>:</a:t>
            </a:r>
          </a:p>
          <a:p>
            <a:r>
              <a:rPr dirty="0"/>
              <a:t>[[2,1,1],</a:t>
            </a:r>
          </a:p>
          <a:p>
            <a:r>
              <a:rPr dirty="0"/>
              <a:t> [1,1,0],</a:t>
            </a:r>
          </a:p>
          <a:p>
            <a:r>
              <a:rPr dirty="0"/>
              <a:t> [0,1,1]]</a:t>
            </a:r>
          </a:p>
          <a:p>
            <a:endParaRPr dirty="0"/>
          </a:p>
          <a:p>
            <a:r>
              <a:rPr dirty="0" err="1"/>
              <a:t>Выход</a:t>
            </a:r>
            <a:r>
              <a:rPr dirty="0"/>
              <a:t>: 4</a:t>
            </a:r>
          </a:p>
          <a:p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апельсины</a:t>
            </a:r>
            <a:r>
              <a:rPr dirty="0"/>
              <a:t> </a:t>
            </a:r>
            <a:r>
              <a:rPr dirty="0" err="1"/>
              <a:t>гниют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4 </a:t>
            </a:r>
            <a:r>
              <a:rPr dirty="0" err="1"/>
              <a:t>минуты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02829" cy="1143000"/>
          </a:xfrm>
        </p:spPr>
        <p:txBody>
          <a:bodyPr/>
          <a:lstStyle/>
          <a:p>
            <a:r>
              <a:rPr dirty="0" err="1"/>
              <a:t>Идея</a:t>
            </a:r>
            <a:r>
              <a:rPr dirty="0"/>
              <a:t> </a:t>
            </a:r>
            <a:r>
              <a:rPr dirty="0" err="1"/>
              <a:t>алгоритма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Задача</a:t>
            </a:r>
            <a:r>
              <a:rPr dirty="0"/>
              <a:t> — </a:t>
            </a:r>
            <a:r>
              <a:rPr dirty="0" err="1"/>
              <a:t>многоисточниковый</a:t>
            </a:r>
            <a:r>
              <a:rPr dirty="0"/>
              <a:t> BFS.</a:t>
            </a:r>
          </a:p>
          <a:p>
            <a:pPr marL="0" indent="0">
              <a:buNone/>
            </a:pPr>
            <a:r>
              <a:rPr dirty="0"/>
              <a:t>BFS </a:t>
            </a:r>
            <a:r>
              <a:rPr dirty="0" err="1"/>
              <a:t>стартует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гнилых</a:t>
            </a:r>
            <a:r>
              <a:rPr dirty="0"/>
              <a:t> </a:t>
            </a:r>
            <a:r>
              <a:rPr dirty="0" err="1"/>
              <a:t>апельсинов</a:t>
            </a:r>
            <a:r>
              <a:rPr dirty="0"/>
              <a:t> </a:t>
            </a:r>
            <a:r>
              <a:rPr dirty="0" err="1"/>
              <a:t>одновременно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Каждое</a:t>
            </a:r>
            <a:r>
              <a:rPr dirty="0"/>
              <a:t> </a:t>
            </a:r>
            <a:r>
              <a:rPr dirty="0" err="1"/>
              <a:t>распространение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соседей</a:t>
            </a:r>
            <a:r>
              <a:rPr dirty="0"/>
              <a:t> —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BFS.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30686" cy="1143000"/>
          </a:xfrm>
        </p:spPr>
        <p:txBody>
          <a:bodyPr/>
          <a:lstStyle/>
          <a:p>
            <a:r>
              <a:rPr dirty="0" err="1"/>
              <a:t>Пошаговый</a:t>
            </a:r>
            <a:r>
              <a:rPr dirty="0"/>
              <a:t> </a:t>
            </a:r>
            <a:r>
              <a:rPr dirty="0" err="1"/>
              <a:t>разбор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0E2356-0B66-2A00-EC15-08D64420C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540" y="1245433"/>
            <a:ext cx="11223171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 1: Подготовка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Заводим очередь для BFS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Добавляем в неё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все гнилые апельсины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старте: координаты и время начала (например, 0 минут).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Считаем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общее количество свежих апельсинов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 2: BFS по уровням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 очередь не пуста: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Извлекаем апельсин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j,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всех 4 соседей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вверх, вниз, влево, вправо.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сосед — свежий апельсин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Превращаем его в гнилой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Добавляем его в очередь: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+ 1)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Уменьшаем счётчик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процессе отслеживаем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значение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это и будет ответ, если все апельсины сгниют.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 3: Результат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после завершения BFS все свежие апельсины испорчены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— возвращаем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Иначе — возвращаем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(какие‑то не сгнили).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30686" cy="1143000"/>
          </a:xfrm>
        </p:spPr>
        <p:txBody>
          <a:bodyPr/>
          <a:lstStyle/>
          <a:p>
            <a:r>
              <a:rPr dirty="0" err="1"/>
              <a:t>Пошаговый</a:t>
            </a:r>
            <a:r>
              <a:rPr dirty="0"/>
              <a:t> </a:t>
            </a:r>
            <a:r>
              <a:rPr dirty="0" err="1"/>
              <a:t>разбор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0E2356-0B66-2A00-EC15-08D64420C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540" y="3245982"/>
            <a:ext cx="1122317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Grid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	[2,1,1],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	[1,1,0],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	[0,1,1]]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X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Y </a:t>
            </a:r>
            <a:r>
              <a:rPr lang="en-US" altLang="ru-RU" sz="2000">
                <a:latin typeface="Arial" panose="020B0604020202020204" pitchFamily="34" charset="0"/>
              </a:rPr>
              <a:t>= 2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latin typeface="Arial" panose="020B0604020202020204" pitchFamily="34" charset="0"/>
              </a:rPr>
              <a:t>Grid[]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4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360</Words>
  <Application>Microsoft Office PowerPoint</Application>
  <PresentationFormat>Произвольный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 Условие</vt:lpstr>
      <vt:lpstr>Пример</vt:lpstr>
      <vt:lpstr>Идея алгоритма</vt:lpstr>
      <vt:lpstr>Пошаговый разбор</vt:lpstr>
      <vt:lpstr>Пошаговый разбор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34</cp:revision>
  <dcterms:created xsi:type="dcterms:W3CDTF">2013-01-27T09:14:16Z</dcterms:created>
  <dcterms:modified xsi:type="dcterms:W3CDTF">2025-10-03T13:33:35Z</dcterms:modified>
  <cp:category/>
</cp:coreProperties>
</file>