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304" r:id="rId4"/>
    <p:sldId id="305" r:id="rId5"/>
    <p:sldId id="298" r:id="rId6"/>
    <p:sldId id="306" r:id="rId7"/>
    <p:sldId id="307" r:id="rId8"/>
    <p:sldId id="261" r:id="rId9"/>
    <p:sldId id="309" r:id="rId10"/>
    <p:sldId id="308" r:id="rId11"/>
    <p:sldId id="310" r:id="rId1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2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844" autoAdjust="0"/>
  </p:normalViewPr>
  <p:slideViewPr>
    <p:cSldViewPr snapToGrid="0" snapToObjects="1">
      <p:cViewPr varScale="1">
        <p:scale>
          <a:sx n="89" d="100"/>
          <a:sy n="89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etcode.com/problems/longest-common-subsequence/descriptio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maximum-length-of-repeated-subarray/description/" TargetMode="External"/><Relationship Id="rId2" Type="http://schemas.openxmlformats.org/officeDocument/2006/relationships/hyperlink" Target="https://github.com/DonRobot-all/Algorithmic_training/blob/main/task_knapsack.py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D28A-F529-C361-6B0C-54FC6D10368B}"/>
              </a:ext>
            </a:extLst>
          </p:cNvPr>
          <p:cNvSpPr txBox="1"/>
          <p:nvPr/>
        </p:nvSpPr>
        <p:spPr>
          <a:xfrm>
            <a:off x="410584" y="335778"/>
            <a:ext cx="813171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Самая длинная общая подстрока</a:t>
            </a:r>
            <a:endParaRPr lang="ru-RU" sz="44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 descr="Изображение выглядит как рисунок, зарисовка, иллюстрация, челюсть&#10;&#10;Автоматически созданное описание">
            <a:extLst>
              <a:ext uri="{FF2B5EF4-FFF2-40B4-BE49-F238E27FC236}">
                <a16:creationId xmlns:a16="http://schemas.microsoft.com/office/drawing/2014/main" id="{D426AAB1-AFFA-8DA7-7620-8E538CE9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1736" y="7002959"/>
            <a:ext cx="1367895" cy="7694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D28A-F529-C361-6B0C-54FC6D10368B}"/>
              </a:ext>
            </a:extLst>
          </p:cNvPr>
          <p:cNvSpPr txBox="1"/>
          <p:nvPr/>
        </p:nvSpPr>
        <p:spPr>
          <a:xfrm>
            <a:off x="410584" y="335778"/>
            <a:ext cx="502951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</a:rPr>
              <a:t>Прошлый алгоритм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0C775D-9360-3DFF-DD10-196375227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600" y="1795857"/>
            <a:ext cx="8939773" cy="36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2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Начнём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13FFA-5537-C2ED-5DC2-4F27E5BEA169}"/>
              </a:ext>
            </a:extLst>
          </p:cNvPr>
          <p:cNvSpPr txBox="1"/>
          <p:nvPr/>
        </p:nvSpPr>
        <p:spPr>
          <a:xfrm>
            <a:off x="846411" y="1913117"/>
            <a:ext cx="1064275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i="1" dirty="0">
                <a:solidFill>
                  <a:schemeClr val="bg1"/>
                </a:solidFill>
              </a:rPr>
              <a:t>s1 = "</a:t>
            </a:r>
            <a:r>
              <a:rPr lang="en-US" sz="2800" i="1" dirty="0">
                <a:solidFill>
                  <a:schemeClr val="bg1"/>
                </a:solidFill>
              </a:rPr>
              <a:t>vista</a:t>
            </a:r>
            <a:r>
              <a:rPr lang="de-DE" sz="2800" i="1" dirty="0">
                <a:solidFill>
                  <a:schemeClr val="bg1"/>
                </a:solidFill>
              </a:rPr>
              <a:t>"</a:t>
            </a:r>
          </a:p>
          <a:p>
            <a:r>
              <a:rPr lang="de-DE" sz="2800" i="1" dirty="0">
                <a:solidFill>
                  <a:schemeClr val="bg1"/>
                </a:solidFill>
              </a:rPr>
              <a:t>s2 = "</a:t>
            </a:r>
            <a:r>
              <a:rPr lang="de-DE" sz="2800" i="1" dirty="0" err="1">
                <a:solidFill>
                  <a:schemeClr val="bg1"/>
                </a:solidFill>
              </a:rPr>
              <a:t>hish</a:t>
            </a:r>
            <a:r>
              <a:rPr lang="de-DE" sz="2800" i="1" dirty="0">
                <a:solidFill>
                  <a:schemeClr val="bg1"/>
                </a:solidFill>
              </a:rPr>
              <a:t>"</a:t>
            </a:r>
          </a:p>
          <a:p>
            <a:r>
              <a:rPr lang="en-US" sz="2800" i="1" dirty="0">
                <a:solidFill>
                  <a:schemeClr val="bg1"/>
                </a:solidFill>
              </a:rPr>
              <a:t>def </a:t>
            </a:r>
            <a:r>
              <a:rPr lang="en-US" sz="2800" i="1" dirty="0" err="1">
                <a:solidFill>
                  <a:schemeClr val="bg1"/>
                </a:solidFill>
              </a:rPr>
              <a:t>longest_common_subsequence</a:t>
            </a:r>
            <a:r>
              <a:rPr lang="en-US" sz="2800" i="1" dirty="0">
                <a:solidFill>
                  <a:schemeClr val="bg1"/>
                </a:solidFill>
              </a:rPr>
              <a:t>(s1: str, s2: str):</a:t>
            </a:r>
            <a:endParaRPr lang="ru-RU" sz="2800" i="1" dirty="0">
              <a:solidFill>
                <a:schemeClr val="bg1"/>
              </a:solidFill>
            </a:endParaRPr>
          </a:p>
          <a:p>
            <a:r>
              <a:rPr lang="de-DE" sz="2800" i="1" dirty="0">
                <a:solidFill>
                  <a:schemeClr val="bg1"/>
                </a:solidFill>
              </a:rPr>
              <a:t>	…</a:t>
            </a:r>
          </a:p>
          <a:p>
            <a:endParaRPr lang="de-DE" sz="2800" i="1" dirty="0">
              <a:solidFill>
                <a:schemeClr val="bg1"/>
              </a:solidFill>
            </a:endParaRPr>
          </a:p>
          <a:p>
            <a:r>
              <a:rPr lang="de-DE" sz="2800" i="1" dirty="0" err="1">
                <a:solidFill>
                  <a:schemeClr val="bg1"/>
                </a:solidFill>
              </a:rPr>
              <a:t>subseq</a:t>
            </a:r>
            <a:r>
              <a:rPr lang="de-DE" sz="2800" i="1" dirty="0">
                <a:solidFill>
                  <a:schemeClr val="bg1"/>
                </a:solidFill>
              </a:rPr>
              <a:t>, </a:t>
            </a:r>
            <a:r>
              <a:rPr lang="de-DE" sz="2800" i="1" dirty="0" err="1">
                <a:solidFill>
                  <a:schemeClr val="bg1"/>
                </a:solidFill>
              </a:rPr>
              <a:t>length</a:t>
            </a:r>
            <a:r>
              <a:rPr lang="de-DE" sz="2800" i="1" dirty="0">
                <a:solidFill>
                  <a:schemeClr val="bg1"/>
                </a:solidFill>
              </a:rPr>
              <a:t> = </a:t>
            </a:r>
            <a:r>
              <a:rPr lang="de-DE" sz="2800" i="1" dirty="0" err="1">
                <a:solidFill>
                  <a:schemeClr val="bg1"/>
                </a:solidFill>
              </a:rPr>
              <a:t>longest_common_subsequence</a:t>
            </a:r>
            <a:r>
              <a:rPr lang="de-DE" sz="2800" i="1" dirty="0">
                <a:solidFill>
                  <a:schemeClr val="bg1"/>
                </a:solidFill>
              </a:rPr>
              <a:t>(s1, s2)</a:t>
            </a:r>
          </a:p>
          <a:p>
            <a:r>
              <a:rPr lang="de-DE" sz="2800" i="1" dirty="0" err="1">
                <a:solidFill>
                  <a:schemeClr val="bg1"/>
                </a:solidFill>
              </a:rPr>
              <a:t>print</a:t>
            </a:r>
            <a:r>
              <a:rPr lang="de-DE" sz="2800" i="1" dirty="0">
                <a:solidFill>
                  <a:schemeClr val="bg1"/>
                </a:solidFill>
              </a:rPr>
              <a:t>("</a:t>
            </a:r>
            <a:r>
              <a:rPr lang="ru-RU" sz="2800" i="1" dirty="0">
                <a:solidFill>
                  <a:schemeClr val="bg1"/>
                </a:solidFill>
              </a:rPr>
              <a:t>Самая длинная общая подпоследовательность:", </a:t>
            </a:r>
            <a:r>
              <a:rPr lang="de-DE" sz="2800" i="1" dirty="0" err="1">
                <a:solidFill>
                  <a:schemeClr val="bg1"/>
                </a:solidFill>
              </a:rPr>
              <a:t>subseq</a:t>
            </a:r>
            <a:r>
              <a:rPr lang="de-DE" sz="2800" i="1" dirty="0">
                <a:solidFill>
                  <a:schemeClr val="bg1"/>
                </a:solidFill>
              </a:rPr>
              <a:t>)</a:t>
            </a:r>
          </a:p>
          <a:p>
            <a:r>
              <a:rPr lang="de-DE" sz="2800" i="1" dirty="0" err="1">
                <a:solidFill>
                  <a:schemeClr val="bg1"/>
                </a:solidFill>
              </a:rPr>
              <a:t>print</a:t>
            </a:r>
            <a:r>
              <a:rPr lang="de-DE" sz="2800" i="1" dirty="0">
                <a:solidFill>
                  <a:schemeClr val="bg1"/>
                </a:solidFill>
              </a:rPr>
              <a:t>("</a:t>
            </a:r>
            <a:r>
              <a:rPr lang="ru-RU" sz="2800" i="1" dirty="0">
                <a:solidFill>
                  <a:schemeClr val="bg1"/>
                </a:solidFill>
              </a:rPr>
              <a:t>Длина:", </a:t>
            </a:r>
            <a:r>
              <a:rPr lang="de-DE" sz="2800" i="1" dirty="0" err="1">
                <a:solidFill>
                  <a:schemeClr val="bg1"/>
                </a:solidFill>
              </a:rPr>
              <a:t>length</a:t>
            </a:r>
            <a:r>
              <a:rPr lang="de-DE" sz="2800" i="1" dirty="0">
                <a:solidFill>
                  <a:schemeClr val="bg1"/>
                </a:solidFill>
              </a:rPr>
              <a:t>)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F263BED0-B41B-C765-CA45-6041AB99CB35}"/>
              </a:ext>
            </a:extLst>
          </p:cNvPr>
          <p:cNvSpPr txBox="1"/>
          <p:nvPr/>
        </p:nvSpPr>
        <p:spPr>
          <a:xfrm>
            <a:off x="714689" y="6993136"/>
            <a:ext cx="1824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Задача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8A206FB-B9C4-8E9D-F10B-5B2CC543A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516" y="5393650"/>
            <a:ext cx="3268364" cy="237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9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399" y="231559"/>
            <a:ext cx="254909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Примеры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914399" y="1355409"/>
            <a:ext cx="477882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Поиск плагиата</a:t>
            </a:r>
          </a:p>
          <a:p>
            <a:pPr algn="ctr"/>
            <a:endParaRPr lang="ru-RU" b="1" dirty="0"/>
          </a:p>
          <a:p>
            <a:r>
              <a:rPr lang="ru-RU" i="1" dirty="0"/>
              <a:t>Текст A: «Искусственный интеллект быстро развивается в последние годы.»</a:t>
            </a:r>
          </a:p>
          <a:p>
            <a:r>
              <a:rPr lang="ru-RU" i="1" dirty="0"/>
              <a:t>Текст B: «Развитие искусственного интеллекта в последние десятилетия активно обсуждается.»</a:t>
            </a:r>
          </a:p>
          <a:p>
            <a:endParaRPr lang="ru-RU" i="1" dirty="0"/>
          </a:p>
          <a:p>
            <a:pPr algn="ctr"/>
            <a:r>
              <a:rPr lang="ru-RU" dirty="0"/>
              <a:t>Общие подстроки: "искусственный интеллект", "в последние".</a:t>
            </a:r>
          </a:p>
          <a:p>
            <a:pPr algn="ctr"/>
            <a:r>
              <a:rPr lang="ru-RU" dirty="0"/>
              <a:t>Самая длинная общая подстрока = "искусственный интеллект".</a:t>
            </a:r>
          </a:p>
          <a:p>
            <a:pPr algn="ctr"/>
            <a:r>
              <a:rPr lang="ru-RU" dirty="0"/>
              <a:t>Если в двух документах есть длинные одинаковые куски текста, это сигнал.</a:t>
            </a:r>
          </a:p>
          <a:p>
            <a:pPr algn="l">
              <a:defRPr sz="280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78E97-A569-CA29-7EED-9A1633D20047}"/>
              </a:ext>
            </a:extLst>
          </p:cNvPr>
          <p:cNvSpPr txBox="1"/>
          <p:nvPr/>
        </p:nvSpPr>
        <p:spPr>
          <a:xfrm>
            <a:off x="7209416" y="2186405"/>
            <a:ext cx="477882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Сравнение ДНК</a:t>
            </a:r>
          </a:p>
          <a:p>
            <a:pPr algn="ctr"/>
            <a:endParaRPr lang="ru-RU" b="1" dirty="0"/>
          </a:p>
          <a:p>
            <a:r>
              <a:rPr lang="ru-RU" i="1" dirty="0"/>
              <a:t>DNA1 = «ACGTACGTGAC»</a:t>
            </a:r>
          </a:p>
          <a:p>
            <a:r>
              <a:rPr lang="ru-RU" i="1" dirty="0"/>
              <a:t>DNA2 = «TACGTAGAC»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Важно в биоинформатике: помогает находить похожие фрагменты генов у разных организмов.</a:t>
            </a:r>
          </a:p>
          <a:p>
            <a:pPr algn="l">
              <a:defRPr sz="2800">
                <a:solidFill>
                  <a:srgbClr val="000000"/>
                </a:solidFill>
              </a:defRPr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399" y="231559"/>
            <a:ext cx="254909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Примеры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074080" y="2648070"/>
            <a:ext cx="47788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 err="1"/>
              <a:t>Автодополнение</a:t>
            </a:r>
            <a:r>
              <a:rPr lang="ru-RU" b="1" dirty="0"/>
              <a:t> в поиске</a:t>
            </a:r>
          </a:p>
          <a:p>
            <a:pPr algn="ctr"/>
            <a:endParaRPr lang="ru-RU" b="1" dirty="0"/>
          </a:p>
          <a:p>
            <a:r>
              <a:rPr lang="ru-RU" i="1" dirty="0"/>
              <a:t>Ввод: «погода в рост»</a:t>
            </a:r>
          </a:p>
          <a:p>
            <a:r>
              <a:rPr lang="ru-RU" i="1" dirty="0"/>
              <a:t>База: «погода в </a:t>
            </a:r>
            <a:r>
              <a:rPr lang="ru-RU" i="1" dirty="0" err="1"/>
              <a:t>ростове</a:t>
            </a:r>
            <a:r>
              <a:rPr lang="ru-RU" i="1" dirty="0"/>
              <a:t> на завтра»</a:t>
            </a:r>
          </a:p>
          <a:p>
            <a:endParaRPr lang="ru-RU" i="1" dirty="0"/>
          </a:p>
          <a:p>
            <a:pPr algn="ctr"/>
            <a:r>
              <a:rPr lang="ru-RU" dirty="0" err="1"/>
              <a:t>Автодополнение</a:t>
            </a:r>
            <a:r>
              <a:rPr lang="ru-RU" dirty="0"/>
              <a:t> понимает, что введённая часть совпадает с началом известной фразы.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78E97-A569-CA29-7EED-9A1633D20047}"/>
              </a:ext>
            </a:extLst>
          </p:cNvPr>
          <p:cNvSpPr txBox="1"/>
          <p:nvPr/>
        </p:nvSpPr>
        <p:spPr>
          <a:xfrm>
            <a:off x="7854875" y="2648070"/>
            <a:ext cx="47788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Сравнение версий текста</a:t>
            </a:r>
          </a:p>
          <a:p>
            <a:pPr algn="ctr"/>
            <a:endParaRPr lang="ru-RU" b="1" dirty="0"/>
          </a:p>
          <a:p>
            <a:r>
              <a:rPr lang="ru-RU" i="1" dirty="0"/>
              <a:t>Версия 1: «Python — это язык программирования.»</a:t>
            </a:r>
          </a:p>
          <a:p>
            <a:r>
              <a:rPr lang="ru-RU" i="1" dirty="0"/>
              <a:t>Версия 2: «Python — это популярный язык программирования.»</a:t>
            </a:r>
          </a:p>
          <a:p>
            <a:endParaRPr lang="ru-RU" dirty="0"/>
          </a:p>
          <a:p>
            <a:pPr algn="ctr"/>
            <a:r>
              <a:rPr lang="ru-RU" dirty="0"/>
              <a:t>Используется в системах контроля версий (</a:t>
            </a:r>
            <a:r>
              <a:rPr lang="ru-RU" dirty="0" err="1"/>
              <a:t>Git</a:t>
            </a:r>
            <a:r>
              <a:rPr lang="ru-RU" dirty="0"/>
              <a:t>, Google </a:t>
            </a:r>
            <a:r>
              <a:rPr lang="ru-RU" dirty="0" err="1"/>
              <a:t>Docs</a:t>
            </a:r>
            <a:r>
              <a:rPr lang="ru-RU" dirty="0"/>
              <a:t>) при сравнении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187583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D28A-F529-C361-6B0C-54FC6D10368B}"/>
              </a:ext>
            </a:extLst>
          </p:cNvPr>
          <p:cNvSpPr txBox="1"/>
          <p:nvPr/>
        </p:nvSpPr>
        <p:spPr>
          <a:xfrm>
            <a:off x="410584" y="335778"/>
            <a:ext cx="447096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Ещё один пример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F4BFC-5878-0AC3-A04E-D76E754D7B67}"/>
              </a:ext>
            </a:extLst>
          </p:cNvPr>
          <p:cNvSpPr txBox="1"/>
          <p:nvPr/>
        </p:nvSpPr>
        <p:spPr>
          <a:xfrm>
            <a:off x="631094" y="1306803"/>
            <a:ext cx="1226194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</a:rPr>
              <a:t>Допустим, вы открыли сайт dictionary.com. Пользователь вводит слово, а сайт возвращает определение. Но если пользователь ввел несуществующее слово, нужно предположить, какое слово имелось в виду. Алекс ищет определение «</a:t>
            </a:r>
            <a:r>
              <a:rPr lang="ru-RU" sz="2800" dirty="0" err="1">
                <a:solidFill>
                  <a:schemeClr val="bg1"/>
                </a:solidFill>
              </a:rPr>
              <a:t>fish</a:t>
            </a:r>
            <a:r>
              <a:rPr lang="ru-RU" sz="2800" dirty="0">
                <a:solidFill>
                  <a:schemeClr val="bg1"/>
                </a:solidFill>
              </a:rPr>
              <a:t>», но он случайно ввел «</a:t>
            </a:r>
            <a:r>
              <a:rPr lang="ru-RU" sz="2800" dirty="0" err="1">
                <a:solidFill>
                  <a:schemeClr val="bg1"/>
                </a:solidFill>
              </a:rPr>
              <a:t>hish</a:t>
            </a:r>
            <a:r>
              <a:rPr lang="ru-RU" sz="2800" dirty="0">
                <a:solidFill>
                  <a:schemeClr val="bg1"/>
                </a:solidFill>
              </a:rPr>
              <a:t>». Такого слова в словаре нет, но зато у вас есть список похожих слов.</a:t>
            </a:r>
          </a:p>
          <a:p>
            <a:pPr algn="just"/>
            <a:endParaRPr lang="ru-RU" sz="2800" dirty="0">
              <a:solidFill>
                <a:schemeClr val="bg1"/>
              </a:solidFill>
            </a:endParaRPr>
          </a:p>
          <a:p>
            <a:pPr algn="just"/>
            <a:r>
              <a:rPr lang="ru-RU" sz="2800" dirty="0">
                <a:solidFill>
                  <a:schemeClr val="bg1"/>
                </a:solidFill>
              </a:rPr>
              <a:t>На практике такой список будет состоять из миллиона слов, но наш пример будет ограничен двумя.</a:t>
            </a:r>
          </a:p>
          <a:p>
            <a:pPr algn="just"/>
            <a:endParaRPr lang="ru-RU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Fish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Vista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00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85347"/>
            <a:ext cx="466345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Любимая таблица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4475" y="1150590"/>
            <a:ext cx="1204856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Ответим на следующие вопросы.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Какие значения должны содержаться в ячейках?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Как разбить эту задачу на подзадачи?</a:t>
            </a:r>
          </a:p>
          <a:p>
            <a:pPr algn="just"/>
            <a:endParaRPr lang="ru-RU" sz="2800" dirty="0"/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В динамическом программировании мы пытаемся максимизировать некоторую характеристику. В данном случае ищется самая длинная подстрока, общая в двух словах. Какую общую подстроку содержат </a:t>
            </a:r>
            <a:r>
              <a:rPr lang="ru-RU" sz="2800" dirty="0" err="1"/>
              <a:t>hish</a:t>
            </a:r>
            <a:r>
              <a:rPr lang="ru-RU" sz="2800" dirty="0"/>
              <a:t> и </a:t>
            </a:r>
            <a:r>
              <a:rPr lang="ru-RU" sz="2800" dirty="0" err="1"/>
              <a:t>fish</a:t>
            </a:r>
            <a:r>
              <a:rPr lang="ru-RU" sz="2800" dirty="0"/>
              <a:t>? А как насчет </a:t>
            </a:r>
            <a:r>
              <a:rPr lang="ru-RU" sz="2800" dirty="0" err="1"/>
              <a:t>hish</a:t>
            </a:r>
            <a:r>
              <a:rPr lang="ru-RU" sz="2800" dirty="0"/>
              <a:t> и </a:t>
            </a:r>
            <a:r>
              <a:rPr lang="ru-RU" sz="2800" dirty="0" err="1"/>
              <a:t>vista</a:t>
            </a:r>
            <a:r>
              <a:rPr lang="ru-RU" sz="2800" dirty="0"/>
              <a:t>? Именно это требуется вычислить.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Значения в ячейках обычно представляют ту характеристику, которую мы пытаемся оптимизировать. </a:t>
            </a:r>
          </a:p>
          <a:p>
            <a:pPr algn="ctr"/>
            <a:r>
              <a:rPr lang="ru-RU" sz="2800" dirty="0"/>
              <a:t>В данном случае этой характеристикой будет число: длина самой длинной подстроки, общей для двух строк.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804CC9-DE5F-7C6E-AB05-D8DDCD60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860" y="1054788"/>
            <a:ext cx="2667000" cy="172402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1384368-F6CB-5870-1D70-BE39FC279A30}"/>
              </a:ext>
            </a:extLst>
          </p:cNvPr>
          <p:cNvSpPr/>
          <p:nvPr/>
        </p:nvSpPr>
        <p:spPr>
          <a:xfrm>
            <a:off x="3813668" y="6351824"/>
            <a:ext cx="8880356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97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D28A-F529-C361-6B0C-54FC6D10368B}"/>
              </a:ext>
            </a:extLst>
          </p:cNvPr>
          <p:cNvSpPr txBox="1"/>
          <p:nvPr/>
        </p:nvSpPr>
        <p:spPr>
          <a:xfrm>
            <a:off x="410584" y="335778"/>
            <a:ext cx="312457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</a:rPr>
              <a:t>Заполнение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89A4A1-D7AA-CBE8-D2E6-3BEF868D5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316" y="1354793"/>
            <a:ext cx="7606328" cy="6042805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FD376F7-1183-05B4-3D8E-AE7971F59F36}"/>
              </a:ext>
            </a:extLst>
          </p:cNvPr>
          <p:cNvSpPr/>
          <p:nvPr/>
        </p:nvSpPr>
        <p:spPr>
          <a:xfrm>
            <a:off x="3942759" y="2473646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AB8129B-3B89-4470-94F5-34784D65A5D4}"/>
              </a:ext>
            </a:extLst>
          </p:cNvPr>
          <p:cNvSpPr/>
          <p:nvPr/>
        </p:nvSpPr>
        <p:spPr>
          <a:xfrm>
            <a:off x="5362768" y="2473646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C21652D-7909-B3F3-0C22-9E27CBE83003}"/>
              </a:ext>
            </a:extLst>
          </p:cNvPr>
          <p:cNvSpPr/>
          <p:nvPr/>
        </p:nvSpPr>
        <p:spPr>
          <a:xfrm>
            <a:off x="6879597" y="4700478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5639F0F-0943-DDBE-161E-15D169D1F0EE}"/>
              </a:ext>
            </a:extLst>
          </p:cNvPr>
          <p:cNvSpPr/>
          <p:nvPr/>
        </p:nvSpPr>
        <p:spPr>
          <a:xfrm>
            <a:off x="8374910" y="4700478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CBBDDDD-416F-AF29-E4A0-A47BE18753C2}"/>
              </a:ext>
            </a:extLst>
          </p:cNvPr>
          <p:cNvSpPr/>
          <p:nvPr/>
        </p:nvSpPr>
        <p:spPr>
          <a:xfrm>
            <a:off x="8374909" y="5905335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314A33B-7E1A-328C-C8F7-6E26C0C3CB2D}"/>
              </a:ext>
            </a:extLst>
          </p:cNvPr>
          <p:cNvSpPr/>
          <p:nvPr/>
        </p:nvSpPr>
        <p:spPr>
          <a:xfrm>
            <a:off x="6782777" y="2473646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19FDD31-C5CB-7C58-D8F8-B81725C9ABA8}"/>
              </a:ext>
            </a:extLst>
          </p:cNvPr>
          <p:cNvSpPr/>
          <p:nvPr/>
        </p:nvSpPr>
        <p:spPr>
          <a:xfrm>
            <a:off x="8240521" y="2473646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208D2AE-9FEE-02EE-08C1-061E37AA4915}"/>
              </a:ext>
            </a:extLst>
          </p:cNvPr>
          <p:cNvSpPr/>
          <p:nvPr/>
        </p:nvSpPr>
        <p:spPr>
          <a:xfrm>
            <a:off x="3942758" y="3649554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E7796AB-AEB8-B27E-9182-FA78A0FAD4FB}"/>
              </a:ext>
            </a:extLst>
          </p:cNvPr>
          <p:cNvSpPr/>
          <p:nvPr/>
        </p:nvSpPr>
        <p:spPr>
          <a:xfrm>
            <a:off x="5411177" y="3646229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DA53C7A-BA4B-187D-90E4-B351BAC13B8C}"/>
              </a:ext>
            </a:extLst>
          </p:cNvPr>
          <p:cNvSpPr/>
          <p:nvPr/>
        </p:nvSpPr>
        <p:spPr>
          <a:xfrm>
            <a:off x="6852782" y="3592499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B939C55-DB76-F95B-EF07-8FE83126A04D}"/>
              </a:ext>
            </a:extLst>
          </p:cNvPr>
          <p:cNvSpPr/>
          <p:nvPr/>
        </p:nvSpPr>
        <p:spPr>
          <a:xfrm>
            <a:off x="8321201" y="3592499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3FDFC03-7DC2-0BC0-806F-4CA73A8AD87A}"/>
              </a:ext>
            </a:extLst>
          </p:cNvPr>
          <p:cNvSpPr/>
          <p:nvPr/>
        </p:nvSpPr>
        <p:spPr>
          <a:xfrm>
            <a:off x="3942757" y="4825462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A717E12-05CE-36AF-DFA0-1278BC5948E3}"/>
              </a:ext>
            </a:extLst>
          </p:cNvPr>
          <p:cNvSpPr/>
          <p:nvPr/>
        </p:nvSpPr>
        <p:spPr>
          <a:xfrm>
            <a:off x="5384284" y="4783103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DFFBBD3-C4CA-CB00-8103-1564BF2675AE}"/>
              </a:ext>
            </a:extLst>
          </p:cNvPr>
          <p:cNvSpPr/>
          <p:nvPr/>
        </p:nvSpPr>
        <p:spPr>
          <a:xfrm>
            <a:off x="3942756" y="6001370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6413B63-6194-E4F6-61DD-F3CE1D9AEB6E}"/>
              </a:ext>
            </a:extLst>
          </p:cNvPr>
          <p:cNvSpPr/>
          <p:nvPr/>
        </p:nvSpPr>
        <p:spPr>
          <a:xfrm>
            <a:off x="5411176" y="6001370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FF1062D-13FD-548F-BBF6-5038A2E02319}"/>
              </a:ext>
            </a:extLst>
          </p:cNvPr>
          <p:cNvSpPr/>
          <p:nvPr/>
        </p:nvSpPr>
        <p:spPr>
          <a:xfrm>
            <a:off x="6901192" y="6001370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03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85347"/>
            <a:ext cx="397788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Другой пример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4F1AFB-CAD5-58B1-6EBD-CCA469712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38" y="1148356"/>
            <a:ext cx="68770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8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Начнём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13FFA-5537-C2ED-5DC2-4F27E5BEA169}"/>
              </a:ext>
            </a:extLst>
          </p:cNvPr>
          <p:cNvSpPr txBox="1"/>
          <p:nvPr/>
        </p:nvSpPr>
        <p:spPr>
          <a:xfrm>
            <a:off x="846412" y="1913117"/>
            <a:ext cx="825133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i="1" dirty="0">
                <a:solidFill>
                  <a:schemeClr val="bg1"/>
                </a:solidFill>
              </a:rPr>
              <a:t>s1 = "</a:t>
            </a:r>
            <a:r>
              <a:rPr lang="en-US" sz="2800" i="1" dirty="0">
                <a:solidFill>
                  <a:schemeClr val="bg1"/>
                </a:solidFill>
              </a:rPr>
              <a:t>fish</a:t>
            </a:r>
            <a:r>
              <a:rPr lang="de-DE" sz="2800" i="1" dirty="0">
                <a:solidFill>
                  <a:schemeClr val="bg1"/>
                </a:solidFill>
              </a:rPr>
              <a:t>"</a:t>
            </a:r>
          </a:p>
          <a:p>
            <a:r>
              <a:rPr lang="de-DE" sz="2800" i="1" dirty="0">
                <a:solidFill>
                  <a:schemeClr val="bg1"/>
                </a:solidFill>
              </a:rPr>
              <a:t>s2 = "</a:t>
            </a:r>
            <a:r>
              <a:rPr lang="de-DE" sz="2800" i="1" dirty="0" err="1">
                <a:solidFill>
                  <a:schemeClr val="bg1"/>
                </a:solidFill>
              </a:rPr>
              <a:t>hish</a:t>
            </a:r>
            <a:r>
              <a:rPr lang="de-DE" sz="2800" i="1" dirty="0">
                <a:solidFill>
                  <a:schemeClr val="bg1"/>
                </a:solidFill>
              </a:rPr>
              <a:t>"</a:t>
            </a:r>
          </a:p>
          <a:p>
            <a:r>
              <a:rPr lang="en-US" sz="2800" i="1" dirty="0">
                <a:solidFill>
                  <a:schemeClr val="bg1"/>
                </a:solidFill>
              </a:rPr>
              <a:t>def </a:t>
            </a:r>
            <a:r>
              <a:rPr lang="en-US" sz="2800" i="1" dirty="0" err="1">
                <a:solidFill>
                  <a:schemeClr val="bg1"/>
                </a:solidFill>
              </a:rPr>
              <a:t>longest_common_substring</a:t>
            </a:r>
            <a:r>
              <a:rPr lang="en-US" sz="2800" i="1" dirty="0">
                <a:solidFill>
                  <a:schemeClr val="bg1"/>
                </a:solidFill>
              </a:rPr>
              <a:t>(s1: str, s2: str)</a:t>
            </a:r>
            <a:r>
              <a:rPr lang="de-DE" sz="2800" i="1" dirty="0">
                <a:solidFill>
                  <a:schemeClr val="bg1"/>
                </a:solidFill>
              </a:rPr>
              <a:t>:</a:t>
            </a:r>
          </a:p>
          <a:p>
            <a:r>
              <a:rPr lang="de-DE" sz="2800" i="1" dirty="0">
                <a:solidFill>
                  <a:schemeClr val="bg1"/>
                </a:solidFill>
              </a:rPr>
              <a:t>	…</a:t>
            </a:r>
          </a:p>
          <a:p>
            <a:endParaRPr lang="de-DE" sz="2800" i="1" dirty="0">
              <a:solidFill>
                <a:schemeClr val="bg1"/>
              </a:solidFill>
            </a:endParaRPr>
          </a:p>
          <a:p>
            <a:r>
              <a:rPr lang="de-DE" sz="2800" i="1" dirty="0" err="1">
                <a:solidFill>
                  <a:schemeClr val="bg1"/>
                </a:solidFill>
              </a:rPr>
              <a:t>substring</a:t>
            </a:r>
            <a:r>
              <a:rPr lang="de-DE" sz="2800" i="1" dirty="0">
                <a:solidFill>
                  <a:schemeClr val="bg1"/>
                </a:solidFill>
              </a:rPr>
              <a:t>, </a:t>
            </a:r>
            <a:r>
              <a:rPr lang="de-DE" sz="2800" i="1" dirty="0" err="1">
                <a:solidFill>
                  <a:schemeClr val="bg1"/>
                </a:solidFill>
              </a:rPr>
              <a:t>length</a:t>
            </a:r>
            <a:r>
              <a:rPr lang="de-DE" sz="2800" i="1" dirty="0">
                <a:solidFill>
                  <a:schemeClr val="bg1"/>
                </a:solidFill>
              </a:rPr>
              <a:t> = </a:t>
            </a:r>
            <a:r>
              <a:rPr lang="de-DE" sz="2800" i="1" dirty="0" err="1">
                <a:solidFill>
                  <a:schemeClr val="bg1"/>
                </a:solidFill>
              </a:rPr>
              <a:t>longest_common_substring</a:t>
            </a:r>
            <a:r>
              <a:rPr lang="de-DE" sz="2800" i="1" dirty="0">
                <a:solidFill>
                  <a:schemeClr val="bg1"/>
                </a:solidFill>
              </a:rPr>
              <a:t>(s1, s2)</a:t>
            </a:r>
          </a:p>
          <a:p>
            <a:r>
              <a:rPr lang="de-DE" sz="2800" i="1" dirty="0" err="1">
                <a:solidFill>
                  <a:schemeClr val="bg1"/>
                </a:solidFill>
              </a:rPr>
              <a:t>print</a:t>
            </a:r>
            <a:r>
              <a:rPr lang="de-DE" sz="2800" i="1" dirty="0">
                <a:solidFill>
                  <a:schemeClr val="bg1"/>
                </a:solidFill>
              </a:rPr>
              <a:t>("</a:t>
            </a:r>
            <a:r>
              <a:rPr lang="ru-RU" sz="2800" i="1" dirty="0">
                <a:solidFill>
                  <a:schemeClr val="bg1"/>
                </a:solidFill>
              </a:rPr>
              <a:t>Самая длинная общая подстрока:", </a:t>
            </a:r>
            <a:r>
              <a:rPr lang="de-DE" sz="2800" i="1" dirty="0" err="1">
                <a:solidFill>
                  <a:schemeClr val="bg1"/>
                </a:solidFill>
              </a:rPr>
              <a:t>substring</a:t>
            </a:r>
            <a:r>
              <a:rPr lang="de-DE" sz="2800" i="1" dirty="0">
                <a:solidFill>
                  <a:schemeClr val="bg1"/>
                </a:solidFill>
              </a:rPr>
              <a:t>)</a:t>
            </a:r>
          </a:p>
          <a:p>
            <a:r>
              <a:rPr lang="de-DE" sz="2800" i="1" dirty="0" err="1">
                <a:solidFill>
                  <a:schemeClr val="bg1"/>
                </a:solidFill>
              </a:rPr>
              <a:t>print</a:t>
            </a:r>
            <a:r>
              <a:rPr lang="de-DE" sz="2800" i="1" dirty="0">
                <a:solidFill>
                  <a:schemeClr val="bg1"/>
                </a:solidFill>
              </a:rPr>
              <a:t>("</a:t>
            </a:r>
            <a:r>
              <a:rPr lang="ru-RU" sz="2800" i="1" dirty="0">
                <a:solidFill>
                  <a:schemeClr val="bg1"/>
                </a:solidFill>
              </a:rPr>
              <a:t>Длина:", </a:t>
            </a:r>
            <a:r>
              <a:rPr lang="de-DE" sz="2800" i="1" dirty="0" err="1">
                <a:solidFill>
                  <a:schemeClr val="bg1"/>
                </a:solidFill>
              </a:rPr>
              <a:t>length</a:t>
            </a:r>
            <a:r>
              <a:rPr lang="de-DE" sz="2800" i="1" dirty="0">
                <a:solidFill>
                  <a:schemeClr val="bg1"/>
                </a:solidFill>
              </a:rPr>
              <a:t>)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F263BED0-B41B-C765-CA45-6041AB99CB35}"/>
              </a:ext>
            </a:extLst>
          </p:cNvPr>
          <p:cNvSpPr txBox="1"/>
          <p:nvPr/>
        </p:nvSpPr>
        <p:spPr>
          <a:xfrm>
            <a:off x="714689" y="6993136"/>
            <a:ext cx="1824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Задача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3995F9-A06A-AF47-95DE-307B90B54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309" y="5452547"/>
            <a:ext cx="2528943" cy="23344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32" y="274320"/>
            <a:ext cx="1188286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b="1" dirty="0"/>
              <a:t>Самая длинная общая подпоследовательность</a:t>
            </a:r>
            <a:r>
              <a:rPr lang="ru-RU" dirty="0"/>
              <a:t> 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AC878-2325-E7DC-8A38-2AD2816BEF2B}"/>
              </a:ext>
            </a:extLst>
          </p:cNvPr>
          <p:cNvSpPr txBox="1"/>
          <p:nvPr/>
        </p:nvSpPr>
        <p:spPr>
          <a:xfrm>
            <a:off x="623944" y="1354793"/>
            <a:ext cx="132749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Даны две строки S1 и S2.</a:t>
            </a:r>
          </a:p>
          <a:p>
            <a:r>
              <a:rPr lang="ru-RU" sz="2800" dirty="0"/>
              <a:t>Нужно найти самую длинную подпоследовательность символов, которая встречается в обеих строках.</a:t>
            </a:r>
          </a:p>
          <a:p>
            <a:endParaRPr lang="ru-RU" sz="2800" dirty="0"/>
          </a:p>
          <a:p>
            <a:r>
              <a:rPr lang="ru-RU" sz="2800" dirty="0"/>
              <a:t>Отличие от подстроки: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Подстрока — символы должны идти подряд.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Подпоследовательность — символы могут идти с пропусками, но сохраняют порядок.</a:t>
            </a:r>
          </a:p>
        </p:txBody>
      </p:sp>
      <p:pic>
        <p:nvPicPr>
          <p:cNvPr id="10" name="Рисунок 9" descr="Изображение выглядит как рисунок, зарисовка, иллюстрация, челюсть&#10;&#10;Автоматически созданное описание">
            <a:extLst>
              <a:ext uri="{FF2B5EF4-FFF2-40B4-BE49-F238E27FC236}">
                <a16:creationId xmlns:a16="http://schemas.microsoft.com/office/drawing/2014/main" id="{040A0818-1AC1-5F9C-8002-9F0C87553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037808" y="6066540"/>
            <a:ext cx="3087443" cy="173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5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511</Words>
  <Application>Microsoft Office PowerPoint</Application>
  <PresentationFormat>Произвольный</PresentationFormat>
  <Paragraphs>75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200</cp:revision>
  <dcterms:created xsi:type="dcterms:W3CDTF">2013-01-27T09:14:16Z</dcterms:created>
  <dcterms:modified xsi:type="dcterms:W3CDTF">2025-10-04T18:46:22Z</dcterms:modified>
  <cp:category/>
</cp:coreProperties>
</file>