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75" r:id="rId4"/>
    <p:sldId id="278" r:id="rId5"/>
    <p:sldId id="284" r:id="rId6"/>
    <p:sldId id="283" r:id="rId7"/>
    <p:sldId id="261" r:id="rId8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338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wall.net/ru/resource/23039884/%D0%BB%D0%BE%D0%B3%D0%B0%D1%80%D0%B8%D1%84%D0%BC%D1%8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s.usfca.edu/~galles/visualization/Search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685700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</a:rPr>
              <a:t>Linear Search</a:t>
            </a:r>
            <a:r>
              <a:rPr lang="ru-RU" sz="4400" dirty="0">
                <a:solidFill>
                  <a:schemeClr val="bg1"/>
                </a:solidFill>
              </a:rPr>
              <a:t> / </a:t>
            </a:r>
            <a:r>
              <a:rPr lang="en-US" sz="4400" dirty="0">
                <a:solidFill>
                  <a:schemeClr val="bg1"/>
                </a:solidFill>
              </a:rPr>
              <a:t>Binary Search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76C4C-FDD7-59FD-3DE4-2DBCD06B1A70}"/>
              </a:ext>
            </a:extLst>
          </p:cNvPr>
          <p:cNvSpPr txBox="1"/>
          <p:nvPr/>
        </p:nvSpPr>
        <p:spPr>
          <a:xfrm>
            <a:off x="675594" y="274320"/>
            <a:ext cx="98080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400" dirty="0"/>
              <a:t>Linear Search</a:t>
            </a:r>
            <a:endParaRPr lang="ru-RU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1F4F9-D06C-0833-A17F-1170BF26242F}"/>
              </a:ext>
            </a:extLst>
          </p:cNvPr>
          <p:cNvSpPr txBox="1"/>
          <p:nvPr/>
        </p:nvSpPr>
        <p:spPr>
          <a:xfrm>
            <a:off x="266700" y="1065408"/>
            <a:ext cx="12379235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b="1" dirty="0"/>
              <a:t>Линейный поиск</a:t>
            </a:r>
            <a:r>
              <a:rPr lang="ru-RU" sz="2800" dirty="0"/>
              <a:t> (последовательный поиск) — алгоритм последовательного поиска заданного значения в массиве или списке. Каждый элемент проверяется по порядку, пока не будет найден искомый элемент или не завершится просмотр всех элементов.</a:t>
            </a:r>
          </a:p>
          <a:p>
            <a:pPr algn="just"/>
            <a:endParaRPr lang="ru-RU" sz="2800" dirty="0"/>
          </a:p>
          <a:p>
            <a:pPr algn="just"/>
            <a:r>
              <a:rPr lang="ru-RU" sz="2800" dirty="0"/>
              <a:t>Пошаговый пример</a:t>
            </a:r>
          </a:p>
          <a:p>
            <a:pPr algn="just"/>
            <a:r>
              <a:rPr lang="ru-RU" sz="2800" dirty="0"/>
              <a:t>Скажем, у нас есть массив:</a:t>
            </a:r>
          </a:p>
          <a:p>
            <a:pPr algn="just"/>
            <a:r>
              <a:rPr lang="ru-RU" sz="2800" dirty="0"/>
              <a:t>[3, 7, 2, 9, 5]</a:t>
            </a:r>
          </a:p>
          <a:p>
            <a:pPr algn="just"/>
            <a:r>
              <a:rPr lang="ru-RU" sz="2800" dirty="0"/>
              <a:t>и мы ищем число 9.</a:t>
            </a:r>
          </a:p>
          <a:p>
            <a:pPr algn="just"/>
            <a:r>
              <a:rPr lang="ru-RU" sz="2800" dirty="0"/>
              <a:t>Смотрим первый элемент: 3 → не то.</a:t>
            </a:r>
          </a:p>
          <a:p>
            <a:pPr algn="just"/>
            <a:r>
              <a:rPr lang="ru-RU" sz="2800" dirty="0"/>
              <a:t>Смотрим второй: 7 → не то.</a:t>
            </a:r>
          </a:p>
          <a:p>
            <a:pPr algn="just"/>
            <a:r>
              <a:rPr lang="ru-RU" sz="2800" dirty="0"/>
              <a:t>Смотрим третий: 2 → не то.</a:t>
            </a:r>
          </a:p>
          <a:p>
            <a:pPr algn="just"/>
            <a:r>
              <a:rPr lang="ru-RU" sz="2800" dirty="0"/>
              <a:t>Смотрим четвёртый: 9 → нашли!</a:t>
            </a:r>
          </a:p>
          <a:p>
            <a:pPr algn="just"/>
            <a:r>
              <a:rPr lang="ru-RU" sz="2800" dirty="0"/>
              <a:t>Итог: нужно было проверить 4 элемента.</a:t>
            </a:r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0385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D6ACE2-3D3A-657A-7696-1420F333B051}"/>
              </a:ext>
            </a:extLst>
          </p:cNvPr>
          <p:cNvSpPr txBox="1"/>
          <p:nvPr/>
        </p:nvSpPr>
        <p:spPr>
          <a:xfrm>
            <a:off x="1109662" y="1354793"/>
            <a:ext cx="124110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Работает на любом списке, даже не отсортированном.</a:t>
            </a: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Простая реализация.</a:t>
            </a: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Сложность: O(n) – в худшем случае придётся проверить все элементы.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B567F7-F06D-BC52-3F3C-4DB138093209}"/>
              </a:ext>
            </a:extLst>
          </p:cNvPr>
          <p:cNvSpPr txBox="1"/>
          <p:nvPr/>
        </p:nvSpPr>
        <p:spPr>
          <a:xfrm>
            <a:off x="675594" y="274320"/>
            <a:ext cx="1166880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Особенности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B5FF3-6F33-29B1-B76C-8373B2A98D9E}"/>
              </a:ext>
            </a:extLst>
          </p:cNvPr>
          <p:cNvSpPr txBox="1"/>
          <p:nvPr/>
        </p:nvSpPr>
        <p:spPr>
          <a:xfrm>
            <a:off x="9913621" y="6328928"/>
            <a:ext cx="43992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i="1" dirty="0">
                <a:solidFill>
                  <a:schemeClr val="bg1"/>
                </a:solidFill>
              </a:rPr>
              <a:t>Представьте, что ищете друга на перемене: идёте по шеренге с начала до конца, пока не найдёте его.</a:t>
            </a:r>
          </a:p>
        </p:txBody>
      </p:sp>
    </p:spTree>
    <p:extLst>
      <p:ext uri="{BB962C8B-B14F-4D97-AF65-F5344CB8AC3E}">
        <p14:creationId xmlns:p14="http://schemas.microsoft.com/office/powerpoint/2010/main" val="1996042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76C4C-FDD7-59FD-3DE4-2DBCD06B1A70}"/>
              </a:ext>
            </a:extLst>
          </p:cNvPr>
          <p:cNvSpPr txBox="1"/>
          <p:nvPr/>
        </p:nvSpPr>
        <p:spPr>
          <a:xfrm>
            <a:off x="544541" y="45115"/>
            <a:ext cx="41689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Binary Search</a:t>
            </a:r>
            <a:endParaRPr lang="ru-RU" sz="44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E6A13C8-286F-3EB9-1FCF-C7F411025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14" y="1604590"/>
            <a:ext cx="1240608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800" dirty="0"/>
              <a:t>Бинарный поиск (двоичный поиск, метод половинного деления, дихотомия) — тип поискового алгоритма, который последовательно делит пополам заранее отсортированный массив данных, чтобы обнаружить нужный элемент. </a:t>
            </a:r>
            <a:endParaRPr kumimoji="0" lang="ru-RU" altLang="ru-RU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31E98-F36D-0AFD-1872-C2D7C61ED9CC}"/>
              </a:ext>
            </a:extLst>
          </p:cNvPr>
          <p:cNvSpPr txBox="1"/>
          <p:nvPr/>
        </p:nvSpPr>
        <p:spPr>
          <a:xfrm>
            <a:off x="8143597" y="6722547"/>
            <a:ext cx="62611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i="1" dirty="0"/>
              <a:t>Слово дихотомия буквально означает «разделение на две части».</a:t>
            </a:r>
          </a:p>
        </p:txBody>
      </p:sp>
      <p:pic>
        <p:nvPicPr>
          <p:cNvPr id="9" name="Рисунок 8" descr="Изображение выглядит как лампочка, свет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64AAD0D6-EAF6-E2D1-B428-25124C98E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5254" y="5240015"/>
            <a:ext cx="3237786" cy="179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76C4C-FDD7-59FD-3DE4-2DBCD06B1A70}"/>
              </a:ext>
            </a:extLst>
          </p:cNvPr>
          <p:cNvSpPr txBox="1"/>
          <p:nvPr/>
        </p:nvSpPr>
        <p:spPr>
          <a:xfrm>
            <a:off x="544541" y="45115"/>
            <a:ext cx="41689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Binary Search</a:t>
            </a:r>
            <a:endParaRPr lang="ru-RU" sz="44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E6A13C8-286F-3EB9-1FCF-C7F411025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08" y="1015657"/>
            <a:ext cx="12406086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800" dirty="0"/>
              <a:t>Пошаговый пример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800" dirty="0"/>
              <a:t>Отсортированный массив: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800" dirty="0"/>
              <a:t>[2, 3, 5, 7, 9]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800" dirty="0"/>
              <a:t>Ищем число 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800" dirty="0"/>
              <a:t>Смотрим средний элемент: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800" dirty="0"/>
              <a:t>7 &gt; 5 → ищем в правой половине [7, 9]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800" dirty="0"/>
              <a:t>Новый средний элемент: 7 → нашли!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800" dirty="0"/>
              <a:t>Итог: проверили только 2 элемента вместо 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r>
              <a:rPr lang="ru-RU" sz="2800" dirty="0"/>
              <a:t>Особенности</a:t>
            </a:r>
          </a:p>
          <a:p>
            <a:r>
              <a:rPr lang="ru-RU" sz="2800" dirty="0"/>
              <a:t>Работает быстро на больших списках.</a:t>
            </a:r>
          </a:p>
          <a:p>
            <a:r>
              <a:rPr lang="ru-RU" sz="2800" dirty="0"/>
              <a:t>Сложность: O(</a:t>
            </a:r>
            <a:r>
              <a:rPr lang="ru-RU" sz="2800" dirty="0" err="1"/>
              <a:t>log</a:t>
            </a:r>
            <a:r>
              <a:rPr lang="ru-RU" sz="2800" dirty="0"/>
              <a:t> n) – количество шагов растёт очень медленно с ростом массива.</a:t>
            </a:r>
          </a:p>
          <a:p>
            <a:r>
              <a:rPr lang="ru-RU" sz="2800" dirty="0"/>
              <a:t>Нужна предварительная сортировка.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CA759-B3C4-155D-C196-154F6F77094E}"/>
              </a:ext>
            </a:extLst>
          </p:cNvPr>
          <p:cNvSpPr txBox="1"/>
          <p:nvPr/>
        </p:nvSpPr>
        <p:spPr>
          <a:xfrm>
            <a:off x="8585200" y="1551092"/>
            <a:ext cx="59309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Игра «угадай число от 1 до 100»:</a:t>
            </a:r>
          </a:p>
          <a:p>
            <a:pPr algn="ctr"/>
            <a:r>
              <a:rPr lang="ru-RU" dirty="0"/>
              <a:t>Сначала называем середину диапазона → сравниваем с загаданным.</a:t>
            </a:r>
          </a:p>
          <a:p>
            <a:pPr algn="ctr"/>
            <a:r>
              <a:rPr lang="ru-RU" dirty="0"/>
              <a:t>Если больше → ищем справа, если меньше → ищем слева.</a:t>
            </a:r>
          </a:p>
          <a:p>
            <a:pPr algn="ctr"/>
            <a:r>
              <a:rPr lang="ru-RU" dirty="0"/>
              <a:t>Каждый раз делим диапазон пополам.</a:t>
            </a:r>
          </a:p>
        </p:txBody>
      </p:sp>
    </p:spTree>
    <p:extLst>
      <p:ext uri="{BB962C8B-B14F-4D97-AF65-F5344CB8AC3E}">
        <p14:creationId xmlns:p14="http://schemas.microsoft.com/office/powerpoint/2010/main" val="45407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D6ACE2-3D3A-657A-7696-1420F333B051}"/>
              </a:ext>
            </a:extLst>
          </p:cNvPr>
          <p:cNvSpPr txBox="1"/>
          <p:nvPr/>
        </p:nvSpPr>
        <p:spPr>
          <a:xfrm>
            <a:off x="383177" y="1215468"/>
            <a:ext cx="1241107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 Сортируем массив данных.</a:t>
            </a:r>
          </a:p>
          <a:p>
            <a:pPr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 Делим его пополам и находим середину.</a:t>
            </a:r>
          </a:p>
          <a:p>
            <a:pPr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 Сравниваем срединный элемент с заданным искомым элементом.</a:t>
            </a:r>
          </a:p>
          <a:p>
            <a:pPr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 Если искомое число больше среднего — продолжаем поиск в правой части массива (если он отсортирован по возрастанию): делим её пополам, повторяя пункт 3.</a:t>
            </a:r>
          </a:p>
          <a:p>
            <a:pPr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 Если же заданное число меньше — алгоритм продолжит поиск в левой части массива, снова возвращаясь к пункту 3.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B567F7-F06D-BC52-3F3C-4DB138093209}"/>
              </a:ext>
            </a:extLst>
          </p:cNvPr>
          <p:cNvSpPr txBox="1"/>
          <p:nvPr/>
        </p:nvSpPr>
        <p:spPr>
          <a:xfrm>
            <a:off x="675594" y="274320"/>
            <a:ext cx="1166880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Алгоритм работы</a:t>
            </a:r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C4F02D3E-0480-CD70-89BC-5519C9EDDF2A}"/>
              </a:ext>
            </a:extLst>
          </p:cNvPr>
          <p:cNvSpPr txBox="1"/>
          <p:nvPr/>
        </p:nvSpPr>
        <p:spPr>
          <a:xfrm>
            <a:off x="544540" y="6650155"/>
            <a:ext cx="36699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Визуализация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65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6099C-598E-47B3-EDE4-26ECC9DB1A27}"/>
              </a:ext>
            </a:extLst>
          </p:cNvPr>
          <p:cNvSpPr txBox="1"/>
          <p:nvPr/>
        </p:nvSpPr>
        <p:spPr>
          <a:xfrm>
            <a:off x="198120" y="0"/>
            <a:ext cx="53753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>
                <a:solidFill>
                  <a:schemeClr val="bg1"/>
                </a:solidFill>
              </a:rPr>
              <a:t>Начнём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998A0-DF0F-E697-1D63-A6FF570C03E7}"/>
              </a:ext>
            </a:extLst>
          </p:cNvPr>
          <p:cNvSpPr txBox="1"/>
          <p:nvPr/>
        </p:nvSpPr>
        <p:spPr>
          <a:xfrm>
            <a:off x="146857" y="1216759"/>
            <a:ext cx="11375659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sz="2800" dirty="0" err="1">
                <a:solidFill>
                  <a:schemeClr val="bg1"/>
                </a:solidFill>
              </a:rPr>
              <a:t>def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linear_search</a:t>
            </a:r>
            <a:r>
              <a:rPr lang="de-DE" sz="2800" dirty="0">
                <a:solidFill>
                  <a:schemeClr val="bg1"/>
                </a:solidFill>
              </a:rPr>
              <a:t>(</a:t>
            </a:r>
            <a:r>
              <a:rPr lang="de-DE" sz="2800" dirty="0" err="1">
                <a:solidFill>
                  <a:schemeClr val="bg1"/>
                </a:solidFill>
              </a:rPr>
              <a:t>arr</a:t>
            </a:r>
            <a:r>
              <a:rPr lang="de-DE" sz="2800" dirty="0">
                <a:solidFill>
                  <a:schemeClr val="bg1"/>
                </a:solidFill>
              </a:rPr>
              <a:t>, </a:t>
            </a:r>
            <a:r>
              <a:rPr lang="de-DE" sz="2800" dirty="0" err="1">
                <a:solidFill>
                  <a:schemeClr val="bg1"/>
                </a:solidFill>
              </a:rPr>
              <a:t>target</a:t>
            </a:r>
            <a:r>
              <a:rPr lang="de-DE" sz="2800" dirty="0">
                <a:solidFill>
                  <a:schemeClr val="bg1"/>
                </a:solidFill>
              </a:rPr>
              <a:t>):</a:t>
            </a:r>
          </a:p>
          <a:p>
            <a:pPr algn="just"/>
            <a:r>
              <a:rPr lang="de-DE" sz="2800" dirty="0">
                <a:solidFill>
                  <a:schemeClr val="bg1"/>
                </a:solidFill>
              </a:rPr>
              <a:t>    pass</a:t>
            </a:r>
          </a:p>
          <a:p>
            <a:pPr algn="just"/>
            <a:endParaRPr lang="de-DE" sz="2800" dirty="0">
              <a:solidFill>
                <a:schemeClr val="bg1"/>
              </a:solidFill>
            </a:endParaRPr>
          </a:p>
          <a:p>
            <a:pPr algn="just"/>
            <a:r>
              <a:rPr lang="de-DE" sz="2800" dirty="0" err="1">
                <a:solidFill>
                  <a:schemeClr val="bg1"/>
                </a:solidFill>
              </a:rPr>
              <a:t>def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binary_search</a:t>
            </a:r>
            <a:r>
              <a:rPr lang="de-DE" sz="2800" dirty="0">
                <a:solidFill>
                  <a:schemeClr val="bg1"/>
                </a:solidFill>
              </a:rPr>
              <a:t>(</a:t>
            </a:r>
            <a:r>
              <a:rPr lang="de-DE" sz="2800" dirty="0" err="1">
                <a:solidFill>
                  <a:schemeClr val="bg1"/>
                </a:solidFill>
              </a:rPr>
              <a:t>arr</a:t>
            </a:r>
            <a:r>
              <a:rPr lang="de-DE" sz="2800" dirty="0">
                <a:solidFill>
                  <a:schemeClr val="bg1"/>
                </a:solidFill>
              </a:rPr>
              <a:t>, </a:t>
            </a:r>
            <a:r>
              <a:rPr lang="de-DE" sz="2800" dirty="0" err="1">
                <a:solidFill>
                  <a:schemeClr val="bg1"/>
                </a:solidFill>
              </a:rPr>
              <a:t>target</a:t>
            </a:r>
            <a:r>
              <a:rPr lang="de-DE" sz="2800" dirty="0">
                <a:solidFill>
                  <a:schemeClr val="bg1"/>
                </a:solidFill>
              </a:rPr>
              <a:t>):</a:t>
            </a:r>
          </a:p>
          <a:p>
            <a:pPr algn="just"/>
            <a:r>
              <a:rPr lang="de-DE" sz="2800" dirty="0">
                <a:solidFill>
                  <a:schemeClr val="bg1"/>
                </a:solidFill>
              </a:rPr>
              <a:t>    pass</a:t>
            </a:r>
          </a:p>
          <a:p>
            <a:pPr algn="just"/>
            <a:endParaRPr lang="de-DE" sz="2800" dirty="0">
              <a:solidFill>
                <a:schemeClr val="bg1"/>
              </a:solidFill>
            </a:endParaRPr>
          </a:p>
          <a:p>
            <a:pPr algn="just"/>
            <a:r>
              <a:rPr lang="de-DE" sz="2800" dirty="0" err="1">
                <a:solidFill>
                  <a:schemeClr val="bg1"/>
                </a:solidFill>
              </a:rPr>
              <a:t>arr_unsorted</a:t>
            </a:r>
            <a:r>
              <a:rPr lang="de-DE" sz="2800" dirty="0">
                <a:solidFill>
                  <a:schemeClr val="bg1"/>
                </a:solidFill>
              </a:rPr>
              <a:t> = [7, 2, </a:t>
            </a:r>
            <a:r>
              <a:rPr lang="ru-RU" sz="2800" dirty="0">
                <a:solidFill>
                  <a:schemeClr val="bg1"/>
                </a:solidFill>
              </a:rPr>
              <a:t>3, 1, </a:t>
            </a:r>
            <a:r>
              <a:rPr lang="de-DE" sz="2800" dirty="0">
                <a:solidFill>
                  <a:schemeClr val="bg1"/>
                </a:solidFill>
              </a:rPr>
              <a:t>9, 4, 5]</a:t>
            </a:r>
          </a:p>
          <a:p>
            <a:pPr algn="just"/>
            <a:r>
              <a:rPr lang="de-DE" sz="2800" dirty="0" err="1">
                <a:solidFill>
                  <a:schemeClr val="bg1"/>
                </a:solidFill>
              </a:rPr>
              <a:t>arr_sorted</a:t>
            </a:r>
            <a:r>
              <a:rPr lang="de-DE" sz="2800" dirty="0">
                <a:solidFill>
                  <a:schemeClr val="bg1"/>
                </a:solidFill>
              </a:rPr>
              <a:t> = </a:t>
            </a:r>
            <a:r>
              <a:rPr lang="de-DE" sz="2800" dirty="0" err="1">
                <a:solidFill>
                  <a:schemeClr val="bg1"/>
                </a:solidFill>
              </a:rPr>
              <a:t>sorted</a:t>
            </a:r>
            <a:r>
              <a:rPr lang="de-DE" sz="2800" dirty="0">
                <a:solidFill>
                  <a:schemeClr val="bg1"/>
                </a:solidFill>
              </a:rPr>
              <a:t>(</a:t>
            </a:r>
            <a:r>
              <a:rPr lang="de-DE" sz="2800" dirty="0" err="1">
                <a:solidFill>
                  <a:schemeClr val="bg1"/>
                </a:solidFill>
              </a:rPr>
              <a:t>arr_unsorted</a:t>
            </a:r>
            <a:r>
              <a:rPr lang="de-DE" sz="2800" dirty="0">
                <a:solidFill>
                  <a:schemeClr val="bg1"/>
                </a:solidFill>
              </a:rPr>
              <a:t>)</a:t>
            </a:r>
          </a:p>
          <a:p>
            <a:pPr algn="just"/>
            <a:r>
              <a:rPr lang="de-DE" sz="2800" dirty="0" err="1">
                <a:solidFill>
                  <a:schemeClr val="bg1"/>
                </a:solidFill>
              </a:rPr>
              <a:t>target</a:t>
            </a:r>
            <a:r>
              <a:rPr lang="de-DE" sz="2800" dirty="0">
                <a:solidFill>
                  <a:schemeClr val="bg1"/>
                </a:solidFill>
              </a:rPr>
              <a:t> = 9</a:t>
            </a:r>
          </a:p>
          <a:p>
            <a:pPr algn="just"/>
            <a:endParaRPr lang="de-DE" sz="2800" dirty="0">
              <a:solidFill>
                <a:schemeClr val="bg1"/>
              </a:solidFill>
            </a:endParaRPr>
          </a:p>
          <a:p>
            <a:pPr algn="just"/>
            <a:r>
              <a:rPr lang="de-DE" sz="2800" dirty="0" err="1">
                <a:solidFill>
                  <a:schemeClr val="bg1"/>
                </a:solidFill>
              </a:rPr>
              <a:t>index_linear</a:t>
            </a:r>
            <a:r>
              <a:rPr lang="de-DE" sz="2800" dirty="0">
                <a:solidFill>
                  <a:schemeClr val="bg1"/>
                </a:solidFill>
              </a:rPr>
              <a:t> = </a:t>
            </a:r>
            <a:r>
              <a:rPr lang="de-DE" sz="2800" dirty="0" err="1">
                <a:solidFill>
                  <a:schemeClr val="bg1"/>
                </a:solidFill>
              </a:rPr>
              <a:t>linear_search</a:t>
            </a:r>
            <a:r>
              <a:rPr lang="de-DE" sz="2800" dirty="0">
                <a:solidFill>
                  <a:schemeClr val="bg1"/>
                </a:solidFill>
              </a:rPr>
              <a:t>(</a:t>
            </a:r>
            <a:r>
              <a:rPr lang="de-DE" sz="2800" dirty="0" err="1">
                <a:solidFill>
                  <a:schemeClr val="bg1"/>
                </a:solidFill>
              </a:rPr>
              <a:t>arr_unsorted</a:t>
            </a:r>
            <a:r>
              <a:rPr lang="de-DE" sz="2800" dirty="0">
                <a:solidFill>
                  <a:schemeClr val="bg1"/>
                </a:solidFill>
              </a:rPr>
              <a:t>, </a:t>
            </a:r>
            <a:r>
              <a:rPr lang="de-DE" sz="2800" dirty="0" err="1">
                <a:solidFill>
                  <a:schemeClr val="bg1"/>
                </a:solidFill>
              </a:rPr>
              <a:t>target</a:t>
            </a:r>
            <a:r>
              <a:rPr lang="de-DE" sz="2800" dirty="0">
                <a:solidFill>
                  <a:schemeClr val="bg1"/>
                </a:solidFill>
              </a:rPr>
              <a:t>)</a:t>
            </a:r>
          </a:p>
          <a:p>
            <a:pPr algn="just"/>
            <a:r>
              <a:rPr lang="de-DE" sz="2800" dirty="0" err="1">
                <a:solidFill>
                  <a:schemeClr val="bg1"/>
                </a:solidFill>
              </a:rPr>
              <a:t>index_binary</a:t>
            </a:r>
            <a:r>
              <a:rPr lang="de-DE" sz="2800" dirty="0">
                <a:solidFill>
                  <a:schemeClr val="bg1"/>
                </a:solidFill>
              </a:rPr>
              <a:t> = </a:t>
            </a:r>
            <a:r>
              <a:rPr lang="de-DE" sz="2800" dirty="0" err="1">
                <a:solidFill>
                  <a:schemeClr val="bg1"/>
                </a:solidFill>
              </a:rPr>
              <a:t>binary_search</a:t>
            </a:r>
            <a:r>
              <a:rPr lang="de-DE" sz="2800" dirty="0">
                <a:solidFill>
                  <a:schemeClr val="bg1"/>
                </a:solidFill>
              </a:rPr>
              <a:t>(</a:t>
            </a:r>
            <a:r>
              <a:rPr lang="de-DE" sz="2800" dirty="0" err="1">
                <a:solidFill>
                  <a:schemeClr val="bg1"/>
                </a:solidFill>
              </a:rPr>
              <a:t>arr_sorted</a:t>
            </a:r>
            <a:r>
              <a:rPr lang="de-DE" sz="2800" dirty="0">
                <a:solidFill>
                  <a:schemeClr val="bg1"/>
                </a:solidFill>
              </a:rPr>
              <a:t>, </a:t>
            </a:r>
            <a:r>
              <a:rPr lang="de-DE" sz="2800" dirty="0" err="1">
                <a:solidFill>
                  <a:schemeClr val="bg1"/>
                </a:solidFill>
              </a:rPr>
              <a:t>target</a:t>
            </a:r>
            <a:r>
              <a:rPr lang="de-DE" sz="2800" dirty="0">
                <a:solidFill>
                  <a:schemeClr val="bg1"/>
                </a:solidFill>
              </a:rPr>
              <a:t>)</a:t>
            </a:r>
          </a:p>
          <a:p>
            <a:pPr algn="just"/>
            <a:endParaRPr lang="de-DE" sz="2800" dirty="0">
              <a:solidFill>
                <a:schemeClr val="bg1"/>
              </a:solidFill>
            </a:endParaRPr>
          </a:p>
          <a:p>
            <a:pPr algn="just"/>
            <a:r>
              <a:rPr lang="de-DE" sz="2800" dirty="0" err="1">
                <a:solidFill>
                  <a:schemeClr val="bg1"/>
                </a:solidFill>
              </a:rPr>
              <a:t>print</a:t>
            </a:r>
            <a:r>
              <a:rPr lang="de-DE" sz="2800" dirty="0">
                <a:solidFill>
                  <a:schemeClr val="bg1"/>
                </a:solidFill>
              </a:rPr>
              <a:t>("</a:t>
            </a:r>
            <a:r>
              <a:rPr lang="ru-RU" sz="2800" dirty="0">
                <a:solidFill>
                  <a:schemeClr val="bg1"/>
                </a:solidFill>
              </a:rPr>
              <a:t>Линейный поиск:", </a:t>
            </a:r>
            <a:r>
              <a:rPr lang="de-DE" sz="2800" dirty="0" err="1">
                <a:solidFill>
                  <a:schemeClr val="bg1"/>
                </a:solidFill>
              </a:rPr>
              <a:t>index_linear</a:t>
            </a:r>
            <a:r>
              <a:rPr lang="de-DE" sz="2800" dirty="0">
                <a:solidFill>
                  <a:schemeClr val="bg1"/>
                </a:solidFill>
              </a:rPr>
              <a:t>)</a:t>
            </a:r>
          </a:p>
          <a:p>
            <a:pPr algn="just"/>
            <a:r>
              <a:rPr lang="de-DE" sz="2800" dirty="0" err="1">
                <a:solidFill>
                  <a:schemeClr val="bg1"/>
                </a:solidFill>
              </a:rPr>
              <a:t>print</a:t>
            </a:r>
            <a:r>
              <a:rPr lang="de-DE" sz="2800" dirty="0">
                <a:solidFill>
                  <a:schemeClr val="bg1"/>
                </a:solidFill>
              </a:rPr>
              <a:t>("</a:t>
            </a:r>
            <a:r>
              <a:rPr lang="ru-RU" sz="2800" dirty="0">
                <a:solidFill>
                  <a:schemeClr val="bg1"/>
                </a:solidFill>
              </a:rPr>
              <a:t>Бинарный поиск:", </a:t>
            </a:r>
            <a:r>
              <a:rPr lang="de-DE" sz="2800" dirty="0" err="1">
                <a:solidFill>
                  <a:schemeClr val="bg1"/>
                </a:solidFill>
              </a:rPr>
              <a:t>index_binary</a:t>
            </a:r>
            <a:r>
              <a:rPr lang="de-DE" sz="2800" dirty="0">
                <a:solidFill>
                  <a:schemeClr val="bg1"/>
                </a:solidFill>
              </a:rPr>
              <a:t>)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497</Words>
  <Application>Microsoft Office PowerPoint</Application>
  <PresentationFormat>Произвольный</PresentationFormat>
  <Paragraphs>62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Илья Паньковский</dc:creator>
  <cp:keywords/>
  <dc:description>generated using python-pptx</dc:description>
  <cp:lastModifiedBy>Илья Паньковский</cp:lastModifiedBy>
  <cp:revision>48</cp:revision>
  <dcterms:created xsi:type="dcterms:W3CDTF">2013-01-27T09:14:16Z</dcterms:created>
  <dcterms:modified xsi:type="dcterms:W3CDTF">2025-09-13T20:39:36Z</dcterms:modified>
  <cp:category/>
</cp:coreProperties>
</file>