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7" r:id="rId3"/>
    <p:sldId id="290" r:id="rId4"/>
    <p:sldId id="293" r:id="rId5"/>
    <p:sldId id="296" r:id="rId6"/>
    <p:sldId id="292" r:id="rId7"/>
    <p:sldId id="261" r:id="rId8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729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79" autoAdjust="0"/>
    <p:restoredTop sz="94844" autoAdjust="0"/>
  </p:normalViewPr>
  <p:slideViewPr>
    <p:cSldViewPr snapToGrid="0" snapToObjects="1">
      <p:cViewPr varScale="1">
        <p:scale>
          <a:sx n="89" d="100"/>
          <a:sy n="89" d="100"/>
        </p:scale>
        <p:origin x="1242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729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4094" y="439922"/>
            <a:ext cx="6757491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de-DE" sz="4400" dirty="0" err="1">
                <a:solidFill>
                  <a:schemeClr val="bg1"/>
                </a:solidFill>
              </a:rPr>
              <a:t>Growing</a:t>
            </a:r>
            <a:r>
              <a:rPr lang="de-DE" sz="4400" dirty="0">
                <a:solidFill>
                  <a:schemeClr val="bg1"/>
                </a:solidFill>
              </a:rPr>
              <a:t> </a:t>
            </a:r>
            <a:r>
              <a:rPr lang="de-DE" sz="4400" dirty="0" err="1">
                <a:solidFill>
                  <a:schemeClr val="bg1"/>
                </a:solidFill>
              </a:rPr>
              <a:t>Tree</a:t>
            </a:r>
            <a:r>
              <a:rPr lang="de-DE" sz="4400" dirty="0">
                <a:solidFill>
                  <a:schemeClr val="bg1"/>
                </a:solidFill>
              </a:rPr>
              <a:t> </a:t>
            </a:r>
            <a:r>
              <a:rPr lang="ru-RU" sz="4400" dirty="0">
                <a:solidFill>
                  <a:schemeClr val="bg1"/>
                </a:solidFill>
              </a:rPr>
              <a:t>/ DFS-карвинг.</a:t>
            </a:r>
            <a:endParaRPr lang="ru-RU" sz="4400" b="1" dirty="0">
              <a:solidFill>
                <a:schemeClr val="bg1"/>
              </a:solidFill>
            </a:endParaRP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400" y="274320"/>
            <a:ext cx="1097280" cy="108047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7772400"/>
            <a:ext cx="14630400" cy="4572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400" y="274320"/>
            <a:ext cx="1097280" cy="108047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7772400"/>
            <a:ext cx="14630400" cy="457200"/>
          </a:xfrm>
          <a:prstGeom prst="rect">
            <a:avLst/>
          </a:prstGeom>
          <a:solidFill>
            <a:srgbClr val="6400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E76C4C-FDD7-59FD-3DE4-2DBCD06B1A70}"/>
              </a:ext>
            </a:extLst>
          </p:cNvPr>
          <p:cNvSpPr txBox="1"/>
          <p:nvPr/>
        </p:nvSpPr>
        <p:spPr>
          <a:xfrm>
            <a:off x="675594" y="157316"/>
            <a:ext cx="980802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4400" dirty="0" err="1"/>
              <a:t>Growing</a:t>
            </a:r>
            <a:r>
              <a:rPr lang="de-DE" sz="4400" dirty="0"/>
              <a:t> </a:t>
            </a:r>
            <a:r>
              <a:rPr lang="de-DE" sz="4400" dirty="0" err="1"/>
              <a:t>Tree</a:t>
            </a:r>
            <a:r>
              <a:rPr lang="de-DE" sz="4400" dirty="0"/>
              <a:t> </a:t>
            </a:r>
            <a:r>
              <a:rPr lang="de-DE" sz="4400" dirty="0" err="1"/>
              <a:t>algorithm</a:t>
            </a:r>
            <a:endParaRPr lang="ru-RU" sz="4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31F4F9-D06C-0833-A17F-1170BF26242F}"/>
              </a:ext>
            </a:extLst>
          </p:cNvPr>
          <p:cNvSpPr txBox="1"/>
          <p:nvPr/>
        </p:nvSpPr>
        <p:spPr>
          <a:xfrm>
            <a:off x="468256" y="1287165"/>
            <a:ext cx="1322712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800" dirty="0"/>
              <a:t>Алгоритм</a:t>
            </a:r>
            <a:r>
              <a:rPr lang="ru-RU" sz="2800" b="1" dirty="0"/>
              <a:t> </a:t>
            </a:r>
            <a:r>
              <a:rPr lang="ru-RU" sz="2800" dirty="0"/>
              <a:t>растущих деревьев — обобщённый метод генерации лабиринтов, способный создавать лабиринты с разной текстурой. Может эмулировать поведение нескольких других алгоритмов генерации лабиринтов, таких как алгоритм Прима, рекурсивный возврат и рекурсивное деление, в зависимости от того, как выбирается следующая ячейка для обработки.</a:t>
            </a:r>
          </a:p>
          <a:p>
            <a:pPr algn="just"/>
            <a:endParaRPr lang="ru-RU" sz="2800" dirty="0"/>
          </a:p>
          <a:p>
            <a:pPr algn="just"/>
            <a:r>
              <a:rPr lang="ru-RU" sz="2800" dirty="0"/>
              <a:t>Суть в том, что лабиринт строится постепенно, как будто мы прорубаем коридоры изначально в заполненной стенами сетке.</a:t>
            </a:r>
          </a:p>
        </p:txBody>
      </p:sp>
    </p:spTree>
    <p:extLst>
      <p:ext uri="{BB962C8B-B14F-4D97-AF65-F5344CB8AC3E}">
        <p14:creationId xmlns:p14="http://schemas.microsoft.com/office/powerpoint/2010/main" val="2503850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729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790" y="45115"/>
            <a:ext cx="1439946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4400" b="1">
                <a:solidFill>
                  <a:srgbClr val="000000"/>
                </a:solidFill>
              </a:defRPr>
            </a:pPr>
            <a:r>
              <a:rPr lang="ru-RU" sz="4400" dirty="0">
                <a:solidFill>
                  <a:schemeClr val="bg1"/>
                </a:solidFill>
              </a:rPr>
              <a:t>Идея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400" y="274320"/>
            <a:ext cx="1097280" cy="108047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7772400"/>
            <a:ext cx="14630400" cy="4572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187902-C39E-9DA7-709F-2BE84102861C}"/>
              </a:ext>
            </a:extLst>
          </p:cNvPr>
          <p:cNvSpPr txBox="1"/>
          <p:nvPr/>
        </p:nvSpPr>
        <p:spPr>
          <a:xfrm>
            <a:off x="537882" y="928037"/>
            <a:ext cx="12274475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ru-RU" sz="2800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bg1"/>
                </a:solidFill>
              </a:rPr>
              <a:t> Начинается с сетки </a:t>
            </a:r>
            <a:r>
              <a:rPr lang="ru-RU" sz="2800" dirty="0" err="1">
                <a:solidFill>
                  <a:schemeClr val="bg1"/>
                </a:solidFill>
              </a:rPr>
              <a:t>непосещённых</a:t>
            </a:r>
            <a:r>
              <a:rPr lang="ru-RU" sz="2800" dirty="0">
                <a:solidFill>
                  <a:schemeClr val="bg1"/>
                </a:solidFill>
              </a:rPr>
              <a:t> ячеек, выбирается случайная начальная ячейка и добавляется в список.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bg1"/>
                </a:solidFill>
              </a:rPr>
              <a:t> Пока список ячеек не пуст, алгоритм выполняет цикл генерации лабиринта: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bg1"/>
                </a:solidFill>
              </a:rPr>
              <a:t>Выбирает ячейку из списка </a:t>
            </a:r>
            <a:r>
              <a:rPr lang="ru-RU" sz="2800" b="1" dirty="0">
                <a:solidFill>
                  <a:schemeClr val="bg1"/>
                </a:solidFill>
              </a:rPr>
              <a:t>на основе определённой стратегии</a:t>
            </a:r>
            <a:r>
              <a:rPr lang="ru-RU" sz="2800" dirty="0">
                <a:solidFill>
                  <a:schemeClr val="bg1"/>
                </a:solidFill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bg1"/>
                </a:solidFill>
              </a:rPr>
              <a:t>Прорубает проход из выбранной ячейки в одну из её </a:t>
            </a:r>
            <a:r>
              <a:rPr lang="ru-RU" sz="2800" dirty="0" err="1">
                <a:solidFill>
                  <a:schemeClr val="bg1"/>
                </a:solidFill>
              </a:rPr>
              <a:t>непосещённых</a:t>
            </a:r>
            <a:r>
              <a:rPr lang="ru-RU" sz="2800" dirty="0">
                <a:solidFill>
                  <a:schemeClr val="bg1"/>
                </a:solidFill>
              </a:rPr>
              <a:t> соседей (выбирается случайным образом).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bg1"/>
                </a:solidFill>
              </a:rPr>
              <a:t>Добавляет соседа в список, так как теперь он является частью лабиринта.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bg1"/>
                </a:solidFill>
              </a:rPr>
              <a:t>Если у выбранной ячейки нет </a:t>
            </a:r>
            <a:r>
              <a:rPr lang="ru-RU" sz="2800" dirty="0" err="1">
                <a:solidFill>
                  <a:schemeClr val="bg1"/>
                </a:solidFill>
              </a:rPr>
              <a:t>непосещённых</a:t>
            </a:r>
            <a:r>
              <a:rPr lang="ru-RU" sz="2800" dirty="0">
                <a:solidFill>
                  <a:schemeClr val="bg1"/>
                </a:solidFill>
              </a:rPr>
              <a:t> соседей, удаляет её из списка.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bg1"/>
                </a:solidFill>
              </a:rPr>
              <a:t> Алгоритм завершается, когда в списке больше нет ячеек, что означает, что весь лабиринт вырезан.</a:t>
            </a:r>
          </a:p>
        </p:txBody>
      </p:sp>
    </p:spTree>
    <p:extLst>
      <p:ext uri="{BB962C8B-B14F-4D97-AF65-F5344CB8AC3E}">
        <p14:creationId xmlns:p14="http://schemas.microsoft.com/office/powerpoint/2010/main" val="3247358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285347"/>
            <a:ext cx="2318135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4400" b="1">
                <a:solidFill>
                  <a:srgbClr val="000000"/>
                </a:solidFill>
              </a:defRPr>
            </a:pPr>
            <a:r>
              <a:rPr lang="ru-RU" dirty="0"/>
              <a:t>Гибкость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86291" y="1135773"/>
            <a:ext cx="12048565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/>
              <a:t>Зависит от стратегии выбора ячейки. </a:t>
            </a:r>
          </a:p>
          <a:p>
            <a:r>
              <a:rPr lang="ru-RU" sz="2800" dirty="0"/>
              <a:t> - Всегда выбирать последнюю добавленную ячейку — создаёт лабиринты с меньшим количеством длинных коридоров и больше разветвлений.</a:t>
            </a:r>
          </a:p>
          <a:p>
            <a:r>
              <a:rPr lang="ru-RU" sz="2800" dirty="0"/>
              <a:t>- Всегда выбирать самую старую ячейку в списке — создаёт лабиринты с более равномерным распределением, подобно шаблону поиска в ширину.</a:t>
            </a:r>
          </a:p>
          <a:p>
            <a:r>
              <a:rPr lang="ru-RU" sz="2800" dirty="0"/>
              <a:t>- Комбинированные подходы — например, 90% новых, 10% случайных — в основном похоже на рекурсивный лабиринт с возвратом, но с редкими ответвлениями, которые разбивают длинные коридоры.</a:t>
            </a:r>
          </a:p>
          <a:p>
            <a:r>
              <a:rPr lang="ru-RU" sz="2800" dirty="0"/>
              <a:t>Итог: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800" b="1" dirty="0"/>
              <a:t> последнюю (стек)</a:t>
            </a:r>
            <a:r>
              <a:rPr lang="ru-RU" sz="2800" dirty="0"/>
              <a:t> → DFS-карвинг;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800" b="1" dirty="0"/>
              <a:t> первую (очередь)</a:t>
            </a:r>
            <a:r>
              <a:rPr lang="ru-RU" sz="2800" dirty="0"/>
              <a:t> → получаем алгоритм, похожий на алгоритм Прима;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800" b="1" dirty="0"/>
              <a:t> случайную</a:t>
            </a:r>
            <a:r>
              <a:rPr lang="ru-RU" sz="2800" dirty="0"/>
              <a:t> → лабиринт будет более хаотичный, с короткими путями;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800" b="1" dirty="0"/>
              <a:t> смешанную стратегию</a:t>
            </a:r>
            <a:r>
              <a:rPr lang="ru-RU" sz="2800" dirty="0"/>
              <a:t> (например, 50% последняя, 50% случайная) → можно управлять «извилистостью» лабиринта.</a:t>
            </a:r>
          </a:p>
          <a:p>
            <a:endParaRPr lang="ru-RU" sz="2800" dirty="0"/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400" y="274320"/>
            <a:ext cx="1097280" cy="108047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7772400"/>
            <a:ext cx="14630400" cy="457200"/>
          </a:xfrm>
          <a:prstGeom prst="rect">
            <a:avLst/>
          </a:prstGeom>
          <a:solidFill>
            <a:srgbClr val="6400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4034951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729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4700" y="45115"/>
            <a:ext cx="11997130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4400" b="1">
                <a:solidFill>
                  <a:srgbClr val="000000"/>
                </a:solidFill>
              </a:defRPr>
            </a:pPr>
            <a:r>
              <a:rPr lang="en-US" dirty="0">
                <a:solidFill>
                  <a:schemeClr val="bg1"/>
                </a:solidFill>
              </a:rPr>
              <a:t>DFS-</a:t>
            </a:r>
            <a:r>
              <a:rPr lang="en-US" dirty="0" err="1">
                <a:solidFill>
                  <a:schemeClr val="bg1"/>
                </a:solidFill>
              </a:rPr>
              <a:t>карвинг</a:t>
            </a:r>
            <a:r>
              <a:rPr lang="en-US" dirty="0">
                <a:solidFill>
                  <a:schemeClr val="bg1"/>
                </a:solidFill>
              </a:rPr>
              <a:t> (Depth-First Search maze generation)</a:t>
            </a:r>
            <a:endParaRPr lang="ru-RU" sz="4400" dirty="0">
              <a:solidFill>
                <a:schemeClr val="bg1"/>
              </a:solidFill>
            </a:endParaRP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400" y="274320"/>
            <a:ext cx="1097280" cy="108047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7772400"/>
            <a:ext cx="14630400" cy="4572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187902-C39E-9DA7-709F-2BE84102861C}"/>
              </a:ext>
            </a:extLst>
          </p:cNvPr>
          <p:cNvSpPr txBox="1"/>
          <p:nvPr/>
        </p:nvSpPr>
        <p:spPr>
          <a:xfrm>
            <a:off x="537882" y="928037"/>
            <a:ext cx="12274475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Это </a:t>
            </a:r>
            <a:r>
              <a:rPr lang="ru-RU" sz="2800" b="1" dirty="0">
                <a:solidFill>
                  <a:schemeClr val="bg1"/>
                </a:solidFill>
              </a:rPr>
              <a:t>частный случай алгоритма растущего леса</a:t>
            </a:r>
            <a:r>
              <a:rPr lang="ru-RU" sz="2800" dirty="0">
                <a:solidFill>
                  <a:schemeClr val="bg1"/>
                </a:solidFill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bg1"/>
                </a:solidFill>
              </a:rPr>
              <a:t> В качестве стратегии выбора клетки берётся </a:t>
            </a:r>
            <a:r>
              <a:rPr lang="ru-RU" sz="2800" b="1" dirty="0">
                <a:solidFill>
                  <a:schemeClr val="bg1"/>
                </a:solidFill>
              </a:rPr>
              <a:t>последняя добавленная</a:t>
            </a:r>
            <a:r>
              <a:rPr lang="ru-RU" sz="2800" dirty="0">
                <a:solidFill>
                  <a:schemeClr val="bg1"/>
                </a:solidFill>
              </a:rPr>
              <a:t> → фактически используется </a:t>
            </a:r>
            <a:r>
              <a:rPr lang="ru-RU" sz="2800" b="1" dirty="0">
                <a:solidFill>
                  <a:schemeClr val="bg1"/>
                </a:solidFill>
              </a:rPr>
              <a:t>стек</a:t>
            </a:r>
            <a:r>
              <a:rPr lang="ru-RU" sz="2800" dirty="0">
                <a:solidFill>
                  <a:schemeClr val="bg1"/>
                </a:solidFill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bg1"/>
                </a:solidFill>
              </a:rPr>
              <a:t> Поэтому алгоритм работает как поиск в глубину: уходит «вглубь», пока может, а потом отступает назад.</a:t>
            </a:r>
          </a:p>
          <a:p>
            <a:r>
              <a:rPr lang="ru-RU" sz="2800" dirty="0">
                <a:solidFill>
                  <a:schemeClr val="bg1"/>
                </a:solidFill>
              </a:rPr>
              <a:t>Характеристика: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bg1"/>
                </a:solidFill>
              </a:rPr>
              <a:t> Лабиринты получаются с </a:t>
            </a:r>
            <a:r>
              <a:rPr lang="ru-RU" sz="2800" b="1" dirty="0">
                <a:solidFill>
                  <a:schemeClr val="bg1"/>
                </a:solidFill>
              </a:rPr>
              <a:t>длинными извилистыми коридорами</a:t>
            </a:r>
            <a:r>
              <a:rPr lang="ru-RU" sz="2800" dirty="0">
                <a:solidFill>
                  <a:schemeClr val="bg1"/>
                </a:solidFill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bg1"/>
                </a:solidFill>
              </a:rPr>
              <a:t> Разветвлений меньше, чем у случайного выбора.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bg1"/>
                </a:solidFill>
              </a:rPr>
              <a:t> Иногда есть длинные тупики.</a:t>
            </a:r>
          </a:p>
          <a:p>
            <a:pPr>
              <a:buFont typeface="Arial" panose="020B0604020202020204" pitchFamily="34" charset="0"/>
              <a:buChar char="•"/>
            </a:pPr>
            <a:endParaRPr lang="ru-RU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5568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400" y="274320"/>
            <a:ext cx="1097280" cy="108047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7772400"/>
            <a:ext cx="14630400" cy="457200"/>
          </a:xfrm>
          <a:prstGeom prst="rect">
            <a:avLst/>
          </a:prstGeom>
          <a:solidFill>
            <a:srgbClr val="6400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E76C4C-FDD7-59FD-3DE4-2DBCD06B1A70}"/>
              </a:ext>
            </a:extLst>
          </p:cNvPr>
          <p:cNvSpPr txBox="1"/>
          <p:nvPr/>
        </p:nvSpPr>
        <p:spPr>
          <a:xfrm>
            <a:off x="675594" y="157316"/>
            <a:ext cx="980802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400" dirty="0"/>
              <a:t>Примерный алгоритм</a:t>
            </a:r>
            <a:endParaRPr lang="ru-RU" sz="4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4B4F42-96B9-4ED2-1300-FCDBB0C8C59E}"/>
              </a:ext>
            </a:extLst>
          </p:cNvPr>
          <p:cNvSpPr txBox="1"/>
          <p:nvPr/>
        </p:nvSpPr>
        <p:spPr>
          <a:xfrm>
            <a:off x="803775" y="1228497"/>
            <a:ext cx="12089265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ru-RU" sz="2800" dirty="0"/>
              <a:t>Берём сетку (все клетки — стены).</a:t>
            </a:r>
          </a:p>
          <a:p>
            <a:pPr>
              <a:buFont typeface="+mj-lt"/>
              <a:buAutoNum type="arabicPeriod"/>
            </a:pPr>
            <a:r>
              <a:rPr lang="ru-RU" sz="2800" dirty="0"/>
              <a:t>Выбираем </a:t>
            </a:r>
            <a:r>
              <a:rPr lang="ru-RU" sz="2800" b="1" dirty="0"/>
              <a:t>стартовую точку</a:t>
            </a:r>
            <a:r>
              <a:rPr lang="ru-RU" sz="2800" dirty="0"/>
              <a:t> и делаем её «проходом».</a:t>
            </a:r>
          </a:p>
          <a:p>
            <a:pPr>
              <a:buFont typeface="+mj-lt"/>
              <a:buAutoNum type="arabicPeriod"/>
            </a:pPr>
            <a:r>
              <a:rPr lang="ru-RU" sz="2800" dirty="0"/>
              <a:t>Создаём список активных клеток (обычно туда попадает старт).</a:t>
            </a:r>
          </a:p>
          <a:p>
            <a:pPr>
              <a:buFont typeface="+mj-lt"/>
              <a:buAutoNum type="arabicPeriod"/>
            </a:pPr>
            <a:r>
              <a:rPr lang="ru-RU" sz="2800" dirty="0"/>
              <a:t>Пока список не пуст:</a:t>
            </a:r>
          </a:p>
          <a:p>
            <a:pPr marL="742950" lvl="1" indent="-285750">
              <a:buFont typeface="+mj-lt"/>
              <a:buAutoNum type="arabicPeriod"/>
            </a:pPr>
            <a:r>
              <a:rPr lang="ru-RU" sz="2800" dirty="0"/>
              <a:t>выбираем клетку из списка (по разным правилам: всегда последнюю → DFS, случайную → </a:t>
            </a:r>
            <a:r>
              <a:rPr lang="ru-RU" sz="2800" dirty="0" err="1"/>
              <a:t>рандомный</a:t>
            </a:r>
            <a:r>
              <a:rPr lang="ru-RU" sz="2800" dirty="0"/>
              <a:t> вариант, первую → похож на </a:t>
            </a:r>
            <a:r>
              <a:rPr lang="ru-RU" sz="2800" dirty="0" err="1"/>
              <a:t>Prim</a:t>
            </a:r>
            <a:r>
              <a:rPr lang="ru-RU" sz="2800" dirty="0"/>
              <a:t>).</a:t>
            </a:r>
          </a:p>
          <a:p>
            <a:pPr marL="742950" lvl="1" indent="-285750">
              <a:buFont typeface="+mj-lt"/>
              <a:buAutoNum type="arabicPeriod"/>
            </a:pPr>
            <a:r>
              <a:rPr lang="ru-RU" sz="2800" dirty="0"/>
              <a:t>ищем среди соседей (на расстоянии 2) </a:t>
            </a:r>
            <a:r>
              <a:rPr lang="ru-RU" sz="2800" b="1" dirty="0" err="1"/>
              <a:t>непосещённую</a:t>
            </a:r>
            <a:r>
              <a:rPr lang="ru-RU" sz="2800" b="1" dirty="0"/>
              <a:t> клетку</a:t>
            </a:r>
            <a:r>
              <a:rPr lang="ru-RU" sz="2800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ru-RU" sz="2800" dirty="0"/>
              <a:t>если нашли:</a:t>
            </a:r>
          </a:p>
          <a:p>
            <a:pPr marL="1143000" lvl="2" indent="-228600">
              <a:buFont typeface="+mj-lt"/>
              <a:buAutoNum type="arabicPeriod"/>
            </a:pPr>
            <a:r>
              <a:rPr lang="ru-RU" sz="2800" dirty="0"/>
              <a:t>убираем стену между ними,</a:t>
            </a:r>
          </a:p>
          <a:p>
            <a:pPr marL="1143000" lvl="2" indent="-228600">
              <a:buFont typeface="+mj-lt"/>
              <a:buAutoNum type="arabicPeriod"/>
            </a:pPr>
            <a:r>
              <a:rPr lang="ru-RU" sz="2800" dirty="0"/>
              <a:t>добавляем новую клетку в список активных.</a:t>
            </a:r>
          </a:p>
          <a:p>
            <a:pPr marL="742950" lvl="1" indent="-285750">
              <a:buFont typeface="+mj-lt"/>
              <a:buAutoNum type="arabicPeriod"/>
            </a:pPr>
            <a:r>
              <a:rPr lang="ru-RU" sz="2800" dirty="0"/>
              <a:t>если нет доступных соседей → удаляем клетку из списка.</a:t>
            </a:r>
          </a:p>
          <a:p>
            <a:r>
              <a:rPr lang="ru-RU" sz="2800" dirty="0"/>
              <a:t>В результате получится лабиринт, где все проходы связаны (нет «висячих» изолированных частей).</a:t>
            </a:r>
          </a:p>
        </p:txBody>
      </p:sp>
    </p:spTree>
    <p:extLst>
      <p:ext uri="{BB962C8B-B14F-4D97-AF65-F5344CB8AC3E}">
        <p14:creationId xmlns:p14="http://schemas.microsoft.com/office/powerpoint/2010/main" val="249383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7772400"/>
            <a:ext cx="14630400" cy="457200"/>
          </a:xfrm>
          <a:prstGeom prst="rect">
            <a:avLst/>
          </a:prstGeom>
          <a:solidFill>
            <a:srgbClr val="6400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66099C-598E-47B3-EDE4-26ECC9DB1A27}"/>
              </a:ext>
            </a:extLst>
          </p:cNvPr>
          <p:cNvSpPr txBox="1"/>
          <p:nvPr/>
        </p:nvSpPr>
        <p:spPr>
          <a:xfrm>
            <a:off x="198120" y="0"/>
            <a:ext cx="537536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9600" dirty="0">
                <a:solidFill>
                  <a:schemeClr val="bg1"/>
                </a:solidFill>
              </a:rPr>
              <a:t>Начнём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A998A0-DF0F-E697-1D63-A6FF570C03E7}"/>
              </a:ext>
            </a:extLst>
          </p:cNvPr>
          <p:cNvSpPr txBox="1"/>
          <p:nvPr/>
        </p:nvSpPr>
        <p:spPr>
          <a:xfrm>
            <a:off x="198120" y="1434257"/>
            <a:ext cx="1137565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generate_maze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0.05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ru-RU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	…</a:t>
            </a:r>
          </a:p>
          <a:p>
            <a:endParaRPr lang="ru-RU" sz="2400" dirty="0">
              <a:solidFill>
                <a:srgbClr val="C586C0"/>
              </a:solidFill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"__main__"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generate_maze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31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21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0.02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1726</TotalTime>
  <Words>538</Words>
  <Application>Microsoft Office PowerPoint</Application>
  <PresentationFormat>Произвольный</PresentationFormat>
  <Paragraphs>50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Consolas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Илья Паньковский</dc:creator>
  <cp:keywords/>
  <dc:description>generated using python-pptx</dc:description>
  <cp:lastModifiedBy>Илья Паньковский</cp:lastModifiedBy>
  <cp:revision>157</cp:revision>
  <dcterms:created xsi:type="dcterms:W3CDTF">2013-01-27T09:14:16Z</dcterms:created>
  <dcterms:modified xsi:type="dcterms:W3CDTF">2025-09-17T11:27:49Z</dcterms:modified>
  <cp:category/>
</cp:coreProperties>
</file>