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7" r:id="rId15"/>
    <p:sldId id="275" r:id="rId16"/>
    <p:sldId id="278" r:id="rId17"/>
    <p:sldId id="282" r:id="rId18"/>
    <p:sldId id="276" r:id="rId19"/>
    <p:sldId id="279" r:id="rId20"/>
    <p:sldId id="261" r:id="rId21"/>
    <p:sldId id="280" r:id="rId22"/>
    <p:sldId id="281" r:id="rId2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9498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«Рекурсия»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Вернёмся к коробкам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A7286-C01A-1E42-C40D-23F10E59001E}"/>
              </a:ext>
            </a:extLst>
          </p:cNvPr>
          <p:cNvSpPr txBox="1"/>
          <p:nvPr/>
        </p:nvSpPr>
        <p:spPr>
          <a:xfrm>
            <a:off x="587830" y="1071249"/>
            <a:ext cx="11756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Вариант с кучей</a:t>
            </a:r>
          </a:p>
        </p:txBody>
      </p:sp>
      <p:pic>
        <p:nvPicPr>
          <p:cNvPr id="7" name="Рисунок 6" descr="Изображение выглядит как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90DAE77-62F8-4956-F796-D210088A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2" y="1800128"/>
            <a:ext cx="9472974" cy="55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5176-4FCC-3CEE-620D-C46EF1EB7AB2}"/>
              </a:ext>
            </a:extLst>
          </p:cNvPr>
          <p:cNvSpPr txBox="1"/>
          <p:nvPr/>
        </p:nvSpPr>
        <p:spPr>
          <a:xfrm>
            <a:off x="675594" y="198683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Вариант с рекурсией</a:t>
            </a:r>
          </a:p>
        </p:txBody>
      </p:sp>
      <p:pic>
        <p:nvPicPr>
          <p:cNvPr id="6" name="Рисунок 5" descr="Изображение выглядит как текст, зарисовка, рисунок, машина&#10;&#10;Автоматически созданное описание">
            <a:extLst>
              <a:ext uri="{FF2B5EF4-FFF2-40B4-BE49-F238E27FC236}">
                <a16:creationId xmlns:a16="http://schemas.microsoft.com/office/drawing/2014/main" id="{AB57F79D-97B2-F0B1-A2E4-80B797F7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35" y="122757"/>
            <a:ext cx="7424585" cy="75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622663" y="415498"/>
            <a:ext cx="2142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Вывод чисел от 1 до n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Написать функцию, которая выводит числа от 1 до n рекурсивно.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</a:t>
            </a:r>
            <a:r>
              <a:rPr lang="ru-RU" sz="2400" dirty="0" err="1">
                <a:solidFill>
                  <a:schemeClr val="bg1"/>
                </a:solidFill>
              </a:rPr>
              <a:t>print_numbers</a:t>
            </a:r>
            <a:r>
              <a:rPr lang="ru-RU" sz="2400" dirty="0">
                <a:solidFill>
                  <a:schemeClr val="bg1"/>
                </a:solidFill>
              </a:rPr>
              <a:t>(5) → 1 2 3 4 5</a:t>
            </a: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Сумма чисел от 1 до n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Написать функцию, которая возвращает сумму чисел от 1 до n.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</a:t>
            </a:r>
            <a:r>
              <a:rPr lang="ru-RU" sz="2400" dirty="0" err="1">
                <a:solidFill>
                  <a:schemeClr val="bg1"/>
                </a:solidFill>
              </a:rPr>
              <a:t>sum</a:t>
            </a:r>
            <a:r>
              <a:rPr lang="ru-RU" sz="2400" dirty="0">
                <a:solidFill>
                  <a:schemeClr val="bg1"/>
                </a:solidFill>
              </a:rPr>
              <a:t>(5) → 15</a:t>
            </a: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Обратная строка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Написать рекурсивную функцию, которая переворачивает строку.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</a:t>
            </a:r>
            <a:r>
              <a:rPr lang="ru-RU" sz="2400" dirty="0" err="1">
                <a:solidFill>
                  <a:schemeClr val="bg1"/>
                </a:solidFill>
              </a:rPr>
              <a:t>reverse</a:t>
            </a:r>
            <a:r>
              <a:rPr lang="ru-RU" sz="2400" dirty="0">
                <a:solidFill>
                  <a:schemeClr val="bg1"/>
                </a:solidFill>
              </a:rPr>
              <a:t>("</a:t>
            </a:r>
            <a:r>
              <a:rPr lang="ru-RU" sz="2400" dirty="0" err="1">
                <a:solidFill>
                  <a:schemeClr val="bg1"/>
                </a:solidFill>
              </a:rPr>
              <a:t>abc</a:t>
            </a:r>
            <a:r>
              <a:rPr lang="ru-RU" sz="2400" dirty="0">
                <a:solidFill>
                  <a:schemeClr val="bg1"/>
                </a:solidFill>
              </a:rPr>
              <a:t>") → "</a:t>
            </a:r>
            <a:r>
              <a:rPr lang="ru-RU" sz="2400" dirty="0" err="1">
                <a:solidFill>
                  <a:schemeClr val="bg1"/>
                </a:solidFill>
              </a:rPr>
              <a:t>cba</a:t>
            </a:r>
            <a:r>
              <a:rPr lang="ru-RU" sz="24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5348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622663" y="415498"/>
            <a:ext cx="8009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Классические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Факториал числа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Реализовать вычисление факториала числа n! с помощью рекурсии.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</a:t>
            </a:r>
            <a:r>
              <a:rPr lang="ru-RU" sz="2400" dirty="0" err="1">
                <a:solidFill>
                  <a:schemeClr val="bg1"/>
                </a:solidFill>
              </a:rPr>
              <a:t>factorial</a:t>
            </a:r>
            <a:r>
              <a:rPr lang="ru-RU" sz="2400" dirty="0">
                <a:solidFill>
                  <a:schemeClr val="bg1"/>
                </a:solidFill>
              </a:rPr>
              <a:t>(4) → 24</a:t>
            </a: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Числа Фибоначчи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Вывести n-е число Фибоначчи рекурсивно.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</a:t>
            </a:r>
            <a:r>
              <a:rPr lang="ru-RU" sz="2400" dirty="0" err="1">
                <a:solidFill>
                  <a:schemeClr val="bg1"/>
                </a:solidFill>
              </a:rPr>
              <a:t>fibonacci</a:t>
            </a:r>
            <a:r>
              <a:rPr lang="ru-RU" sz="2400" dirty="0">
                <a:solidFill>
                  <a:schemeClr val="bg1"/>
                </a:solidFill>
              </a:rPr>
              <a:t>(6) → 8</a:t>
            </a: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Проверка палиндрома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Рекурсивно проверить, является ли строка палиндромом.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Пример: "</a:t>
            </a:r>
            <a:r>
              <a:rPr lang="ru-RU" sz="2400" dirty="0" err="1">
                <a:solidFill>
                  <a:schemeClr val="bg1"/>
                </a:solidFill>
              </a:rPr>
              <a:t>radar</a:t>
            </a:r>
            <a:r>
              <a:rPr lang="ru-RU" sz="2400" dirty="0">
                <a:solidFill>
                  <a:schemeClr val="bg1"/>
                </a:solidFill>
              </a:rPr>
              <a:t>" → True, "</a:t>
            </a:r>
            <a:r>
              <a:rPr lang="ru-RU" sz="2400" dirty="0" err="1">
                <a:solidFill>
                  <a:schemeClr val="bg1"/>
                </a:solidFill>
              </a:rPr>
              <a:t>hello</a:t>
            </a:r>
            <a:r>
              <a:rPr lang="ru-RU" sz="2400" dirty="0">
                <a:solidFill>
                  <a:schemeClr val="bg1"/>
                </a:solidFill>
              </a:rPr>
              <a:t>" → </a:t>
            </a:r>
            <a:r>
              <a:rPr lang="ru-RU" sz="2400" dirty="0" err="1">
                <a:solidFill>
                  <a:schemeClr val="bg1"/>
                </a:solidFill>
              </a:rPr>
              <a:t>False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4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«Разделяй и властвуй»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48558">
            <a:off x="9840818" y="3940850"/>
            <a:ext cx="4132356" cy="27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030605" y="23140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Решение задачи методом «разделяй и властвуй» состоит из двух шагов.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1. Сначала определяется базовый случай. Это должен быть простейший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случай из всех возможных.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2. Задача делится или сокращается до тех пор, пока не будет сведена к базовому случаю.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Какой может быть базовый случай?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E869B-9EF4-8F88-9D0E-3F6A5136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2" y="3905011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761999" y="-110401"/>
            <a:ext cx="125185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Теперь нужно вычислить рекурсивный случай. </a:t>
            </a:r>
          </a:p>
        </p:txBody>
      </p:sp>
      <p:pic>
        <p:nvPicPr>
          <p:cNvPr id="6" name="Рисунок 5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91088BE-B304-184E-47BD-76360EC2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6" y="615043"/>
            <a:ext cx="7080473" cy="7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" y="6565900"/>
            <a:ext cx="1809750" cy="120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BE872-3884-9053-6DEC-99F9474D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3" y="457200"/>
            <a:ext cx="9007162" cy="56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D3DB09-3DBB-5848-1453-FCEFD7D4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" y="115256"/>
            <a:ext cx="6200775" cy="281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773D59-B822-2E83-D55F-466F9184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56" y="230843"/>
            <a:ext cx="2124075" cy="2247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07E3CD-2FA6-B0F3-AF7C-AC2FC6B6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" y="4654323"/>
            <a:ext cx="471487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D6F755-7C0C-0D10-572F-8426D9DB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01" y="5458165"/>
            <a:ext cx="477202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1CB52-F4A7-7DE2-039F-7B3A2770CDB1}"/>
              </a:ext>
            </a:extLst>
          </p:cNvPr>
          <p:cNvSpPr txBox="1"/>
          <p:nvPr/>
        </p:nvSpPr>
        <p:spPr>
          <a:xfrm>
            <a:off x="4781326" y="488322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5978075" y="-5599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29757-87EE-D199-9C4A-3D23B7A3E336}"/>
              </a:ext>
            </a:extLst>
          </p:cNvPr>
          <p:cNvSpPr txBox="1"/>
          <p:nvPr/>
        </p:nvSpPr>
        <p:spPr>
          <a:xfrm>
            <a:off x="9368678" y="486957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C05D-E2DE-5AF0-3BB5-CC1EEF57526E}"/>
              </a:ext>
            </a:extLst>
          </p:cNvPr>
          <p:cNvSpPr txBox="1"/>
          <p:nvPr/>
        </p:nvSpPr>
        <p:spPr>
          <a:xfrm>
            <a:off x="8257047" y="566805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090749" y="-81615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Базовый случай!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9934D-3B2D-5398-7EAA-AFE286B2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18" y="1400959"/>
            <a:ext cx="7748018" cy="3410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1E160-D5F5-5AA2-4E3D-B6CCB17E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213327" cy="41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Воображаем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804183" y="1104432"/>
            <a:ext cx="115402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Допустим, вы разбираете чулан своей бабушки и натыкаетесь </a:t>
            </a:r>
            <a:r>
              <a:rPr lang="ru-RU" sz="2800" dirty="0" err="1"/>
              <a:t>назагадочный</a:t>
            </a:r>
            <a:r>
              <a:rPr lang="ru-RU" sz="2800" dirty="0"/>
              <a:t> запертый чемодан. Бабушка говорит, что ключ к чемодану, скорее всего, лежит в коробке. В коробке лежат другие коробки, а в них лежат маленькие коробочки.</a:t>
            </a:r>
          </a:p>
          <a:p>
            <a:pPr algn="ctr"/>
            <a:r>
              <a:rPr lang="ru-RU" sz="2800" dirty="0"/>
              <a:t>Ключ находится где-то там. Какой алгоритм мы сможем использовать?</a:t>
            </a:r>
          </a:p>
        </p:txBody>
      </p:sp>
      <p:pic>
        <p:nvPicPr>
          <p:cNvPr id="7" name="Рисунок 6" descr="Изображение выглядит как зарисовка, рисунок, Штриховая график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DB54F82-08E1-2533-58B6-CC5F1B9D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89" y="3284779"/>
            <a:ext cx="7076634" cy="44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1: </a:t>
            </a:r>
            <a:r>
              <a:rPr lang="ru-RU" sz="2400" dirty="0">
                <a:solidFill>
                  <a:schemeClr val="bg1"/>
                </a:solidFill>
              </a:rPr>
              <a:t>определить базовый случай. Как выглядит самый простой массив, который вы можете получить? Как должен выглядеть простейший случай? Если у вас будет массив с 0 или 1 элементом, он суммируется достаточно просто.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2:</a:t>
            </a:r>
            <a:r>
              <a:rPr lang="ru-RU" sz="2400" dirty="0">
                <a:solidFill>
                  <a:schemeClr val="bg1"/>
                </a:solidFill>
              </a:rPr>
              <a:t> каждый рекурсивный вызов должен приближать вас к пустому массиву. Как уменьшить размер задачи? Один из возможных способов: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2487F-7066-2074-6688-A50C50CB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3742581"/>
            <a:ext cx="7630694" cy="40298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938093" y="0"/>
            <a:ext cx="847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Функциональные языки</a:t>
            </a:r>
            <a:r>
              <a:rPr lang="ru-RU" sz="6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1EA-BD89-FA8F-92C2-C5F0BCA82965}"/>
              </a:ext>
            </a:extLst>
          </p:cNvPr>
          <p:cNvSpPr txBox="1"/>
          <p:nvPr/>
        </p:nvSpPr>
        <p:spPr>
          <a:xfrm>
            <a:off x="2224997" y="892630"/>
            <a:ext cx="7903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Языки программирования, в которых отсутствуют классические циклы (</a:t>
            </a:r>
            <a:r>
              <a:rPr lang="ru-RU" dirty="0" err="1"/>
              <a:t>for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т.п.), но присутствует рекурсия как основной способ организации повторений, — это, прежде всего, функциональные языки программирования. В них циклы реализуются именно через рекурсивные вызовы функций.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1BCC-C5F5-7299-C991-B3C7EE2D820B}"/>
              </a:ext>
            </a:extLst>
          </p:cNvPr>
          <p:cNvSpPr txBox="1"/>
          <p:nvPr/>
        </p:nvSpPr>
        <p:spPr>
          <a:xfrm>
            <a:off x="370114" y="2353595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Lisp</a:t>
            </a:r>
          </a:p>
          <a:p>
            <a:r>
              <a:rPr lang="ru-RU" dirty="0"/>
              <a:t>Один из старейших языков программирования, созданный в 1958 году Джоном Маккарти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искусственном интеллекте, исследовательских проектах, автоматизации, прототипировании. В наши дни популярны диалекты Common </a:t>
            </a:r>
            <a:r>
              <a:rPr lang="ru-RU" dirty="0" err="1"/>
              <a:t>Lisp</a:t>
            </a:r>
            <a:r>
              <a:rPr lang="ru-RU" dirty="0"/>
              <a:t>, </a:t>
            </a:r>
            <a:r>
              <a:rPr lang="ru-RU" dirty="0" err="1"/>
              <a:t>Scheme</a:t>
            </a:r>
            <a:r>
              <a:rPr lang="ru-RU" dirty="0"/>
              <a:t> и </a:t>
            </a:r>
            <a:r>
              <a:rPr lang="ru-RU" dirty="0" err="1"/>
              <a:t>Clojure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1A6D-9BC1-6D7A-F743-33884F36A0A0}"/>
              </a:ext>
            </a:extLst>
          </p:cNvPr>
          <p:cNvSpPr txBox="1"/>
          <p:nvPr/>
        </p:nvSpPr>
        <p:spPr>
          <a:xfrm>
            <a:off x="7315200" y="2404179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Scheme</a:t>
            </a:r>
          </a:p>
          <a:p>
            <a:r>
              <a:rPr lang="ru-RU" dirty="0"/>
              <a:t>Диалект </a:t>
            </a:r>
            <a:r>
              <a:rPr lang="ru-RU" dirty="0" err="1"/>
              <a:t>Lisp</a:t>
            </a:r>
            <a:r>
              <a:rPr lang="ru-RU" dirty="0"/>
              <a:t>, разработанный в 1970-х годах, ориентирован на минимализм и чистоту функционального программирования.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Образовательный язык, часто используется для обучения функциональному программированию, а также в исследовательских целях и прототипировании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99A24-4094-53D9-8CC0-A42A5AF76E59}"/>
              </a:ext>
            </a:extLst>
          </p:cNvPr>
          <p:cNvSpPr txBox="1"/>
          <p:nvPr/>
        </p:nvSpPr>
        <p:spPr>
          <a:xfrm>
            <a:off x="323348" y="5376628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Haskell</a:t>
            </a:r>
          </a:p>
          <a:p>
            <a:r>
              <a:rPr lang="ru-RU" dirty="0"/>
              <a:t>Чисто функциональный язык программирования, разработанный в конце 1980-х — начале 1990-х годов, названный в честь логика Хаскелла Карри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академических исследованиях, разработке сложных систем, финансовом секторе, обработке данных и параллельных вычислениях.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FEB0-85FF-3919-46B1-F469E94E43F8}"/>
              </a:ext>
            </a:extLst>
          </p:cNvPr>
          <p:cNvSpPr txBox="1"/>
          <p:nvPr/>
        </p:nvSpPr>
        <p:spPr>
          <a:xfrm>
            <a:off x="7315200" y="5376628"/>
            <a:ext cx="5780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Erlang</a:t>
            </a:r>
          </a:p>
          <a:p>
            <a:r>
              <a:rPr lang="ru-RU" dirty="0"/>
              <a:t>Язык программирования, разработанный в 1980-х годах компанией Ericsson для создания распределённых, отказоустойчивых и масштабируемых систем.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Широко применяется в телекоммуникациях, системах реального времени, мессенджерах (например, </a:t>
            </a:r>
            <a:r>
              <a:rPr lang="ru-RU" dirty="0" err="1"/>
              <a:t>WhatsApp</a:t>
            </a:r>
            <a:r>
              <a:rPr lang="ru-RU" dirty="0"/>
              <a:t>), банковских системах и других областях, где важна надежность и масштабируемость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подсчета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элементов в списке.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нахождения наибольшего числа в списке.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 descr="Изображение выглядит как текст, зарисовка, Шрифт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F7CA21-9DD7-7CFE-151C-DB093A3A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85" y="1032884"/>
            <a:ext cx="6346371" cy="6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E5176-4FCC-3CEE-620D-C46EF1EB7AB2}"/>
              </a:ext>
            </a:extLst>
          </p:cNvPr>
          <p:cNvSpPr txBox="1"/>
          <p:nvPr/>
        </p:nvSpPr>
        <p:spPr>
          <a:xfrm>
            <a:off x="675594" y="198683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Алгоритм № 1</a:t>
            </a:r>
          </a:p>
        </p:txBody>
      </p:sp>
    </p:spTree>
    <p:extLst>
      <p:ext uri="{BB962C8B-B14F-4D97-AF65-F5344CB8AC3E}">
        <p14:creationId xmlns:p14="http://schemas.microsoft.com/office/powerpoint/2010/main" val="220544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Алгоритм № 2</a:t>
            </a:r>
          </a:p>
        </p:txBody>
      </p:sp>
      <p:pic>
        <p:nvPicPr>
          <p:cNvPr id="10" name="Рисунок 9" descr="Изображение выглядит как текст, зарисовка, Шрифт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709302-7776-BBB4-94DB-8EE5518B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446" y="1754431"/>
            <a:ext cx="7498661" cy="46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5176-4FCC-3CEE-620D-C46EF1EB7AB2}"/>
              </a:ext>
            </a:extLst>
          </p:cNvPr>
          <p:cNvSpPr txBox="1"/>
          <p:nvPr/>
        </p:nvSpPr>
        <p:spPr>
          <a:xfrm>
            <a:off x="675594" y="198683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Сверим два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67CE7-B0D1-55E6-BE68-A07102B3CB04}"/>
              </a:ext>
            </a:extLst>
          </p:cNvPr>
          <p:cNvSpPr txBox="1"/>
          <p:nvPr/>
        </p:nvSpPr>
        <p:spPr>
          <a:xfrm>
            <a:off x="163287" y="1837959"/>
            <a:ext cx="63028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1. Сложить все коробки в кучу.</a:t>
            </a:r>
          </a:p>
          <a:p>
            <a:r>
              <a:rPr lang="ru-RU" sz="2800" dirty="0">
                <a:solidFill>
                  <a:schemeClr val="bg1"/>
                </a:solidFill>
              </a:rPr>
              <a:t>2. Взять коробку и открыть.</a:t>
            </a:r>
          </a:p>
          <a:p>
            <a:r>
              <a:rPr lang="ru-RU" sz="2800" dirty="0">
                <a:solidFill>
                  <a:schemeClr val="bg1"/>
                </a:solidFill>
              </a:rPr>
              <a:t>3. Если внутри лежит коробка, добавить ее в кучу для последующего поиска.</a:t>
            </a:r>
          </a:p>
          <a:p>
            <a:r>
              <a:rPr lang="ru-RU" sz="2800" dirty="0">
                <a:solidFill>
                  <a:schemeClr val="bg1"/>
                </a:solidFill>
              </a:rPr>
              <a:t>4. Если внутри лежит ключ, поиск закончен!</a:t>
            </a:r>
          </a:p>
          <a:p>
            <a:r>
              <a:rPr lang="ru-RU" sz="2800" dirty="0">
                <a:solidFill>
                  <a:schemeClr val="bg1"/>
                </a:solidFill>
              </a:rPr>
              <a:t>5. Повторить.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C2EC6-1376-B273-94E7-43BB68862890}"/>
              </a:ext>
            </a:extLst>
          </p:cNvPr>
          <p:cNvSpPr txBox="1"/>
          <p:nvPr/>
        </p:nvSpPr>
        <p:spPr>
          <a:xfrm>
            <a:off x="6966856" y="1837959"/>
            <a:ext cx="75002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1. Просмотреть содержимое коробки.</a:t>
            </a:r>
          </a:p>
          <a:p>
            <a:r>
              <a:rPr lang="ru-RU" sz="2800" dirty="0">
                <a:solidFill>
                  <a:schemeClr val="bg1"/>
                </a:solidFill>
              </a:rPr>
              <a:t>2. Если вы найдете коробку, вернуться к шагу 1.</a:t>
            </a:r>
          </a:p>
          <a:p>
            <a:r>
              <a:rPr lang="ru-RU" sz="2800" dirty="0">
                <a:solidFill>
                  <a:schemeClr val="bg1"/>
                </a:solidFill>
              </a:rPr>
              <a:t>3. Если вы найдете ключ, поиск закончен!</a:t>
            </a:r>
          </a:p>
        </p:txBody>
      </p:sp>
    </p:spTree>
    <p:extLst>
      <p:ext uri="{BB962C8B-B14F-4D97-AF65-F5344CB8AC3E}">
        <p14:creationId xmlns:p14="http://schemas.microsoft.com/office/powerpoint/2010/main" val="13976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Псевдокод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A7286-C01A-1E42-C40D-23F10E59001E}"/>
              </a:ext>
            </a:extLst>
          </p:cNvPr>
          <p:cNvSpPr txBox="1"/>
          <p:nvPr/>
        </p:nvSpPr>
        <p:spPr>
          <a:xfrm>
            <a:off x="587830" y="1071249"/>
            <a:ext cx="117565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Первое решение можно построить на цикле </a:t>
            </a:r>
            <a:r>
              <a:rPr lang="ru-RU" sz="2800" dirty="0" err="1"/>
              <a:t>while</a:t>
            </a:r>
            <a:r>
              <a:rPr lang="ru-RU" sz="2800" dirty="0"/>
              <a:t>. Пока куча коробок не пуста, взять очередную коробку и проверить ее содержимое: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318BF-29BA-F1B6-37F7-B247C7A8991A}"/>
              </a:ext>
            </a:extLst>
          </p:cNvPr>
          <p:cNvSpPr txBox="1"/>
          <p:nvPr/>
        </p:nvSpPr>
        <p:spPr>
          <a:xfrm>
            <a:off x="2595155" y="2025356"/>
            <a:ext cx="117565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800" dirty="0"/>
              <a:t>def </a:t>
            </a:r>
            <a:r>
              <a:rPr lang="en-US" sz="2800" dirty="0" err="1"/>
              <a:t>look_for_key</a:t>
            </a:r>
            <a:r>
              <a:rPr lang="en-US" sz="2800" dirty="0"/>
              <a:t>(</a:t>
            </a:r>
            <a:r>
              <a:rPr lang="en-US" sz="2800" dirty="0" err="1"/>
              <a:t>main_box</a:t>
            </a:r>
            <a:r>
              <a:rPr lang="en-US" sz="2800" dirty="0"/>
              <a:t>):</a:t>
            </a:r>
          </a:p>
          <a:p>
            <a:pPr lvl="3"/>
            <a:r>
              <a:rPr lang="en-US" sz="2800" dirty="0"/>
              <a:t>pile = </a:t>
            </a:r>
            <a:r>
              <a:rPr lang="en-US" sz="2800" dirty="0" err="1"/>
              <a:t>main_box.make_a_pile_to_look_through</a:t>
            </a:r>
            <a:r>
              <a:rPr lang="en-US" sz="2800" dirty="0"/>
              <a:t>()</a:t>
            </a:r>
          </a:p>
          <a:p>
            <a:pPr lvl="3"/>
            <a:r>
              <a:rPr lang="en-US" sz="2800" dirty="0"/>
              <a:t>while pile is not empty:</a:t>
            </a:r>
          </a:p>
          <a:p>
            <a:pPr lvl="4"/>
            <a:r>
              <a:rPr lang="en-US" sz="2800" dirty="0"/>
              <a:t>box = </a:t>
            </a:r>
            <a:r>
              <a:rPr lang="en-US" sz="2800" dirty="0" err="1"/>
              <a:t>pile.grab_a_box</a:t>
            </a:r>
            <a:r>
              <a:rPr lang="en-US" sz="2800" dirty="0"/>
              <a:t>()</a:t>
            </a:r>
          </a:p>
          <a:p>
            <a:pPr lvl="4"/>
            <a:r>
              <a:rPr lang="en-US" sz="2800" dirty="0"/>
              <a:t>for item in box:</a:t>
            </a:r>
          </a:p>
          <a:p>
            <a:pPr lvl="5"/>
            <a:r>
              <a:rPr lang="en-US" sz="2800" dirty="0"/>
              <a:t>if </a:t>
            </a:r>
            <a:r>
              <a:rPr lang="en-US" sz="2800" dirty="0" err="1"/>
              <a:t>item.is_a_box</a:t>
            </a:r>
            <a:r>
              <a:rPr lang="en-US" sz="2800" dirty="0"/>
              <a:t>():</a:t>
            </a:r>
          </a:p>
          <a:p>
            <a:pPr lvl="5"/>
            <a:r>
              <a:rPr lang="ru-RU" sz="2800" dirty="0"/>
              <a:t>	</a:t>
            </a:r>
            <a:r>
              <a:rPr lang="en-US" sz="2800" dirty="0" err="1"/>
              <a:t>pile.append</a:t>
            </a:r>
            <a:r>
              <a:rPr lang="en-US" sz="2800" dirty="0"/>
              <a:t>(item)</a:t>
            </a:r>
          </a:p>
          <a:p>
            <a:pPr lvl="5"/>
            <a:r>
              <a:rPr lang="en-US" sz="2800" dirty="0" err="1"/>
              <a:t>elif</a:t>
            </a:r>
            <a:r>
              <a:rPr lang="en-US" sz="2800" dirty="0"/>
              <a:t> </a:t>
            </a:r>
            <a:r>
              <a:rPr lang="en-US" sz="2800" dirty="0" err="1"/>
              <a:t>item.is_a_key</a:t>
            </a:r>
            <a:r>
              <a:rPr lang="en-US" sz="2800" dirty="0"/>
              <a:t>():</a:t>
            </a:r>
          </a:p>
          <a:p>
            <a:pPr lvl="5"/>
            <a:r>
              <a:rPr lang="ru-RU" sz="2800" dirty="0"/>
              <a:t>	</a:t>
            </a:r>
            <a:r>
              <a:rPr lang="en-US" sz="2800" dirty="0"/>
              <a:t>print "found the key!"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04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5176-4FCC-3CEE-620D-C46EF1EB7AB2}"/>
              </a:ext>
            </a:extLst>
          </p:cNvPr>
          <p:cNvSpPr txBox="1"/>
          <p:nvPr/>
        </p:nvSpPr>
        <p:spPr>
          <a:xfrm>
            <a:off x="675594" y="198683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Псевдокод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67CE7-B0D1-55E6-BE68-A07102B3CB04}"/>
              </a:ext>
            </a:extLst>
          </p:cNvPr>
          <p:cNvSpPr txBox="1"/>
          <p:nvPr/>
        </p:nvSpPr>
        <p:spPr>
          <a:xfrm>
            <a:off x="163287" y="1261017"/>
            <a:ext cx="11919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Второй способ основан на рекурсии. Рекурсией называется вызов функцией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самой себя. Второе решение на может выглядеть так: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C0CEA-77DB-7424-EA55-C0D132AC3448}"/>
              </a:ext>
            </a:extLst>
          </p:cNvPr>
          <p:cNvSpPr txBox="1"/>
          <p:nvPr/>
        </p:nvSpPr>
        <p:spPr>
          <a:xfrm>
            <a:off x="3657601" y="2215124"/>
            <a:ext cx="119198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def </a:t>
            </a:r>
            <a:r>
              <a:rPr lang="en-US" sz="2800" dirty="0" err="1">
                <a:solidFill>
                  <a:schemeClr val="bg1"/>
                </a:solidFill>
              </a:rPr>
              <a:t>look_for_key</a:t>
            </a:r>
            <a:r>
              <a:rPr lang="en-US" sz="2800" dirty="0">
                <a:solidFill>
                  <a:schemeClr val="bg1"/>
                </a:solidFill>
              </a:rPr>
              <a:t>(box):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for item in box: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if </a:t>
            </a:r>
            <a:r>
              <a:rPr lang="en-US" sz="2800" dirty="0" err="1">
                <a:solidFill>
                  <a:schemeClr val="bg1"/>
                </a:solidFill>
              </a:rPr>
              <a:t>item.is_a_box</a:t>
            </a:r>
            <a:r>
              <a:rPr lang="en-US" sz="2800" dirty="0">
                <a:solidFill>
                  <a:schemeClr val="bg1"/>
                </a:solidFill>
              </a:rPr>
              <a:t>():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look_for_key</a:t>
            </a:r>
            <a:r>
              <a:rPr lang="en-US" sz="2800" dirty="0">
                <a:solidFill>
                  <a:schemeClr val="bg1"/>
                </a:solidFill>
              </a:rPr>
              <a:t>(item) </a:t>
            </a:r>
            <a:r>
              <a:rPr lang="ru-RU" sz="2800" dirty="0">
                <a:solidFill>
                  <a:schemeClr val="bg1"/>
                </a:solidFill>
              </a:rPr>
              <a:t>  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------------  </a:t>
            </a:r>
            <a:r>
              <a:rPr lang="en-US" sz="2800" dirty="0" err="1">
                <a:solidFill>
                  <a:schemeClr val="bg1"/>
                </a:solidFill>
              </a:rPr>
              <a:t>Рекурсия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elif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item.is_a_key</a:t>
            </a:r>
            <a:r>
              <a:rPr lang="en-US" sz="2800" dirty="0">
                <a:solidFill>
                  <a:schemeClr val="bg1"/>
                </a:solidFill>
              </a:rPr>
              <a:t>():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print "found the key!"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767FD-0E40-6EB0-9EAA-3F9BA6239913}"/>
              </a:ext>
            </a:extLst>
          </p:cNvPr>
          <p:cNvSpPr txBox="1"/>
          <p:nvPr/>
        </p:nvSpPr>
        <p:spPr>
          <a:xfrm>
            <a:off x="11168743" y="5747679"/>
            <a:ext cx="31459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Циклы могут ускорить работу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программы. Рекурсия может ускорить работу программиста. Выбирайте,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что важнее в вашей ситуации!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de-DE" i="1" dirty="0">
                <a:solidFill>
                  <a:schemeClr val="bg1"/>
                </a:solidFill>
              </a:rPr>
              <a:t>© stackoverflow.com</a:t>
            </a:r>
            <a:endParaRPr lang="ru-R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8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Стек (</a:t>
            </a:r>
            <a:r>
              <a:rPr lang="en-US" sz="4800" dirty="0"/>
              <a:t>Last In, First Out, LIFO</a:t>
            </a:r>
            <a:r>
              <a:rPr lang="ru-RU" sz="4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A7286-C01A-1E42-C40D-23F10E59001E}"/>
              </a:ext>
            </a:extLst>
          </p:cNvPr>
          <p:cNvSpPr txBox="1"/>
          <p:nvPr/>
        </p:nvSpPr>
        <p:spPr>
          <a:xfrm>
            <a:off x="587830" y="1071249"/>
            <a:ext cx="11756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Тарелки в шкафу </a:t>
            </a:r>
          </a:p>
          <a:p>
            <a:pPr lvl="1"/>
            <a:r>
              <a:rPr lang="ru-RU" sz="2800" dirty="0"/>
              <a:t>Когда ставишь новую тарелку, ты кладёшь её сверху.</a:t>
            </a:r>
          </a:p>
          <a:p>
            <a:pPr lvl="1"/>
            <a:r>
              <a:rPr lang="ru-RU" sz="2800" dirty="0"/>
              <a:t>Когда достаёшь тарелку, берёшь самую верхнюю.</a:t>
            </a:r>
          </a:p>
          <a:p>
            <a:pPr lvl="1"/>
            <a:r>
              <a:rPr lang="ru-RU" sz="2800" dirty="0"/>
              <a:t>Верхняя тарелка — последняя, что положили.</a:t>
            </a:r>
          </a:p>
          <a:p>
            <a:endParaRPr lang="ru-RU" sz="2800" dirty="0"/>
          </a:p>
          <a:p>
            <a:r>
              <a:rPr lang="ru-RU" sz="2800" dirty="0"/>
              <a:t>Стопка книг или блокнотов </a:t>
            </a:r>
          </a:p>
          <a:p>
            <a:pPr lvl="1"/>
            <a:r>
              <a:rPr lang="ru-RU" sz="2800" dirty="0"/>
              <a:t>Кладёшь новые книги сверху.</a:t>
            </a:r>
          </a:p>
          <a:p>
            <a:pPr lvl="1"/>
            <a:r>
              <a:rPr lang="ru-RU" sz="2800" dirty="0"/>
              <a:t>Читаешь сначала ту, что сверху, а не снизу.</a:t>
            </a:r>
          </a:p>
          <a:p>
            <a:endParaRPr lang="ru-RU" sz="2800" dirty="0"/>
          </a:p>
          <a:p>
            <a:r>
              <a:rPr lang="en-US" sz="2800" dirty="0" err="1"/>
              <a:t>Ctrl+z</a:t>
            </a:r>
            <a:r>
              <a:rPr lang="ru-RU" sz="2800" dirty="0"/>
              <a:t> в текстовом редакторе </a:t>
            </a:r>
          </a:p>
          <a:p>
            <a:pPr lvl="1"/>
            <a:r>
              <a:rPr lang="ru-RU" sz="2800" dirty="0"/>
              <a:t>Последнее действие сохраняется в “стеке”.</a:t>
            </a:r>
          </a:p>
          <a:p>
            <a:pPr lvl="1"/>
            <a:r>
              <a:rPr lang="ru-RU" sz="2800" dirty="0"/>
              <a:t>Когда нажимаешь </a:t>
            </a:r>
            <a:r>
              <a:rPr lang="en-US" sz="2800" dirty="0" err="1"/>
              <a:t>Ctrl+z</a:t>
            </a:r>
            <a:r>
              <a:rPr lang="ru-RU" sz="2800" dirty="0"/>
              <a:t>, отменяется последнее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288432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5176-4FCC-3CEE-620D-C46EF1EB7AB2}"/>
              </a:ext>
            </a:extLst>
          </p:cNvPr>
          <p:cNvSpPr txBox="1"/>
          <p:nvPr/>
        </p:nvSpPr>
        <p:spPr>
          <a:xfrm>
            <a:off x="675594" y="198683"/>
            <a:ext cx="9808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Псевдокод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67CE7-B0D1-55E6-BE68-A07102B3CB04}"/>
              </a:ext>
            </a:extLst>
          </p:cNvPr>
          <p:cNvSpPr txBox="1"/>
          <p:nvPr/>
        </p:nvSpPr>
        <p:spPr>
          <a:xfrm>
            <a:off x="2166258" y="1766150"/>
            <a:ext cx="94596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Рекурсивные функции тоже используют стек вызовов!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Каждый раз, когда функция вызывает саму себя, Python кладёт информацию о вызове в стек.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Когда функция заканчивает работу, Python достаёт её из стека и возвращается к предыдущей.</a:t>
            </a:r>
          </a:p>
        </p:txBody>
      </p:sp>
    </p:spTree>
    <p:extLst>
      <p:ext uri="{BB962C8B-B14F-4D97-AF65-F5344CB8AC3E}">
        <p14:creationId xmlns:p14="http://schemas.microsoft.com/office/powerpoint/2010/main" val="402158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1005</Words>
  <Application>Microsoft Office PowerPoint</Application>
  <PresentationFormat>Произвольный</PresentationFormat>
  <Paragraphs>118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68</cp:revision>
  <dcterms:created xsi:type="dcterms:W3CDTF">2013-01-27T09:14:16Z</dcterms:created>
  <dcterms:modified xsi:type="dcterms:W3CDTF">2025-10-10T20:29:06Z</dcterms:modified>
  <cp:category/>
</cp:coreProperties>
</file>