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0" r:id="rId4"/>
    <p:sldId id="293" r:id="rId5"/>
    <p:sldId id="296" r:id="rId6"/>
    <p:sldId id="292" r:id="rId7"/>
    <p:sldId id="261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4" y="439922"/>
            <a:ext cx="78868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AABB (</a:t>
            </a:r>
            <a:r>
              <a:rPr lang="de-DE" sz="4400" dirty="0" err="1">
                <a:solidFill>
                  <a:schemeClr val="bg1"/>
                </a:solidFill>
              </a:rPr>
              <a:t>axis-aligned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bounding</a:t>
            </a:r>
            <a:r>
              <a:rPr lang="de-DE" sz="4400" dirty="0">
                <a:solidFill>
                  <a:schemeClr val="bg1"/>
                </a:solidFill>
              </a:rPr>
              <a:t> box)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AABB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468256" y="1287165"/>
            <a:ext cx="13227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Или “прямоугольник, стороны которого параллельны осям координат”.</a:t>
            </a:r>
            <a:br>
              <a:rPr lang="ru-RU" sz="2800" dirty="0"/>
            </a:br>
            <a:r>
              <a:rPr lang="ru-RU" sz="2800" dirty="0"/>
              <a:t>Это один из основных и самых простых алгоритмов для проверки столкновений (</a:t>
            </a:r>
            <a:r>
              <a:rPr lang="ru-RU" sz="2800" dirty="0" err="1"/>
              <a:t>collision</a:t>
            </a:r>
            <a:r>
              <a:rPr lang="ru-RU" sz="2800" dirty="0"/>
              <a:t> </a:t>
            </a:r>
            <a:r>
              <a:rPr lang="ru-RU" sz="2800" dirty="0" err="1"/>
              <a:t>detection</a:t>
            </a:r>
            <a:r>
              <a:rPr lang="ru-RU" sz="2800" dirty="0"/>
              <a:t>). Он используется практически везде: в играх, физике, 2D-графике, даже в 3D-рендерах.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14CE5-4200-812D-F4E5-907EDA3D533E}"/>
              </a:ext>
            </a:extLst>
          </p:cNvPr>
          <p:cNvSpPr txBox="1"/>
          <p:nvPr/>
        </p:nvSpPr>
        <p:spPr>
          <a:xfrm>
            <a:off x="468256" y="3621841"/>
            <a:ext cx="132271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Он описывается просто:</a:t>
            </a:r>
          </a:p>
          <a:p>
            <a:pPr algn="ctr"/>
            <a:r>
              <a:rPr lang="ru-RU" sz="2800" dirty="0"/>
              <a:t>x1, y1  # левый верхний угол</a:t>
            </a:r>
          </a:p>
          <a:p>
            <a:pPr algn="ctr"/>
            <a:r>
              <a:rPr lang="ru-RU" sz="2800" dirty="0"/>
              <a:t>x2, y2  # правый нижний угол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790" y="45115"/>
            <a:ext cx="584410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>
                <a:solidFill>
                  <a:schemeClr val="bg1"/>
                </a:solidFill>
              </a:rPr>
              <a:t>Проверка пересечения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537882" y="928037"/>
            <a:ext cx="12274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Чтобы проверить, пересекаются ли два прямоугольника A и B,</a:t>
            </a:r>
          </a:p>
          <a:p>
            <a:r>
              <a:rPr lang="ru-RU" sz="2800" dirty="0">
                <a:solidFill>
                  <a:schemeClr val="bg1"/>
                </a:solidFill>
              </a:rPr>
              <a:t>мы просто сравниваем их координаты: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пересечение есть, если:</a:t>
            </a:r>
          </a:p>
          <a:p>
            <a:pPr algn="ctr"/>
            <a:r>
              <a:rPr lang="de-DE" sz="2800" dirty="0" err="1">
                <a:solidFill>
                  <a:schemeClr val="bg1"/>
                </a:solidFill>
              </a:rPr>
              <a:t>A.left</a:t>
            </a:r>
            <a:r>
              <a:rPr lang="de-DE" sz="2800" dirty="0">
                <a:solidFill>
                  <a:schemeClr val="bg1"/>
                </a:solidFill>
              </a:rPr>
              <a:t> &lt; </a:t>
            </a:r>
            <a:r>
              <a:rPr lang="de-DE" sz="2800" dirty="0" err="1">
                <a:solidFill>
                  <a:schemeClr val="bg1"/>
                </a:solidFill>
              </a:rPr>
              <a:t>B.right</a:t>
            </a:r>
            <a:r>
              <a:rPr lang="de-DE" sz="2800" dirty="0">
                <a:solidFill>
                  <a:schemeClr val="bg1"/>
                </a:solidFill>
              </a:rPr>
              <a:t>  </a:t>
            </a:r>
            <a:r>
              <a:rPr lang="ru-RU" sz="2800" dirty="0">
                <a:solidFill>
                  <a:schemeClr val="bg1"/>
                </a:solidFill>
              </a:rPr>
              <a:t>и  </a:t>
            </a:r>
            <a:r>
              <a:rPr lang="de-DE" sz="2800" dirty="0" err="1">
                <a:solidFill>
                  <a:schemeClr val="bg1"/>
                </a:solidFill>
              </a:rPr>
              <a:t>A.right</a:t>
            </a:r>
            <a:r>
              <a:rPr lang="de-DE" sz="2800" dirty="0">
                <a:solidFill>
                  <a:schemeClr val="bg1"/>
                </a:solidFill>
              </a:rPr>
              <a:t> &gt; </a:t>
            </a:r>
            <a:r>
              <a:rPr lang="de-DE" sz="2800" dirty="0" err="1">
                <a:solidFill>
                  <a:schemeClr val="bg1"/>
                </a:solidFill>
              </a:rPr>
              <a:t>B.left</a:t>
            </a:r>
            <a:r>
              <a:rPr lang="ru-RU" sz="2800" dirty="0">
                <a:solidFill>
                  <a:schemeClr val="bg1"/>
                </a:solidFill>
              </a:rPr>
              <a:t> и </a:t>
            </a:r>
            <a:r>
              <a:rPr lang="de-DE" sz="2800" dirty="0" err="1">
                <a:solidFill>
                  <a:schemeClr val="bg1"/>
                </a:solidFill>
              </a:rPr>
              <a:t>A.top</a:t>
            </a:r>
            <a:r>
              <a:rPr lang="de-DE" sz="2800" dirty="0">
                <a:solidFill>
                  <a:schemeClr val="bg1"/>
                </a:solidFill>
              </a:rPr>
              <a:t> &lt; </a:t>
            </a:r>
            <a:r>
              <a:rPr lang="de-DE" sz="2800" dirty="0" err="1">
                <a:solidFill>
                  <a:schemeClr val="bg1"/>
                </a:solidFill>
              </a:rPr>
              <a:t>B.bottom</a:t>
            </a:r>
            <a:r>
              <a:rPr lang="de-DE" sz="2800" dirty="0">
                <a:solidFill>
                  <a:schemeClr val="bg1"/>
                </a:solidFill>
              </a:rPr>
              <a:t>  </a:t>
            </a:r>
            <a:r>
              <a:rPr lang="ru-RU" sz="2800" dirty="0">
                <a:solidFill>
                  <a:schemeClr val="bg1"/>
                </a:solidFill>
              </a:rPr>
              <a:t>и  </a:t>
            </a:r>
            <a:r>
              <a:rPr lang="de-DE" sz="2800" dirty="0" err="1">
                <a:solidFill>
                  <a:schemeClr val="bg1"/>
                </a:solidFill>
              </a:rPr>
              <a:t>A.bottom</a:t>
            </a:r>
            <a:r>
              <a:rPr lang="de-DE" sz="2800" dirty="0">
                <a:solidFill>
                  <a:schemeClr val="bg1"/>
                </a:solidFill>
              </a:rPr>
              <a:t> &gt; </a:t>
            </a:r>
            <a:r>
              <a:rPr lang="de-DE" sz="2800" dirty="0" err="1">
                <a:solidFill>
                  <a:schemeClr val="bg1"/>
                </a:solidFill>
              </a:rPr>
              <a:t>B.top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DA374-26C0-FEB1-5D0C-616722A4A0C9}"/>
              </a:ext>
            </a:extLst>
          </p:cNvPr>
          <p:cNvSpPr txBox="1"/>
          <p:nvPr/>
        </p:nvSpPr>
        <p:spPr>
          <a:xfrm>
            <a:off x="3330840" y="3292775"/>
            <a:ext cx="76271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</a:rPr>
              <a:t>def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intersects</a:t>
            </a:r>
            <a:r>
              <a:rPr lang="ru-RU" sz="2800" dirty="0">
                <a:solidFill>
                  <a:schemeClr val="bg1"/>
                </a:solidFill>
              </a:rPr>
              <a:t>(a, b):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  </a:t>
            </a:r>
            <a:r>
              <a:rPr lang="ru-RU" sz="2800" dirty="0" err="1">
                <a:solidFill>
                  <a:schemeClr val="bg1"/>
                </a:solidFill>
              </a:rPr>
              <a:t>return</a:t>
            </a:r>
            <a:r>
              <a:rPr lang="ru-RU" sz="2800" dirty="0">
                <a:solidFill>
                  <a:schemeClr val="bg1"/>
                </a:solidFill>
              </a:rPr>
              <a:t> (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      a["x"] &lt; b["x"] + b["w"] </a:t>
            </a:r>
            <a:r>
              <a:rPr lang="ru-RU" sz="2800" dirty="0" err="1">
                <a:solidFill>
                  <a:schemeClr val="bg1"/>
                </a:solidFill>
              </a:rPr>
              <a:t>and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        a["x"] + a["w"] &gt; b["x"] </a:t>
            </a:r>
            <a:r>
              <a:rPr lang="ru-RU" sz="2800" dirty="0" err="1">
                <a:solidFill>
                  <a:schemeClr val="bg1"/>
                </a:solidFill>
              </a:rPr>
              <a:t>and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        a["y"] &lt; b["y"] + b["h"] </a:t>
            </a:r>
            <a:r>
              <a:rPr lang="ru-RU" sz="2800" dirty="0" err="1">
                <a:solidFill>
                  <a:schemeClr val="bg1"/>
                </a:solidFill>
              </a:rPr>
              <a:t>and</a:t>
            </a:r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        a["y"] + a["h"] &gt; b["y"]</a:t>
            </a:r>
          </a:p>
          <a:p>
            <a:r>
              <a:rPr lang="ru-RU" sz="2800" dirty="0">
                <a:solidFill>
                  <a:schemeClr val="bg1"/>
                </a:solidFill>
              </a:rPr>
              <a:t>    )</a:t>
            </a:r>
          </a:p>
          <a:p>
            <a:r>
              <a:rPr lang="ru-RU" sz="2800" dirty="0">
                <a:solidFill>
                  <a:schemeClr val="bg1"/>
                </a:solidFill>
              </a:rPr>
              <a:t>где x, y — координаты верхнего левого угла,</a:t>
            </a:r>
          </a:p>
          <a:p>
            <a:r>
              <a:rPr lang="ru-RU" sz="2800" dirty="0">
                <a:solidFill>
                  <a:schemeClr val="bg1"/>
                </a:solidFill>
              </a:rPr>
              <a:t>а w, h — ширина и высота прямоугольника.</a:t>
            </a:r>
          </a:p>
        </p:txBody>
      </p:sp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712227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Экспоненциальная функция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291" y="1135773"/>
            <a:ext cx="1204856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Одна из самых фундаментальных и “живых” функций в математике и программировании. Она описывает процессы, где изменение само зависит от текущего значения — т.е. чем больше величина, тем быстрее она растёт (или уменьшается).</a:t>
            </a:r>
          </a:p>
          <a:p>
            <a:pPr algn="ctr"/>
            <a:r>
              <a:rPr lang="ru-RU" sz="2800" dirty="0"/>
              <a:t>Классическая экспоненциальная функция имеет вид:</a:t>
            </a:r>
          </a:p>
          <a:p>
            <a:pPr algn="ctr"/>
            <a:r>
              <a:rPr lang="ru-RU" sz="2800" dirty="0"/>
              <a:t>f(x)=a⋅b</a:t>
            </a:r>
            <a:r>
              <a:rPr lang="ru-RU" sz="2800" baseline="30000" dirty="0"/>
              <a:t>x</a:t>
            </a:r>
          </a:p>
          <a:p>
            <a:pPr algn="ctr"/>
            <a:r>
              <a:rPr lang="ru-RU" sz="2800" dirty="0"/>
              <a:t>где:</a:t>
            </a:r>
          </a:p>
          <a:p>
            <a:pPr algn="ctr"/>
            <a:r>
              <a:rPr lang="ru-RU" sz="2800" dirty="0"/>
              <a:t>a — начальное значение (масштаб),</a:t>
            </a:r>
          </a:p>
          <a:p>
            <a:pPr algn="ctr"/>
            <a:r>
              <a:rPr lang="ru-RU" sz="2800" dirty="0"/>
              <a:t>b — основание (скорость роста или спада),</a:t>
            </a:r>
          </a:p>
          <a:p>
            <a:pPr algn="ctr"/>
            <a:r>
              <a:rPr lang="ru-RU" sz="2800" dirty="0"/>
              <a:t>x — аргумент (обычно время или шаг).</a:t>
            </a:r>
          </a:p>
          <a:p>
            <a:pPr algn="ctr"/>
            <a:r>
              <a:rPr lang="ru-RU" sz="2800" dirty="0"/>
              <a:t>Если b &gt; 1 — функция растёт экспоненциально,</a:t>
            </a:r>
          </a:p>
          <a:p>
            <a:pPr algn="ctr"/>
            <a:r>
              <a:rPr lang="ru-RU" sz="2800" dirty="0"/>
              <a:t>если 0 &lt; b &lt; 1 — спадает экспоненциально.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2C44E9CB-FE8E-DBCE-E848-2206F7528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994818"/>
              </p:ext>
            </p:extLst>
          </p:nvPr>
        </p:nvGraphicFramePr>
        <p:xfrm>
          <a:off x="3082067" y="6545187"/>
          <a:ext cx="8229600" cy="10972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57597107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36398112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784419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/>
                        <a:t>Формула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Что делает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842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( f(x) = 2</a:t>
                      </a:r>
                      <a:r>
                        <a:rPr lang="de-DE" baseline="30000" dirty="0"/>
                        <a:t>x</a:t>
                      </a:r>
                      <a:r>
                        <a:rPr lang="de-DE" dirty="0"/>
                        <a:t>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Быстро растёт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1, 2, 4, 8, 16, 32...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823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( f(x) = (1/2)</a:t>
                      </a:r>
                      <a:r>
                        <a:rPr lang="de-DE" baseline="30000" dirty="0"/>
                        <a:t>x</a:t>
                      </a:r>
                      <a:r>
                        <a:rPr lang="de-DE" dirty="0"/>
                        <a:t> 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/>
                        <a:t>Быстро уменьшается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1, 0.5, 0.25, 0.125...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56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700" y="45115"/>
            <a:ext cx="517103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>
                <a:solidFill>
                  <a:schemeClr val="bg1"/>
                </a:solidFill>
              </a:rPr>
              <a:t>Что можно сделать?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634700" y="1354793"/>
            <a:ext cx="1227447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Увеличиваем сложность</a:t>
            </a:r>
          </a:p>
          <a:p>
            <a:r>
              <a:rPr lang="en-US" sz="2800" dirty="0">
                <a:solidFill>
                  <a:schemeClr val="bg1"/>
                </a:solidFill>
              </a:rPr>
              <a:t>difficulty = </a:t>
            </a:r>
            <a:r>
              <a:rPr lang="en-US" sz="2800" dirty="0" err="1">
                <a:solidFill>
                  <a:schemeClr val="bg1"/>
                </a:solidFill>
              </a:rPr>
              <a:t>base_difficulty</a:t>
            </a:r>
            <a:r>
              <a:rPr lang="en-US" sz="2800" dirty="0">
                <a:solidFill>
                  <a:schemeClr val="bg1"/>
                </a:solidFill>
              </a:rPr>
              <a:t> * (1.2 ** level)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Увеличиваем стоимость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upgrade_cost</a:t>
            </a:r>
            <a:r>
              <a:rPr lang="en-US" sz="2800" dirty="0">
                <a:solidFill>
                  <a:schemeClr val="bg1"/>
                </a:solidFill>
              </a:rPr>
              <a:t> = 100 * (1.5 ** </a:t>
            </a:r>
            <a:r>
              <a:rPr lang="en-US" sz="2800" dirty="0" err="1">
                <a:solidFill>
                  <a:schemeClr val="bg1"/>
                </a:solidFill>
              </a:rPr>
              <a:t>upgrade_level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Увеличиваем скорость/урон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enemy_speed</a:t>
            </a:r>
            <a:r>
              <a:rPr lang="en-US" sz="2800" dirty="0">
                <a:solidFill>
                  <a:schemeClr val="bg1"/>
                </a:solidFill>
              </a:rPr>
              <a:t> = 0.5 * (1.1 ** </a:t>
            </a:r>
            <a:r>
              <a:rPr lang="en-US" sz="2800" dirty="0" err="1">
                <a:solidFill>
                  <a:schemeClr val="bg1"/>
                </a:solidFill>
              </a:rPr>
              <a:t>time_elapsed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Уменьшаем урон</a:t>
            </a:r>
          </a:p>
          <a:p>
            <a:r>
              <a:rPr lang="de-DE" sz="2800" dirty="0" err="1">
                <a:solidFill>
                  <a:schemeClr val="bg1"/>
                </a:solidFill>
              </a:rPr>
              <a:t>damage</a:t>
            </a:r>
            <a:r>
              <a:rPr lang="de-DE" sz="2800" dirty="0">
                <a:solidFill>
                  <a:schemeClr val="bg1"/>
                </a:solidFill>
              </a:rPr>
              <a:t> = </a:t>
            </a:r>
            <a:r>
              <a:rPr lang="de-DE" sz="2800" dirty="0" err="1">
                <a:solidFill>
                  <a:schemeClr val="bg1"/>
                </a:solidFill>
              </a:rPr>
              <a:t>base_damage</a:t>
            </a:r>
            <a:r>
              <a:rPr lang="de-DE" sz="2800" dirty="0">
                <a:solidFill>
                  <a:schemeClr val="bg1"/>
                </a:solidFill>
              </a:rPr>
              <a:t> * (0.9 ** </a:t>
            </a:r>
            <a:r>
              <a:rPr lang="de-DE" sz="2800" dirty="0" err="1">
                <a:solidFill>
                  <a:schemeClr val="bg1"/>
                </a:solidFill>
              </a:rPr>
              <a:t>distance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В нашей игре</a:t>
            </a:r>
            <a:endParaRPr lang="ru-RU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803775" y="1228497"/>
            <a:ext cx="120892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/>
              <a:t> Частота </a:t>
            </a:r>
            <a:r>
              <a:rPr lang="ru-RU" sz="2800" dirty="0" err="1"/>
              <a:t>спавна</a:t>
            </a:r>
            <a:endParaRPr lang="ru-RU" sz="2800" dirty="0"/>
          </a:p>
          <a:p>
            <a:r>
              <a:rPr lang="en-US" sz="2800" dirty="0" err="1"/>
              <a:t>spawn_rate</a:t>
            </a:r>
            <a:r>
              <a:rPr lang="en-US" sz="2800" dirty="0"/>
              <a:t> = 0.05 * (1.1 ** level)</a:t>
            </a:r>
            <a:endParaRPr lang="ru-RU" sz="2800" dirty="0"/>
          </a:p>
          <a:p>
            <a:r>
              <a:rPr lang="ru-RU" sz="2800" dirty="0"/>
              <a:t>2. Скорость падения</a:t>
            </a:r>
          </a:p>
          <a:p>
            <a:r>
              <a:rPr lang="en-US" sz="2800" dirty="0" err="1"/>
              <a:t>fall_speed</a:t>
            </a:r>
            <a:r>
              <a:rPr lang="en-US" sz="2800" dirty="0"/>
              <a:t> = 1 * (1.15 ** level)</a:t>
            </a:r>
            <a:endParaRPr lang="ru-RU" sz="2800" dirty="0"/>
          </a:p>
          <a:p>
            <a:r>
              <a:rPr lang="ru-RU" sz="2800" dirty="0"/>
              <a:t>3. Очки</a:t>
            </a:r>
          </a:p>
          <a:p>
            <a:r>
              <a:rPr lang="de-DE" sz="2800" dirty="0" err="1"/>
              <a:t>score_bonus</a:t>
            </a:r>
            <a:r>
              <a:rPr lang="de-DE" sz="2800" dirty="0"/>
              <a:t> = 10 * (2 ** </a:t>
            </a:r>
            <a:r>
              <a:rPr lang="de-DE" sz="2800" dirty="0" err="1"/>
              <a:t>rarity</a:t>
            </a:r>
            <a:r>
              <a:rPr lang="de-DE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generate_maze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ru-RU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…</a:t>
            </a:r>
          </a:p>
          <a:p>
            <a:endParaRPr lang="ru-RU" sz="2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generate_maze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512</Words>
  <Application>Microsoft Office PowerPoint</Application>
  <PresentationFormat>Произвольный</PresentationFormat>
  <Paragraphs>64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167</cp:revision>
  <dcterms:created xsi:type="dcterms:W3CDTF">2013-01-27T09:14:16Z</dcterms:created>
  <dcterms:modified xsi:type="dcterms:W3CDTF">2025-10-08T12:02:18Z</dcterms:modified>
  <cp:category/>
</cp:coreProperties>
</file>