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8" r:id="rId3"/>
    <p:sldId id="300" r:id="rId4"/>
    <p:sldId id="301" r:id="rId5"/>
    <p:sldId id="302" r:id="rId6"/>
    <p:sldId id="303" r:id="rId7"/>
    <p:sldId id="261" r:id="rId8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2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79" autoAdjust="0"/>
    <p:restoredTop sz="94844" autoAdjust="0"/>
  </p:normalViewPr>
  <p:slideViewPr>
    <p:cSldViewPr snapToGrid="0" snapToObjects="1">
      <p:cViewPr>
        <p:scale>
          <a:sx n="75" d="100"/>
          <a:sy n="75" d="100"/>
        </p:scale>
        <p:origin x="1866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DonRobot-all/Algorithmic_training/blob/main/task_knapsack.p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5D28A-F529-C361-6B0C-54FC6D10368B}"/>
              </a:ext>
            </a:extLst>
          </p:cNvPr>
          <p:cNvSpPr txBox="1"/>
          <p:nvPr/>
        </p:nvSpPr>
        <p:spPr>
          <a:xfrm>
            <a:off x="410584" y="335778"/>
            <a:ext cx="859722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Динамическое программирование</a:t>
            </a:r>
            <a:endParaRPr lang="ru-RU" sz="44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 descr="Изображение выглядит как текст, Шрифт, символ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3F486AF3-16C3-824D-4F2E-6DA4CBDB0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577" y="4744799"/>
            <a:ext cx="7044288" cy="29371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85347"/>
            <a:ext cx="1119543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Задача о рюкзаке и динамический алгоритм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4475" y="1168046"/>
            <a:ext cx="1204856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Каждый алгоритм динамического программирования начинается с таблицы. Строки таблицы представляют предметы, а столбцы — емкость рюкзака</a:t>
            </a:r>
          </a:p>
          <a:p>
            <a:pPr algn="just"/>
            <a:r>
              <a:rPr lang="ru-RU" sz="2800" dirty="0"/>
              <a:t>от 1 до 4 фунтов. Все эти столбцы нужны, потому что они упрощают вычисление стоимостей «</a:t>
            </a:r>
            <a:r>
              <a:rPr lang="ru-RU" sz="2800" dirty="0" err="1"/>
              <a:t>подрюкзаков</a:t>
            </a:r>
            <a:r>
              <a:rPr lang="ru-RU" sz="2800" dirty="0"/>
              <a:t>»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Рисунок 9" descr="Изображение выглядит как текст, зарисовка, диаграмм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11051B8B-CEF9-7032-0CC4-705906BF3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503" y="2893298"/>
            <a:ext cx="6182588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7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Рисунок 5" descr="Изображение выглядит как текст, рукописный текст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5A69266-8BEF-C3BD-7B02-524BF45CD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513" y="-117951"/>
            <a:ext cx="9396755" cy="7890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A8FC0-57C4-FB1B-2C53-17421F06539A}"/>
              </a:ext>
            </a:extLst>
          </p:cNvPr>
          <p:cNvSpPr txBox="1"/>
          <p:nvPr/>
        </p:nvSpPr>
        <p:spPr>
          <a:xfrm>
            <a:off x="1427762" y="-100574"/>
            <a:ext cx="300499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Заполняем!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21DB76D-D58D-A89A-BFC4-49D11064D993}"/>
              </a:ext>
            </a:extLst>
          </p:cNvPr>
          <p:cNvSpPr/>
          <p:nvPr/>
        </p:nvSpPr>
        <p:spPr>
          <a:xfrm>
            <a:off x="7976877" y="967575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4FD680E-83CD-2431-8837-FB5B6C56ECAF}"/>
              </a:ext>
            </a:extLst>
          </p:cNvPr>
          <p:cNvSpPr/>
          <p:nvPr/>
        </p:nvSpPr>
        <p:spPr>
          <a:xfrm>
            <a:off x="9456423" y="967575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A827429-3B09-3D37-749F-105C5BA1966E}"/>
              </a:ext>
            </a:extLst>
          </p:cNvPr>
          <p:cNvSpPr/>
          <p:nvPr/>
        </p:nvSpPr>
        <p:spPr>
          <a:xfrm>
            <a:off x="10908054" y="957894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9ED4535-1505-4D89-B9A4-C43ACCACCA50}"/>
              </a:ext>
            </a:extLst>
          </p:cNvPr>
          <p:cNvSpPr/>
          <p:nvPr/>
        </p:nvSpPr>
        <p:spPr>
          <a:xfrm>
            <a:off x="12412543" y="932972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0E71EEF-4E3F-9DE2-B7AA-DB7F348ED05D}"/>
              </a:ext>
            </a:extLst>
          </p:cNvPr>
          <p:cNvSpPr/>
          <p:nvPr/>
        </p:nvSpPr>
        <p:spPr>
          <a:xfrm>
            <a:off x="7976877" y="2200114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2D6575F-61DB-EA79-9213-7FA2817001FB}"/>
              </a:ext>
            </a:extLst>
          </p:cNvPr>
          <p:cNvSpPr/>
          <p:nvPr/>
        </p:nvSpPr>
        <p:spPr>
          <a:xfrm>
            <a:off x="9456423" y="2146755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C7BE01B-1DDE-C3C0-FDFF-D002756F28ED}"/>
              </a:ext>
            </a:extLst>
          </p:cNvPr>
          <p:cNvSpPr/>
          <p:nvPr/>
        </p:nvSpPr>
        <p:spPr>
          <a:xfrm>
            <a:off x="10935969" y="2129266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6CABAB7-D4E8-9977-D80C-F4E122DCBDAA}"/>
              </a:ext>
            </a:extLst>
          </p:cNvPr>
          <p:cNvSpPr/>
          <p:nvPr/>
        </p:nvSpPr>
        <p:spPr>
          <a:xfrm>
            <a:off x="12464007" y="2068558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AA6C4A2-DD50-3B1B-4996-75137FADCB15}"/>
              </a:ext>
            </a:extLst>
          </p:cNvPr>
          <p:cNvSpPr/>
          <p:nvPr/>
        </p:nvSpPr>
        <p:spPr>
          <a:xfrm>
            <a:off x="8069921" y="3454906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FEC53D7-1C33-6942-AA88-F058A9C0CA27}"/>
              </a:ext>
            </a:extLst>
          </p:cNvPr>
          <p:cNvSpPr/>
          <p:nvPr/>
        </p:nvSpPr>
        <p:spPr>
          <a:xfrm>
            <a:off x="9489930" y="3463096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7B1EF87-6B44-D191-D08E-E2562B78847A}"/>
              </a:ext>
            </a:extLst>
          </p:cNvPr>
          <p:cNvSpPr/>
          <p:nvPr/>
        </p:nvSpPr>
        <p:spPr>
          <a:xfrm>
            <a:off x="10956186" y="3450128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0B83B88-4789-63D3-C5DD-23E340EAE26A}"/>
              </a:ext>
            </a:extLst>
          </p:cNvPr>
          <p:cNvSpPr/>
          <p:nvPr/>
        </p:nvSpPr>
        <p:spPr>
          <a:xfrm>
            <a:off x="12485191" y="3346714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B72DDB0-67BA-D543-C4C1-2EADCA6CE3EB}"/>
              </a:ext>
            </a:extLst>
          </p:cNvPr>
          <p:cNvSpPr/>
          <p:nvPr/>
        </p:nvSpPr>
        <p:spPr>
          <a:xfrm>
            <a:off x="8106269" y="4726392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B103C32-E500-6699-DD40-FCB3C8DC1456}"/>
              </a:ext>
            </a:extLst>
          </p:cNvPr>
          <p:cNvSpPr/>
          <p:nvPr/>
        </p:nvSpPr>
        <p:spPr>
          <a:xfrm>
            <a:off x="9526278" y="4734582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A03495B-9717-EEF5-D00D-F6959ED8D0F1}"/>
              </a:ext>
            </a:extLst>
          </p:cNvPr>
          <p:cNvSpPr/>
          <p:nvPr/>
        </p:nvSpPr>
        <p:spPr>
          <a:xfrm>
            <a:off x="10935968" y="4734582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FD66801-08F8-EA6B-BDB7-1CA6E05F140C}"/>
              </a:ext>
            </a:extLst>
          </p:cNvPr>
          <p:cNvSpPr/>
          <p:nvPr/>
        </p:nvSpPr>
        <p:spPr>
          <a:xfrm>
            <a:off x="12464007" y="4726392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C00B98-1A96-F8F5-D113-CC9DD3ECC972}"/>
              </a:ext>
            </a:extLst>
          </p:cNvPr>
          <p:cNvSpPr txBox="1"/>
          <p:nvPr/>
        </p:nvSpPr>
        <p:spPr>
          <a:xfrm>
            <a:off x="624714" y="256043"/>
            <a:ext cx="300499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/>
              <a:t>Заполняем!</a:t>
            </a:r>
          </a:p>
        </p:txBody>
      </p:sp>
      <p:pic>
        <p:nvPicPr>
          <p:cNvPr id="32" name="Рисунок 31" descr="Изображение выглядит как текст, гитара, зарисовка, музыкальный инструмент&#10;&#10;Автоматически созданное описание">
            <a:extLst>
              <a:ext uri="{FF2B5EF4-FFF2-40B4-BE49-F238E27FC236}">
                <a16:creationId xmlns:a16="http://schemas.microsoft.com/office/drawing/2014/main" id="{D2D7D6BB-13CE-786E-CB42-EC819EFCC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" y="5212651"/>
            <a:ext cx="6693637" cy="2559749"/>
          </a:xfrm>
          <a:prstGeom prst="rect">
            <a:avLst/>
          </a:prstGeom>
        </p:spPr>
      </p:pic>
      <p:pic>
        <p:nvPicPr>
          <p:cNvPr id="34" name="Рисунок 33" descr="Изображение выглядит как зарисовка, рисунок, иллюстрация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6ECF748-8C24-BD9D-F4A4-06E31FBB1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8" y="2766066"/>
            <a:ext cx="1790476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8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A8FC0-57C4-FB1B-2C53-17421F06539A}"/>
              </a:ext>
            </a:extLst>
          </p:cNvPr>
          <p:cNvSpPr txBox="1"/>
          <p:nvPr/>
        </p:nvSpPr>
        <p:spPr>
          <a:xfrm>
            <a:off x="1427762" y="-100574"/>
            <a:ext cx="300499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Заполняем!</a:t>
            </a:r>
          </a:p>
        </p:txBody>
      </p:sp>
      <p:pic>
        <p:nvPicPr>
          <p:cNvPr id="3" name="Рисунок 2" descr="Изображение выглядит как текст, Шрифт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C75D092A-4EFD-FB80-6FCE-AD3CEA2BA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01" y="120227"/>
            <a:ext cx="2686453" cy="11638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E5562F-5748-ED2E-F1D6-E511EC14D934}"/>
              </a:ext>
            </a:extLst>
          </p:cNvPr>
          <p:cNvSpPr txBox="1"/>
          <p:nvPr/>
        </p:nvSpPr>
        <p:spPr>
          <a:xfrm>
            <a:off x="311054" y="1738201"/>
            <a:ext cx="51645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Жадный алгоритм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/>
              <a:t>Сортируем предметы по стоимости </a:t>
            </a:r>
            <a:r>
              <a:rPr lang="ru-RU" b="1" dirty="0"/>
              <a:t>в порядке убывания</a:t>
            </a:r>
            <a:r>
              <a:rPr lang="ru-RU" dirty="0"/>
              <a:t>.</a:t>
            </a:r>
          </a:p>
          <a:p>
            <a:pPr>
              <a:buFont typeface="+mj-lt"/>
              <a:buAutoNum type="arabicPeriod"/>
            </a:pPr>
            <a:r>
              <a:rPr lang="ru-RU" dirty="0"/>
              <a:t>Идём по отсортированному списку: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/>
              <a:t>если текущий предмет помещается в рюкзак → кладём его;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/>
              <a:t>иначе пропускаем.</a:t>
            </a:r>
          </a:p>
          <a:p>
            <a:pPr>
              <a:buFont typeface="+mj-lt"/>
              <a:buAutoNum type="arabicPeriod"/>
            </a:pPr>
            <a:r>
              <a:rPr lang="ru-RU" dirty="0"/>
              <a:t>Возвращаем: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/>
              <a:t>суммарную ценность,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/>
              <a:t>список выбранных предметов.</a:t>
            </a:r>
          </a:p>
        </p:txBody>
      </p:sp>
      <p:pic>
        <p:nvPicPr>
          <p:cNvPr id="25" name="Рисунок 24" descr="Изображение выглядит как рисунок, Мультфильм, иллюстрация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81E2D1DF-75ED-5E57-F1EE-A4DC2E6D0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085" y="6223855"/>
            <a:ext cx="1554111" cy="1554111"/>
          </a:xfrm>
          <a:prstGeom prst="rect">
            <a:avLst/>
          </a:prstGeom>
        </p:spPr>
      </p:pic>
      <p:sp>
        <p:nvSpPr>
          <p:cNvPr id="30" name="Rectangle 3">
            <a:extLst>
              <a:ext uri="{FF2B5EF4-FFF2-40B4-BE49-F238E27FC236}">
                <a16:creationId xmlns:a16="http://schemas.microsoft.com/office/drawing/2014/main" id="{32296C8B-2DD2-7047-91A5-3454C2A32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743" y="1814691"/>
            <a:ext cx="7440258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Динамический алгоритм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Создаём таблицу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dp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размером (n+1) × (W+1), где: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 — количество предметов,</a:t>
            </a: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dp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[i][w] = максимальная ценность при использовании первых i предметов и вместимости 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Заполняем таблицу: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для каждого предмета i и каждой вместимости w: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если предмет помещается (вес ≤ w), то</a:t>
            </a:r>
            <a:b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dp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[i][w] =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max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dp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[i-1][w],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dp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[i-1][w - вес] + ценность)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иначе</a:t>
            </a:r>
            <a:b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dp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[i][w] =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dp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[i-1][w]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После заполнения таблицы в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dp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[n][W] находится максимальная возможная ценность.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Восстанавливаем набор предметов: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идём назад по таблице от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dp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[n][W];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если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dp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[i][w] !=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dp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[i-1][w], значит предмет i-1 был выбран;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добавляем его в список и уменьшаем текущую вместимость на его вес.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Возвращаем: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оптимальную ценность,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список выбранных предметов.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1" name="TextBox 30">
            <a:hlinkClick r:id="rId4"/>
            <a:extLst>
              <a:ext uri="{FF2B5EF4-FFF2-40B4-BE49-F238E27FC236}">
                <a16:creationId xmlns:a16="http://schemas.microsoft.com/office/drawing/2014/main" id="{3490E0FD-536A-74C6-F2B9-9C5BF9FEB6C5}"/>
              </a:ext>
            </a:extLst>
          </p:cNvPr>
          <p:cNvSpPr txBox="1"/>
          <p:nvPr/>
        </p:nvSpPr>
        <p:spPr>
          <a:xfrm>
            <a:off x="2134699" y="7254746"/>
            <a:ext cx="2514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Решение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89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5D28A-F529-C361-6B0C-54FC6D10368B}"/>
              </a:ext>
            </a:extLst>
          </p:cNvPr>
          <p:cNvSpPr txBox="1"/>
          <p:nvPr/>
        </p:nvSpPr>
        <p:spPr>
          <a:xfrm>
            <a:off x="410584" y="335778"/>
            <a:ext cx="394505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Часть предмета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F4BFC-5878-0AC3-A04E-D76E754D7B67}"/>
              </a:ext>
            </a:extLst>
          </p:cNvPr>
          <p:cNvSpPr txBox="1"/>
          <p:nvPr/>
        </p:nvSpPr>
        <p:spPr>
          <a:xfrm>
            <a:off x="819054" y="1576487"/>
            <a:ext cx="1226194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</a:rPr>
              <a:t>Можно ли взять часть предмета?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Допустим, вы наполняете рюкзак в продуктовом магазине. Вы можете украсть мешки с чечевицей и рисом. Если весь мешок не помещается, его можно открыть и отсыпать столько, сколько унесете. В этом случае вы уже не действуете по принципу «все или ничего» — можно взять только часть предмета. Как решить такую задачу методом динамического программирования?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FF8D4D-6E76-6E2C-1B00-4427369DCB84}"/>
              </a:ext>
            </a:extLst>
          </p:cNvPr>
          <p:cNvSpPr/>
          <p:nvPr/>
        </p:nvSpPr>
        <p:spPr>
          <a:xfrm>
            <a:off x="1130204" y="5135820"/>
            <a:ext cx="12096846" cy="138499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0A415-9BE6-181F-0937-6EE2D2A99AE0}"/>
              </a:ext>
            </a:extLst>
          </p:cNvPr>
          <p:cNvSpPr txBox="1"/>
          <p:nvPr/>
        </p:nvSpPr>
        <p:spPr>
          <a:xfrm>
            <a:off x="965104" y="5142230"/>
            <a:ext cx="122619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Никак! В решении, полученном методом динамического программирования, вы либо берете предмет, либо не берете. Алгоритм не предусматривает возможности взять половину предмета</a:t>
            </a:r>
          </a:p>
        </p:txBody>
      </p:sp>
    </p:spTree>
    <p:extLst>
      <p:ext uri="{BB962C8B-B14F-4D97-AF65-F5344CB8AC3E}">
        <p14:creationId xmlns:p14="http://schemas.microsoft.com/office/powerpoint/2010/main" val="243307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A8FC0-57C4-FB1B-2C53-17421F06539A}"/>
              </a:ext>
            </a:extLst>
          </p:cNvPr>
          <p:cNvSpPr txBox="1"/>
          <p:nvPr/>
        </p:nvSpPr>
        <p:spPr>
          <a:xfrm>
            <a:off x="1427762" y="-100574"/>
            <a:ext cx="300499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Заполняем!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5562F-5748-ED2E-F1D6-E511EC14D934}"/>
              </a:ext>
            </a:extLst>
          </p:cNvPr>
          <p:cNvSpPr txBox="1"/>
          <p:nvPr/>
        </p:nvSpPr>
        <p:spPr>
          <a:xfrm>
            <a:off x="498427" y="2502549"/>
            <a:ext cx="136335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Разница: в дробной задаче жадный алгоритм всегда даёт оптимальное решение, а в 0/1 - задаче он может ошибаться.</a:t>
            </a:r>
          </a:p>
        </p:txBody>
      </p:sp>
      <p:pic>
        <p:nvPicPr>
          <p:cNvPr id="25" name="Рисунок 24" descr="Изображение выглядит как рисунок, Мультфильм, иллюстрация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81E2D1DF-75ED-5E57-F1EE-A4DC2E6D0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085" y="6223855"/>
            <a:ext cx="1554111" cy="15541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A02445-FAB5-8F4A-FF21-AE6558024640}"/>
              </a:ext>
            </a:extLst>
          </p:cNvPr>
          <p:cNvSpPr txBox="1"/>
          <p:nvPr/>
        </p:nvSpPr>
        <p:spPr>
          <a:xfrm>
            <a:off x="613784" y="336097"/>
            <a:ext cx="253947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/>
              <a:t>Снова он!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76291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Начнём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13FFA-5537-C2ED-5DC2-4F27E5BEA169}"/>
              </a:ext>
            </a:extLst>
          </p:cNvPr>
          <p:cNvSpPr txBox="1"/>
          <p:nvPr/>
        </p:nvSpPr>
        <p:spPr>
          <a:xfrm>
            <a:off x="910957" y="1714143"/>
            <a:ext cx="825133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de-DE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de-DE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de-DE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de-DE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("</a:t>
            </a:r>
            <a:r>
              <a:rPr lang="ru-RU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Золото", 10, 600),</a:t>
            </a:r>
          </a:p>
          <a:p>
            <a:r>
              <a:rPr lang="ru-RU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("Серебро", 20, 1000),</a:t>
            </a:r>
          </a:p>
          <a:p>
            <a:r>
              <a:rPr lang="ru-RU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("Бронза", 30, 900),</a:t>
            </a:r>
          </a:p>
          <a:p>
            <a:r>
              <a:rPr lang="ru-RU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DE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 = 25</a:t>
            </a:r>
          </a:p>
          <a:p>
            <a:br>
              <a:rPr lang="de-DE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de-DE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max_value</a:t>
            </a:r>
            <a:r>
              <a:rPr lang="de-DE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chosen_items</a:t>
            </a:r>
            <a:r>
              <a:rPr lang="de-DE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fractional_knapsack</a:t>
            </a:r>
            <a:r>
              <a:rPr lang="de-DE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de-DE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W)</a:t>
            </a:r>
          </a:p>
          <a:p>
            <a:br>
              <a:rPr lang="de-DE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r>
              <a:rPr lang="de-DE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ru-RU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Максимальная ценность:", </a:t>
            </a:r>
            <a:r>
              <a:rPr lang="de-DE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max_value</a:t>
            </a:r>
            <a:r>
              <a:rPr lang="de-DE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ru-RU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Выбранные предметы:")</a:t>
            </a:r>
          </a:p>
          <a:p>
            <a:r>
              <a:rPr lang="de-DE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DE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de-DE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de-DE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chosen_items</a:t>
            </a:r>
            <a:r>
              <a:rPr lang="de-DE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DE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(f"{</a:t>
            </a:r>
            <a:r>
              <a:rPr lang="de-DE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}: </a:t>
            </a:r>
            <a:r>
              <a:rPr lang="ru-RU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взято {</a:t>
            </a:r>
            <a:r>
              <a:rPr lang="de-DE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de-DE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ru-RU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единиц, ценность {</a:t>
            </a:r>
            <a:r>
              <a:rPr lang="de-DE" b="0" i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}")</a:t>
            </a:r>
          </a:p>
          <a:p>
            <a:br>
              <a:rPr lang="de-DE" b="0" i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de-DE" b="0" i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ru-RU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498</Words>
  <Application>Microsoft Office PowerPoint</Application>
  <PresentationFormat>Произвольный</PresentationFormat>
  <Paragraphs>52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154</cp:revision>
  <dcterms:created xsi:type="dcterms:W3CDTF">2013-01-27T09:14:16Z</dcterms:created>
  <dcterms:modified xsi:type="dcterms:W3CDTF">2025-09-20T21:09:16Z</dcterms:modified>
  <cp:category/>
</cp:coreProperties>
</file>