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7" r:id="rId3"/>
    <p:sldId id="278" r:id="rId4"/>
    <p:sldId id="257" r:id="rId5"/>
    <p:sldId id="258" r:id="rId6"/>
    <p:sldId id="259" r:id="rId7"/>
    <p:sldId id="260" r:id="rId8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8" d="100"/>
          <a:sy n="88" d="100"/>
        </p:scale>
        <p:origin x="76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leetcode.com/problems/word-ladder/description/" TargetMode="External"/><Relationship Id="rId3" Type="http://schemas.openxmlformats.org/officeDocument/2006/relationships/hyperlink" Target="https://wordwall.net/ru/resource/23039884/%D0%BB%D0%BE%D0%B3%D0%B0%D1%80%D0%B8%D1%84%D0%BC%D1%8B" TargetMode="External"/><Relationship Id="rId7" Type="http://schemas.openxmlformats.org/officeDocument/2006/relationships/hyperlink" Target="https://leetcode.com/problems/open-the-lock/description/" TargetMode="External"/><Relationship Id="rId12" Type="http://schemas.openxmlformats.org/officeDocument/2006/relationships/hyperlink" Target="https://leetcode.com/problems/minimum-genetic-mutation/description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leetcode.com/problems/sort-colors/description/?envType=problem-list-v2&amp;envId=sorting" TargetMode="External"/><Relationship Id="rId11" Type="http://schemas.openxmlformats.org/officeDocument/2006/relationships/hyperlink" Target="https://leetcode.com/problems/search-insert-position/description/?envType=problem-list-v2&amp;envId=binary-search" TargetMode="External"/><Relationship Id="rId5" Type="http://schemas.openxmlformats.org/officeDocument/2006/relationships/hyperlink" Target="https://leetcode.com/problems/sort-an-array/description/" TargetMode="External"/><Relationship Id="rId10" Type="http://schemas.openxmlformats.org/officeDocument/2006/relationships/hyperlink" Target="https://leetcode.com/problems/binary-search/description/" TargetMode="External"/><Relationship Id="rId4" Type="http://schemas.openxmlformats.org/officeDocument/2006/relationships/hyperlink" Target="https://leetcode.com/problems/fibonacci-number/description/?envType=problem-list-v2&amp;envId=recursion" TargetMode="External"/><Relationship Id="rId9" Type="http://schemas.openxmlformats.org/officeDocument/2006/relationships/hyperlink" Target="https://leetcode.com/problems/kth-largest-element-in-an-array/description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7299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2502352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ru-RU" sz="4400" dirty="0">
                <a:solidFill>
                  <a:schemeClr val="bg1"/>
                </a:solidFill>
              </a:rPr>
              <a:t>Проверка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/>
              <a:t>Что мы умеем?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305479" y="1868031"/>
            <a:ext cx="5812294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800" dirty="0"/>
              <a:t>Бинарный поиск (</a:t>
            </a:r>
            <a:r>
              <a:rPr lang="en-US" sz="2800" dirty="0"/>
              <a:t>Binary search)</a:t>
            </a:r>
            <a:endParaRPr lang="ru-RU" sz="2800" dirty="0"/>
          </a:p>
          <a:p>
            <a:r>
              <a:rPr lang="ru-RU" sz="2800" dirty="0"/>
              <a:t>Рекурсия</a:t>
            </a:r>
          </a:p>
          <a:p>
            <a:r>
              <a:rPr lang="ru-RU" sz="2800" dirty="0"/>
              <a:t>Быстрая сортировка </a:t>
            </a:r>
            <a:r>
              <a:rPr lang="en-US" sz="2800" dirty="0"/>
              <a:t>(quicksort)</a:t>
            </a:r>
          </a:p>
          <a:p>
            <a:r>
              <a:rPr lang="ru-RU" sz="2800" dirty="0"/>
              <a:t>Быстрый выбор (</a:t>
            </a:r>
            <a:r>
              <a:rPr lang="en-US" sz="2800" dirty="0" err="1"/>
              <a:t>quickselect</a:t>
            </a:r>
            <a:r>
              <a:rPr lang="ru-RU" sz="2800" dirty="0"/>
              <a:t>)</a:t>
            </a:r>
          </a:p>
          <a:p>
            <a:r>
              <a:rPr lang="ru-RU" sz="2800" dirty="0"/>
              <a:t>Поиск в ширину</a:t>
            </a:r>
            <a:endParaRPr lang="en-US" sz="2800" dirty="0"/>
          </a:p>
          <a:p>
            <a:endParaRPr lang="ru-RU" sz="2800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C8F1704F-BEFC-EDAB-3370-3F179CBDE0D7}"/>
              </a:ext>
            </a:extLst>
          </p:cNvPr>
          <p:cNvSpPr txBox="1"/>
          <p:nvPr/>
        </p:nvSpPr>
        <p:spPr>
          <a:xfrm>
            <a:off x="5725885" y="2298692"/>
            <a:ext cx="18614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4"/>
              </a:rPr>
              <a:t>Рекурсия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BA84B5E0-ED65-B32A-C2F0-8E5F3C9BC1DF}"/>
              </a:ext>
            </a:extLst>
          </p:cNvPr>
          <p:cNvSpPr txBox="1"/>
          <p:nvPr/>
        </p:nvSpPr>
        <p:spPr>
          <a:xfrm>
            <a:off x="5736771" y="27045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5"/>
              </a:rPr>
              <a:t>Быстрая сортировка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TextBox 9">
            <a:hlinkClick r:id="rId3"/>
            <a:extLst>
              <a:ext uri="{FF2B5EF4-FFF2-40B4-BE49-F238E27FC236}">
                <a16:creationId xmlns:a16="http://schemas.microsoft.com/office/drawing/2014/main" id="{EBDB5F77-F24C-38A1-F2B6-488E0B88C75D}"/>
              </a:ext>
            </a:extLst>
          </p:cNvPr>
          <p:cNvSpPr txBox="1"/>
          <p:nvPr/>
        </p:nvSpPr>
        <p:spPr>
          <a:xfrm>
            <a:off x="9742036" y="27045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6"/>
              </a:rPr>
              <a:t>Быстрая сортировка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1" name="TextBox 10">
            <a:hlinkClick r:id="rId3"/>
            <a:extLst>
              <a:ext uri="{FF2B5EF4-FFF2-40B4-BE49-F238E27FC236}">
                <a16:creationId xmlns:a16="http://schemas.microsoft.com/office/drawing/2014/main" id="{348A86E9-0A37-6EEC-688B-93FC51A5D65E}"/>
              </a:ext>
            </a:extLst>
          </p:cNvPr>
          <p:cNvSpPr txBox="1"/>
          <p:nvPr/>
        </p:nvSpPr>
        <p:spPr>
          <a:xfrm>
            <a:off x="5736771" y="35343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7"/>
              </a:rPr>
              <a:t>Поиск в ширину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5F24FC5A-7FEC-5241-C08B-8DDB5D213C71}"/>
              </a:ext>
            </a:extLst>
          </p:cNvPr>
          <p:cNvSpPr txBox="1"/>
          <p:nvPr/>
        </p:nvSpPr>
        <p:spPr>
          <a:xfrm>
            <a:off x="9742036" y="3591580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8"/>
              </a:rPr>
              <a:t>Поиск в ширину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3" name="TextBox 12">
            <a:hlinkClick r:id="rId3"/>
            <a:extLst>
              <a:ext uri="{FF2B5EF4-FFF2-40B4-BE49-F238E27FC236}">
                <a16:creationId xmlns:a16="http://schemas.microsoft.com/office/drawing/2014/main" id="{FE000856-3E72-195B-B3DA-11FEB811634B}"/>
              </a:ext>
            </a:extLst>
          </p:cNvPr>
          <p:cNvSpPr txBox="1"/>
          <p:nvPr/>
        </p:nvSpPr>
        <p:spPr>
          <a:xfrm>
            <a:off x="5736771" y="3119432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9"/>
              </a:rPr>
              <a:t>Быстрый выбор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4" name="TextBox 13">
            <a:hlinkClick r:id="rId3"/>
            <a:extLst>
              <a:ext uri="{FF2B5EF4-FFF2-40B4-BE49-F238E27FC236}">
                <a16:creationId xmlns:a16="http://schemas.microsoft.com/office/drawing/2014/main" id="{0B21AC14-16E2-8B82-853A-AC87C59D17FE}"/>
              </a:ext>
            </a:extLst>
          </p:cNvPr>
          <p:cNvSpPr txBox="1"/>
          <p:nvPr/>
        </p:nvSpPr>
        <p:spPr>
          <a:xfrm>
            <a:off x="5725885" y="1868031"/>
            <a:ext cx="320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10"/>
              </a:rPr>
              <a:t>Бинарный поиск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5" name="TextBox 14">
            <a:hlinkClick r:id="rId3"/>
            <a:extLst>
              <a:ext uri="{FF2B5EF4-FFF2-40B4-BE49-F238E27FC236}">
                <a16:creationId xmlns:a16="http://schemas.microsoft.com/office/drawing/2014/main" id="{EF0934B2-A9E3-0C7D-635C-55018EB30639}"/>
              </a:ext>
            </a:extLst>
          </p:cNvPr>
          <p:cNvSpPr txBox="1"/>
          <p:nvPr/>
        </p:nvSpPr>
        <p:spPr>
          <a:xfrm>
            <a:off x="9752922" y="1905226"/>
            <a:ext cx="320040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11"/>
              </a:rPr>
              <a:t>Бинарный поиск 2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4D07DA21-D690-5D38-57AD-7EA10CCE50EA}"/>
              </a:ext>
            </a:extLst>
          </p:cNvPr>
          <p:cNvSpPr txBox="1"/>
          <p:nvPr/>
        </p:nvSpPr>
        <p:spPr>
          <a:xfrm>
            <a:off x="5736771" y="4114800"/>
            <a:ext cx="361405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 sz="2800">
                <a:solidFill>
                  <a:srgbClr val="FFFFFF"/>
                </a:solidFill>
              </a:defRPr>
            </a:pPr>
            <a:r>
              <a:rPr lang="ru-RU" dirty="0">
                <a:solidFill>
                  <a:schemeClr val="tx1">
                    <a:lumMod val="95000"/>
                    <a:lumOff val="5000"/>
                  </a:schemeClr>
                </a:solidFill>
                <a:hlinkClick r:id="rId12"/>
              </a:rPr>
              <a:t>Поиск в ширину 3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3850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4400" y="274320"/>
            <a:ext cx="1097280" cy="108047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7772400"/>
            <a:ext cx="14630400" cy="457200"/>
          </a:xfrm>
          <a:prstGeom prst="rect">
            <a:avLst/>
          </a:prstGeom>
          <a:solidFill>
            <a:srgbClr val="64006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E76C4C-FDD7-59FD-3DE4-2DBCD06B1A70}"/>
              </a:ext>
            </a:extLst>
          </p:cNvPr>
          <p:cNvSpPr txBox="1"/>
          <p:nvPr/>
        </p:nvSpPr>
        <p:spPr>
          <a:xfrm>
            <a:off x="675594" y="157316"/>
            <a:ext cx="9808029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6600" dirty="0"/>
              <a:t>Перед каникулами.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731F4F9-D06C-0833-A17F-1170BF26242F}"/>
              </a:ext>
            </a:extLst>
          </p:cNvPr>
          <p:cNvSpPr txBox="1"/>
          <p:nvPr/>
        </p:nvSpPr>
        <p:spPr>
          <a:xfrm>
            <a:off x="163964" y="1417405"/>
            <a:ext cx="1141843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Search in Rotated Sorted Array (№33)</a:t>
            </a:r>
            <a:endParaRPr lang="ru-RU" sz="2800" dirty="0"/>
          </a:p>
          <a:p>
            <a:r>
              <a:rPr lang="de-DE" sz="2800" dirty="0" err="1"/>
              <a:t>Coin</a:t>
            </a:r>
            <a:r>
              <a:rPr lang="de-DE" sz="2800" dirty="0"/>
              <a:t> Change (№322) </a:t>
            </a:r>
          </a:p>
          <a:p>
            <a:r>
              <a:rPr lang="de-DE" sz="2800" dirty="0"/>
              <a:t>Pivot Index (№724)</a:t>
            </a:r>
            <a:endParaRPr lang="ru-RU" sz="2800" dirty="0"/>
          </a:p>
          <a:p>
            <a:r>
              <a:rPr lang="en-US" sz="2800" dirty="0"/>
              <a:t>Top K Frequent Elements (№347)</a:t>
            </a:r>
            <a:endParaRPr lang="ru-RU" sz="2800" dirty="0"/>
          </a:p>
          <a:p>
            <a:endParaRPr lang="ru-RU" sz="2800" dirty="0"/>
          </a:p>
          <a:p>
            <a:r>
              <a:rPr lang="de-DE" sz="2800" dirty="0" err="1"/>
              <a:t>Rotting</a:t>
            </a:r>
            <a:r>
              <a:rPr lang="de-DE" sz="2800" dirty="0"/>
              <a:t> Oranges (№994)</a:t>
            </a:r>
            <a:endParaRPr lang="ru-RU" sz="2800" dirty="0"/>
          </a:p>
          <a:p>
            <a:endParaRPr lang="ru-RU" sz="2800" dirty="0"/>
          </a:p>
          <a:p>
            <a:endParaRPr lang="ru-RU" sz="2800" dirty="0"/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1777593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845629" cy="1143000"/>
          </a:xfrm>
        </p:spPr>
        <p:txBody>
          <a:bodyPr/>
          <a:lstStyle/>
          <a:p>
            <a:r>
              <a:rPr dirty="0"/>
              <a:t> </a:t>
            </a:r>
            <a:r>
              <a:rPr dirty="0" err="1"/>
              <a:t>Условие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dirty="0"/>
              <a:t>В </a:t>
            </a:r>
            <a:r>
              <a:rPr dirty="0" err="1"/>
              <a:t>матрице</a:t>
            </a:r>
            <a:r>
              <a:rPr dirty="0"/>
              <a:t>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апельсин</a:t>
            </a:r>
            <a:r>
              <a:rPr dirty="0"/>
              <a:t> </a:t>
            </a:r>
            <a:r>
              <a:rPr dirty="0" err="1"/>
              <a:t>может</a:t>
            </a:r>
            <a:r>
              <a:rPr dirty="0"/>
              <a:t> </a:t>
            </a:r>
            <a:r>
              <a:rPr dirty="0" err="1"/>
              <a:t>быть</a:t>
            </a:r>
            <a:r>
              <a:rPr dirty="0"/>
              <a:t>:</a:t>
            </a:r>
          </a:p>
          <a:p>
            <a:pPr marL="0" indent="0">
              <a:buNone/>
            </a:pPr>
            <a:r>
              <a:rPr dirty="0"/>
              <a:t>- 0 — </a:t>
            </a:r>
            <a:r>
              <a:rPr dirty="0" err="1"/>
              <a:t>пустая</a:t>
            </a:r>
            <a:r>
              <a:rPr dirty="0"/>
              <a:t> </a:t>
            </a:r>
            <a:r>
              <a:rPr dirty="0" err="1"/>
              <a:t>ячейка</a:t>
            </a:r>
            <a:endParaRPr dirty="0"/>
          </a:p>
          <a:p>
            <a:pPr marL="0" indent="0">
              <a:buNone/>
            </a:pPr>
            <a:r>
              <a:rPr dirty="0"/>
              <a:t>- 1 — </a:t>
            </a:r>
            <a:r>
              <a:rPr dirty="0" err="1"/>
              <a:t>свежий</a:t>
            </a:r>
            <a:r>
              <a:rPr dirty="0"/>
              <a:t> </a:t>
            </a:r>
            <a:r>
              <a:rPr dirty="0" err="1"/>
              <a:t>апельсин</a:t>
            </a:r>
            <a:endParaRPr dirty="0"/>
          </a:p>
          <a:p>
            <a:pPr marL="0" indent="0">
              <a:buNone/>
            </a:pPr>
            <a:r>
              <a:rPr dirty="0"/>
              <a:t>- 2 — </a:t>
            </a:r>
            <a:r>
              <a:rPr dirty="0" err="1"/>
              <a:t>гнилой</a:t>
            </a:r>
            <a:r>
              <a:rPr dirty="0"/>
              <a:t> </a:t>
            </a:r>
            <a:r>
              <a:rPr dirty="0" err="1"/>
              <a:t>апельсин</a:t>
            </a:r>
            <a:endParaRPr dirty="0"/>
          </a:p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 err="1"/>
              <a:t>Каждую</a:t>
            </a:r>
            <a:r>
              <a:rPr dirty="0"/>
              <a:t> </a:t>
            </a:r>
            <a:r>
              <a:rPr dirty="0" err="1"/>
              <a:t>минуту</a:t>
            </a:r>
            <a:r>
              <a:rPr dirty="0"/>
              <a:t> </a:t>
            </a:r>
            <a:r>
              <a:rPr dirty="0" err="1"/>
              <a:t>каждый</a:t>
            </a:r>
            <a:r>
              <a:rPr dirty="0"/>
              <a:t> </a:t>
            </a:r>
            <a:r>
              <a:rPr dirty="0" err="1"/>
              <a:t>гнилой</a:t>
            </a:r>
            <a:r>
              <a:rPr dirty="0"/>
              <a:t> </a:t>
            </a:r>
            <a:r>
              <a:rPr dirty="0" err="1"/>
              <a:t>апельсин</a:t>
            </a:r>
            <a:r>
              <a:rPr dirty="0"/>
              <a:t> </a:t>
            </a:r>
            <a:r>
              <a:rPr dirty="0" err="1"/>
              <a:t>заражает</a:t>
            </a:r>
            <a:r>
              <a:rPr dirty="0"/>
              <a:t> </a:t>
            </a:r>
            <a:r>
              <a:rPr dirty="0" err="1"/>
              <a:t>соседей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Нужно</a:t>
            </a:r>
            <a:r>
              <a:rPr dirty="0"/>
              <a:t> </a:t>
            </a:r>
            <a:r>
              <a:rPr dirty="0" err="1"/>
              <a:t>вернуть</a:t>
            </a:r>
            <a:r>
              <a:rPr dirty="0"/>
              <a:t> </a:t>
            </a:r>
            <a:r>
              <a:rPr dirty="0" err="1"/>
              <a:t>минимальное</a:t>
            </a:r>
            <a:r>
              <a:rPr dirty="0"/>
              <a:t> </a:t>
            </a:r>
            <a:r>
              <a:rPr dirty="0" err="1"/>
              <a:t>время</a:t>
            </a:r>
            <a:r>
              <a:rPr dirty="0"/>
              <a:t>, </a:t>
            </a:r>
            <a:r>
              <a:rPr dirty="0" err="1"/>
              <a:t>за</a:t>
            </a:r>
            <a:r>
              <a:rPr dirty="0"/>
              <a:t> </a:t>
            </a:r>
            <a:r>
              <a:rPr dirty="0" err="1"/>
              <a:t>которое</a:t>
            </a:r>
            <a:r>
              <a:rPr dirty="0"/>
              <a:t> </a:t>
            </a:r>
            <a:r>
              <a:rPr dirty="0" err="1"/>
              <a:t>все</a:t>
            </a:r>
            <a:r>
              <a:rPr dirty="0"/>
              <a:t> </a:t>
            </a:r>
            <a:r>
              <a:rPr dirty="0" err="1"/>
              <a:t>сгниют</a:t>
            </a:r>
            <a:r>
              <a:rPr dirty="0"/>
              <a:t>, </a:t>
            </a:r>
            <a:r>
              <a:rPr dirty="0" err="1"/>
              <a:t>либо</a:t>
            </a:r>
            <a:r>
              <a:rPr dirty="0"/>
              <a:t> -1.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334000" cy="1143000"/>
          </a:xfrm>
        </p:spPr>
        <p:txBody>
          <a:bodyPr/>
          <a:lstStyle/>
          <a:p>
            <a:r>
              <a:rPr dirty="0" err="1"/>
              <a:t>Пример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Вход:</a:t>
            </a:r>
          </a:p>
          <a:p>
            <a:r>
              <a:t>[[2,1,1],</a:t>
            </a:r>
          </a:p>
          <a:p>
            <a:r>
              <a:t> [1,1,0],</a:t>
            </a:r>
          </a:p>
          <a:p>
            <a:r>
              <a:t> [0,1,1]]</a:t>
            </a:r>
          </a:p>
          <a:p>
            <a:endParaRPr/>
          </a:p>
          <a:p>
            <a:r>
              <a:t>Выход: 4</a:t>
            </a:r>
          </a:p>
          <a:p>
            <a:r>
              <a:t>Все апельсины гниют за 4 минуты.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302829" cy="1143000"/>
          </a:xfrm>
        </p:spPr>
        <p:txBody>
          <a:bodyPr/>
          <a:lstStyle/>
          <a:p>
            <a:r>
              <a:rPr dirty="0" err="1"/>
              <a:t>Идея</a:t>
            </a:r>
            <a:r>
              <a:rPr dirty="0"/>
              <a:t> </a:t>
            </a:r>
            <a:r>
              <a:rPr dirty="0" err="1"/>
              <a:t>алгоритма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/>
              <a:t>Задача</a:t>
            </a:r>
            <a:r>
              <a:rPr dirty="0"/>
              <a:t> — </a:t>
            </a:r>
            <a:r>
              <a:rPr dirty="0" err="1"/>
              <a:t>многоисточниковый</a:t>
            </a:r>
            <a:r>
              <a:rPr dirty="0"/>
              <a:t> BFS.</a:t>
            </a:r>
          </a:p>
          <a:p>
            <a:pPr marL="0" indent="0">
              <a:buNone/>
            </a:pPr>
            <a:r>
              <a:rPr dirty="0"/>
              <a:t>BFS </a:t>
            </a:r>
            <a:r>
              <a:rPr dirty="0" err="1"/>
              <a:t>стартует</a:t>
            </a:r>
            <a:r>
              <a:rPr dirty="0"/>
              <a:t> </a:t>
            </a:r>
            <a:r>
              <a:rPr dirty="0" err="1"/>
              <a:t>от</a:t>
            </a:r>
            <a:r>
              <a:rPr dirty="0"/>
              <a:t> </a:t>
            </a:r>
            <a:r>
              <a:rPr dirty="0" err="1"/>
              <a:t>всех</a:t>
            </a:r>
            <a:r>
              <a:rPr dirty="0"/>
              <a:t> </a:t>
            </a:r>
            <a:r>
              <a:rPr dirty="0" err="1"/>
              <a:t>гнилых</a:t>
            </a:r>
            <a:r>
              <a:rPr dirty="0"/>
              <a:t> </a:t>
            </a:r>
            <a:r>
              <a:rPr dirty="0" err="1"/>
              <a:t>апельсинов</a:t>
            </a:r>
            <a:r>
              <a:rPr dirty="0"/>
              <a:t> </a:t>
            </a:r>
            <a:r>
              <a:rPr dirty="0" err="1"/>
              <a:t>одновременно</a:t>
            </a:r>
            <a:r>
              <a:rPr dirty="0"/>
              <a:t>.</a:t>
            </a:r>
          </a:p>
          <a:p>
            <a:pPr marL="0" indent="0">
              <a:buNone/>
            </a:pPr>
            <a:r>
              <a:rPr dirty="0" err="1"/>
              <a:t>Каждое</a:t>
            </a:r>
            <a:r>
              <a:rPr dirty="0"/>
              <a:t> </a:t>
            </a:r>
            <a:r>
              <a:rPr dirty="0" err="1"/>
              <a:t>распространение</a:t>
            </a:r>
            <a:r>
              <a:rPr dirty="0"/>
              <a:t> </a:t>
            </a:r>
            <a:r>
              <a:rPr dirty="0" err="1"/>
              <a:t>на</a:t>
            </a:r>
            <a:r>
              <a:rPr dirty="0"/>
              <a:t> </a:t>
            </a:r>
            <a:r>
              <a:rPr dirty="0" err="1"/>
              <a:t>соседей</a:t>
            </a:r>
            <a:r>
              <a:rPr dirty="0"/>
              <a:t> — </a:t>
            </a:r>
            <a:r>
              <a:rPr dirty="0" err="1"/>
              <a:t>один</a:t>
            </a:r>
            <a:r>
              <a:rPr dirty="0"/>
              <a:t> </a:t>
            </a:r>
            <a:r>
              <a:rPr dirty="0" err="1"/>
              <a:t>уровень</a:t>
            </a:r>
            <a:r>
              <a:rPr dirty="0"/>
              <a:t> BFS.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6030686" cy="1143000"/>
          </a:xfrm>
        </p:spPr>
        <p:txBody>
          <a:bodyPr/>
          <a:lstStyle/>
          <a:p>
            <a:r>
              <a:rPr dirty="0" err="1"/>
              <a:t>Пошаговый</a:t>
            </a:r>
            <a:r>
              <a:rPr dirty="0"/>
              <a:t> </a:t>
            </a:r>
            <a:r>
              <a:rPr dirty="0" err="1"/>
              <a:t>разбор</a:t>
            </a:r>
            <a:endParaRPr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00E2356-0B66-2A00-EC15-08D64420C5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4540" y="1091545"/>
            <a:ext cx="11223171" cy="68634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Шаг 1: Подготовка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Заводим очередь для BFS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queue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Добавляем в неё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все гнилые апельсины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на старте: координаты и время начала (например, 0 минут).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Считаем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общее количество свежих апельсинов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Шаг 2: BFS по уровням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Пока очередь не пуста: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Извлекаем апельсин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(i, j,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)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Проверяем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всех 4 соседей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вверх, вниз, влево, вправо.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сосед — свежий апельсин (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):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Превращаем его в гнилой (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Добавляем его в очередь: 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(x, y,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+ 1)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Уменьшаем счётчик </a:t>
            </a:r>
            <a:r>
              <a:rPr kumimoji="0" lang="ru-RU" altLang="ru-RU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fresh</a:t>
            </a:r>
            <a:r>
              <a:rPr kumimoji="0" lang="ru-RU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В процессе отслеживаем </a:t>
            </a: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максимальное значение </a:t>
            </a:r>
            <a:r>
              <a:rPr kumimoji="0" lang="ru-RU" altLang="ru-RU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это и будет ответ, если все апельсины сгниют.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Шаг 3: Результат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Если после завершения BFS все свежие апельсины испорчены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fresh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== 0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— возвращаем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Иначе — возвращаем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-1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(какие‑то не сгнили).</a:t>
            </a: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533</TotalTime>
  <Words>337</Words>
  <Application>Microsoft Office PowerPoint</Application>
  <PresentationFormat>Произвольный</PresentationFormat>
  <Paragraphs>63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 Условие</vt:lpstr>
      <vt:lpstr>Пример</vt:lpstr>
      <vt:lpstr>Идея алгоритма</vt:lpstr>
      <vt:lpstr>Пошаговый разбор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Илья Паньковский</dc:creator>
  <cp:keywords/>
  <dc:description>generated using python-pptx</dc:description>
  <cp:lastModifiedBy>Илья Паньковский</cp:lastModifiedBy>
  <cp:revision>31</cp:revision>
  <dcterms:created xsi:type="dcterms:W3CDTF">2013-01-27T09:14:16Z</dcterms:created>
  <dcterms:modified xsi:type="dcterms:W3CDTF">2025-07-31T11:35:51Z</dcterms:modified>
  <cp:category/>
</cp:coreProperties>
</file>