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5" r:id="rId4"/>
    <p:sldId id="278" r:id="rId5"/>
    <p:sldId id="282" r:id="rId6"/>
    <p:sldId id="276" r:id="rId7"/>
    <p:sldId id="279" r:id="rId8"/>
    <p:sldId id="261" r:id="rId9"/>
    <p:sldId id="280" r:id="rId10"/>
    <p:sldId id="281" r:id="rId11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fibonacci-number/description/?envType=problem-list-v2&amp;envId=recursion" TargetMode="External"/><Relationship Id="rId2" Type="http://schemas.openxmlformats.org/officeDocument/2006/relationships/hyperlink" Target="https://wordwall.net/ru/resource/23039884/%D0%BB%D0%BE%D0%B3%D0%B0%D1%80%D0%B8%D1%84%D0%BC%D1%8B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393396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«Хэш-функция»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665089"/>
            <a:ext cx="113756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</a:rPr>
              <a:t>- Имеется массив чисел. Нужно просуммировать все числа и вернуть сумму. 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- Напишите рекурсивную функцию для подсчета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элементов в списке.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</a:rPr>
              <a:t>- Напишите рекурсивную функцию для нахождения наибольшего числа в списке.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F1A42942-B4DA-D4D9-172B-6CD13350668E}"/>
              </a:ext>
            </a:extLst>
          </p:cNvPr>
          <p:cNvSpPr txBox="1"/>
          <p:nvPr/>
        </p:nvSpPr>
        <p:spPr>
          <a:xfrm>
            <a:off x="544540" y="6650155"/>
            <a:ext cx="36699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Задача 1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9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600" dirty="0"/>
              <a:t>«Разделяй и властвуй»</a:t>
            </a:r>
          </a:p>
        </p:txBody>
      </p:sp>
      <p:pic>
        <p:nvPicPr>
          <p:cNvPr id="9" name="Рисунок 8" descr="Изображение выглядит как желтый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5A8016DC-2930-31D7-7BD0-7C2B4BE6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5650" y="2375326"/>
            <a:ext cx="2857500" cy="190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934811" y="1093183"/>
            <a:ext cx="980802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Постановка задачи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7DD3A1-3303-1CBE-80EF-B23403736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4555" y="2618213"/>
            <a:ext cx="391477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6ACE2-3D3A-657A-7696-1420F333B051}"/>
              </a:ext>
            </a:extLst>
          </p:cNvPr>
          <p:cNvSpPr txBox="1"/>
          <p:nvPr/>
        </p:nvSpPr>
        <p:spPr>
          <a:xfrm>
            <a:off x="1030605" y="231408"/>
            <a:ext cx="1241107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solidFill>
                  <a:schemeClr val="bg1"/>
                </a:solidFill>
              </a:rPr>
              <a:t>Решение задачи методом «разделяй и властвуй» состоит из двух шагов.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1. Сначала определяется базовый случай. Это должен быть простейший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случай из всех возможных.</a:t>
            </a: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2. Задача делится или сокращается до тех пор, пока не будет сведена к базовому случаю.</a:t>
            </a:r>
          </a:p>
          <a:p>
            <a:pPr algn="ctr"/>
            <a:endParaRPr lang="ru-RU" sz="2800" dirty="0">
              <a:solidFill>
                <a:schemeClr val="bg1"/>
              </a:solidFill>
            </a:endParaRPr>
          </a:p>
          <a:p>
            <a:pPr algn="ctr"/>
            <a:endParaRPr lang="ru-RU" sz="2800" dirty="0">
              <a:solidFill>
                <a:schemeClr val="bg1"/>
              </a:solidFill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</a:rPr>
              <a:t>Какой может быть базовый случай?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3E869B-9EF4-8F88-9D0E-3F6A51362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42" y="3905011"/>
            <a:ext cx="65532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2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761999" y="-110401"/>
            <a:ext cx="125185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Теперь нужно вычислить рекурсивный случай. </a:t>
            </a:r>
          </a:p>
        </p:txBody>
      </p:sp>
      <p:pic>
        <p:nvPicPr>
          <p:cNvPr id="6" name="Рисунок 5" descr="Изображение выглядит как рисунок, мультфильм, иллюстрация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591088BE-B304-184E-47BD-76360EC29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066" y="615043"/>
            <a:ext cx="7080473" cy="715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4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Рисунок 8" descr="Изображение выглядит как желтый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5A8016DC-2930-31D7-7BD0-7C2B4BE65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3" y="6565900"/>
            <a:ext cx="1809750" cy="12065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A5BE872-3884-9053-6DEC-99F9474D7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6623" y="457200"/>
            <a:ext cx="9007162" cy="564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1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DD3DB09-3DBB-5848-1453-FCEFD7D45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0" y="115256"/>
            <a:ext cx="6200775" cy="2819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E773D59-B822-2E83-D55F-466F9184B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6556" y="230843"/>
            <a:ext cx="2124075" cy="22479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07E3CD-2FA6-B0F3-AF7C-AC2FC6B697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40" y="4654323"/>
            <a:ext cx="4714875" cy="2143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1D6F755-7C0C-0D10-572F-8426D9DB6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6201" y="5458165"/>
            <a:ext cx="4772025" cy="2057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F1CB52-F4A7-7DE2-039F-7B3A2770CDB1}"/>
              </a:ext>
            </a:extLst>
          </p:cNvPr>
          <p:cNvSpPr txBox="1"/>
          <p:nvPr/>
        </p:nvSpPr>
        <p:spPr>
          <a:xfrm>
            <a:off x="4781326" y="4883225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9B2537-5483-F7DB-9A72-464F71236AAA}"/>
              </a:ext>
            </a:extLst>
          </p:cNvPr>
          <p:cNvSpPr txBox="1"/>
          <p:nvPr/>
        </p:nvSpPr>
        <p:spPr>
          <a:xfrm>
            <a:off x="5978075" y="-55995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29757-87EE-D199-9C4A-3D23B7A3E336}"/>
              </a:ext>
            </a:extLst>
          </p:cNvPr>
          <p:cNvSpPr txBox="1"/>
          <p:nvPr/>
        </p:nvSpPr>
        <p:spPr>
          <a:xfrm>
            <a:off x="9368678" y="486957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EC05D-E2DE-5AF0-3BB5-CC1EEF57526E}"/>
              </a:ext>
            </a:extLst>
          </p:cNvPr>
          <p:cNvSpPr txBox="1"/>
          <p:nvPr/>
        </p:nvSpPr>
        <p:spPr>
          <a:xfrm>
            <a:off x="8257047" y="5668055"/>
            <a:ext cx="119674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4069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9B2537-5483-F7DB-9A72-464F71236AAA}"/>
              </a:ext>
            </a:extLst>
          </p:cNvPr>
          <p:cNvSpPr txBox="1"/>
          <p:nvPr/>
        </p:nvSpPr>
        <p:spPr>
          <a:xfrm>
            <a:off x="1090749" y="-81615"/>
            <a:ext cx="113756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/>
              <a:t>Базовый случай!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589934D-3B2D-5398-7EAA-AFE286B28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318" y="1400959"/>
            <a:ext cx="7748018" cy="341052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5C1E160-D5F5-5AA2-4E3D-B6CCB17E4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14800"/>
            <a:ext cx="3213327" cy="410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33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434257"/>
            <a:ext cx="1137565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</a:rPr>
              <a:t>Имеется массив чисел. Нужно просуммировать все числа и вернуть сумму. </a:t>
            </a:r>
          </a:p>
          <a:p>
            <a:pPr algn="just"/>
            <a:r>
              <a:rPr lang="ru-RU" sz="2400" b="1" dirty="0">
                <a:solidFill>
                  <a:schemeClr val="bg1"/>
                </a:solidFill>
              </a:rPr>
              <a:t>Шаг 1: </a:t>
            </a:r>
            <a:r>
              <a:rPr lang="ru-RU" sz="2400" dirty="0">
                <a:solidFill>
                  <a:schemeClr val="bg1"/>
                </a:solidFill>
              </a:rPr>
              <a:t>определить базовый случай. Как выглядит самый простой массив, который вы можете получить? Как должен выглядеть простейший случай? Если у вас будет массив с 0 или 1 элементом, он суммируется достаточно просто.</a:t>
            </a:r>
          </a:p>
          <a:p>
            <a:pPr algn="just"/>
            <a:r>
              <a:rPr lang="ru-RU" sz="2400" b="1" dirty="0">
                <a:solidFill>
                  <a:schemeClr val="bg1"/>
                </a:solidFill>
              </a:rPr>
              <a:t>Шаг 2:</a:t>
            </a:r>
            <a:r>
              <a:rPr lang="ru-RU" sz="2400" dirty="0">
                <a:solidFill>
                  <a:schemeClr val="bg1"/>
                </a:solidFill>
              </a:rPr>
              <a:t> каждый рекурсивный вызов должен приближать вас к пустому массиву. Как уменьшить размер задачи? Один из возможных способов: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12487F-7066-2074-6688-A50C50CB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365" y="3742581"/>
            <a:ext cx="7630694" cy="40298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9B2537-5483-F7DB-9A72-464F71236AAA}"/>
              </a:ext>
            </a:extLst>
          </p:cNvPr>
          <p:cNvSpPr txBox="1"/>
          <p:nvPr/>
        </p:nvSpPr>
        <p:spPr>
          <a:xfrm>
            <a:off x="1938093" y="0"/>
            <a:ext cx="84768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6000" b="1" dirty="0"/>
              <a:t>Функциональные языки</a:t>
            </a:r>
            <a:r>
              <a:rPr lang="ru-RU" sz="6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3D71EA-BD89-FA8F-92C2-C5F0BCA82965}"/>
              </a:ext>
            </a:extLst>
          </p:cNvPr>
          <p:cNvSpPr txBox="1"/>
          <p:nvPr/>
        </p:nvSpPr>
        <p:spPr>
          <a:xfrm>
            <a:off x="2224997" y="892630"/>
            <a:ext cx="79030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Языки программирования, в которых отсутствуют классические циклы (</a:t>
            </a:r>
            <a:r>
              <a:rPr lang="ru-RU" dirty="0" err="1"/>
              <a:t>for</a:t>
            </a:r>
            <a:r>
              <a:rPr lang="ru-RU" dirty="0"/>
              <a:t>, </a:t>
            </a:r>
            <a:r>
              <a:rPr lang="ru-RU" dirty="0" err="1"/>
              <a:t>while</a:t>
            </a:r>
            <a:r>
              <a:rPr lang="ru-RU" dirty="0"/>
              <a:t> и т.п.), но присутствует рекурсия как основной способ организации повторений, — это, прежде всего, функциональные языки программирования. В них циклы реализуются именно через рекурсивные вызовы функций.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901BCC-C5F5-7299-C991-B3C7EE2D820B}"/>
              </a:ext>
            </a:extLst>
          </p:cNvPr>
          <p:cNvSpPr txBox="1"/>
          <p:nvPr/>
        </p:nvSpPr>
        <p:spPr>
          <a:xfrm>
            <a:off x="370114" y="2353595"/>
            <a:ext cx="4778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Lisp</a:t>
            </a:r>
          </a:p>
          <a:p>
            <a:r>
              <a:rPr lang="ru-RU" dirty="0"/>
              <a:t>Один из старейших языков программирования, созданный в 1958 году Джоном Маккарти</a:t>
            </a:r>
          </a:p>
          <a:p>
            <a:r>
              <a:rPr lang="ru-RU" b="1" dirty="0"/>
              <a:t>Применение:</a:t>
            </a:r>
            <a:r>
              <a:rPr lang="ru-RU" dirty="0"/>
              <a:t> Используется в искусственном интеллекте, исследовательских проектах, автоматизации, прототипировании. В наши дни популярны диалекты Common </a:t>
            </a:r>
            <a:r>
              <a:rPr lang="ru-RU" dirty="0" err="1"/>
              <a:t>Lisp</a:t>
            </a:r>
            <a:r>
              <a:rPr lang="ru-RU" dirty="0"/>
              <a:t>, </a:t>
            </a:r>
            <a:r>
              <a:rPr lang="ru-RU" dirty="0" err="1"/>
              <a:t>Scheme</a:t>
            </a:r>
            <a:r>
              <a:rPr lang="ru-RU" dirty="0"/>
              <a:t> и </a:t>
            </a:r>
            <a:r>
              <a:rPr lang="ru-RU" dirty="0" err="1"/>
              <a:t>Clojure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571A6D-9BC1-6D7A-F743-33884F36A0A0}"/>
              </a:ext>
            </a:extLst>
          </p:cNvPr>
          <p:cNvSpPr txBox="1"/>
          <p:nvPr/>
        </p:nvSpPr>
        <p:spPr>
          <a:xfrm>
            <a:off x="7315200" y="2404179"/>
            <a:ext cx="47788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Scheme</a:t>
            </a:r>
          </a:p>
          <a:p>
            <a:r>
              <a:rPr lang="ru-RU" dirty="0"/>
              <a:t>Диалект </a:t>
            </a:r>
            <a:r>
              <a:rPr lang="ru-RU" dirty="0" err="1"/>
              <a:t>Lisp</a:t>
            </a:r>
            <a:r>
              <a:rPr lang="ru-RU" dirty="0"/>
              <a:t>, разработанный в 1970-х годах, ориентирован на минимализм и чистоту функционального программирования.</a:t>
            </a:r>
          </a:p>
          <a:p>
            <a:r>
              <a:rPr lang="ru-RU" b="1" dirty="0"/>
              <a:t>Применение:</a:t>
            </a:r>
            <a:r>
              <a:rPr lang="ru-RU" dirty="0"/>
              <a:t> Образовательный язык, часто используется для обучения функциональному программированию, а также в исследовательских целях и прототипировании</a:t>
            </a:r>
            <a:endParaRPr lang="ru-RU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E99A24-4094-53D9-8CC0-A42A5AF76E59}"/>
              </a:ext>
            </a:extLst>
          </p:cNvPr>
          <p:cNvSpPr txBox="1"/>
          <p:nvPr/>
        </p:nvSpPr>
        <p:spPr>
          <a:xfrm>
            <a:off x="323348" y="5376628"/>
            <a:ext cx="47788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Haskell</a:t>
            </a:r>
          </a:p>
          <a:p>
            <a:r>
              <a:rPr lang="ru-RU" dirty="0"/>
              <a:t>Чисто функциональный язык программирования, разработанный в конце 1980-х — начале 1990-х годов, названный в честь логика Хаскелла Карри</a:t>
            </a:r>
          </a:p>
          <a:p>
            <a:r>
              <a:rPr lang="ru-RU" b="1" dirty="0"/>
              <a:t>Применение:</a:t>
            </a:r>
            <a:r>
              <a:rPr lang="ru-RU" dirty="0"/>
              <a:t> Используется в академических исследованиях, разработке сложных систем, финансовом секторе, обработке данных и параллельных вычислениях.</a:t>
            </a:r>
            <a:endParaRPr lang="ru-RU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0FEB0-85FF-3919-46B1-F469E94E43F8}"/>
              </a:ext>
            </a:extLst>
          </p:cNvPr>
          <p:cNvSpPr txBox="1"/>
          <p:nvPr/>
        </p:nvSpPr>
        <p:spPr>
          <a:xfrm>
            <a:off x="7315200" y="5376628"/>
            <a:ext cx="578031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Erlang</a:t>
            </a:r>
          </a:p>
          <a:p>
            <a:r>
              <a:rPr lang="ru-RU" dirty="0"/>
              <a:t>Язык программирования, разработанный в 1980-х годах компанией Ericsson для создания распределённых, отказоустойчивых и масштабируемых систем.</a:t>
            </a:r>
          </a:p>
          <a:p>
            <a:r>
              <a:rPr lang="ru-RU" b="1" dirty="0"/>
              <a:t>Применение:</a:t>
            </a:r>
            <a:r>
              <a:rPr lang="ru-RU" dirty="0"/>
              <a:t> Широко применяется в телекоммуникациях, системах реального времени, мессенджерах (например, </a:t>
            </a:r>
            <a:r>
              <a:rPr lang="ru-RU" dirty="0" err="1"/>
              <a:t>WhatsApp</a:t>
            </a:r>
            <a:r>
              <a:rPr lang="ru-RU" dirty="0"/>
              <a:t>), банковских системах и других областях, где важна надежность и масштабируемость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812886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399</Words>
  <Application>Microsoft Office PowerPoint</Application>
  <PresentationFormat>Произвольный</PresentationFormat>
  <Paragraphs>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24</cp:revision>
  <dcterms:created xsi:type="dcterms:W3CDTF">2013-01-27T09:14:16Z</dcterms:created>
  <dcterms:modified xsi:type="dcterms:W3CDTF">2025-06-17T10:58:23Z</dcterms:modified>
  <cp:category/>
</cp:coreProperties>
</file>