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59" r:id="rId4"/>
    <p:sldId id="290" r:id="rId5"/>
    <p:sldId id="289" r:id="rId6"/>
    <p:sldId id="283" r:id="rId7"/>
    <p:sldId id="275" r:id="rId8"/>
    <p:sldId id="284" r:id="rId9"/>
    <p:sldId id="278" r:id="rId10"/>
    <p:sldId id="282" r:id="rId11"/>
    <p:sldId id="286" r:id="rId12"/>
    <p:sldId id="261" r:id="rId13"/>
    <p:sldId id="291" r:id="rId14"/>
    <p:sldId id="281" r:id="rId1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maximum-depth-of-binary-tree/description/" TargetMode="External"/><Relationship Id="rId2" Type="http://schemas.openxmlformats.org/officeDocument/2006/relationships/hyperlink" Target="https://wordwall.net/ru/resource/23039884/%D0%BB%D0%BE%D0%B3%D0%B0%D1%80%D0%B8%D1%84%D0%BC%D1%8B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etcode.com/problems/path-sum/description/" TargetMode="External"/><Relationship Id="rId4" Type="http://schemas.openxmlformats.org/officeDocument/2006/relationships/hyperlink" Target="https://leetcode.com/problems/symmetric-tree/descrip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ru/resource/23039884/%D0%BB%D0%BE%D0%B3%D0%B0%D1%80%D0%B8%D1%84%D0%BC%D1%8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lumunge.github.io/Graph-Algorithms-Visualization/dfs-visual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70525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Деревья. </a:t>
            </a:r>
            <a:r>
              <a:rPr lang="en-US" sz="4400" dirty="0">
                <a:solidFill>
                  <a:schemeClr val="bg1"/>
                </a:solidFill>
              </a:rPr>
              <a:t>DFS. </a:t>
            </a:r>
            <a:r>
              <a:rPr lang="de-DE" sz="4400" dirty="0">
                <a:solidFill>
                  <a:schemeClr val="bg1"/>
                </a:solidFill>
                <a:effectLst/>
              </a:rPr>
              <a:t>Depth-first </a:t>
            </a:r>
            <a:r>
              <a:rPr lang="de-DE" sz="4400" dirty="0" err="1">
                <a:solidFill>
                  <a:schemeClr val="bg1"/>
                </a:solidFill>
                <a:effectLst/>
              </a:rPr>
              <a:t>search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5FB04-FE24-D1AE-099B-1571BBDA56F5}"/>
              </a:ext>
            </a:extLst>
          </p:cNvPr>
          <p:cNvSpPr txBox="1"/>
          <p:nvPr/>
        </p:nvSpPr>
        <p:spPr>
          <a:xfrm>
            <a:off x="282497" y="275438"/>
            <a:ext cx="83063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Linked List / </a:t>
            </a:r>
            <a:r>
              <a:rPr lang="de-DE" sz="4400" dirty="0" err="1"/>
              <a:t>stack</a:t>
            </a:r>
            <a:r>
              <a:rPr lang="de-DE" sz="4400" dirty="0"/>
              <a:t> / </a:t>
            </a:r>
            <a:r>
              <a:rPr lang="de-DE" sz="4400" dirty="0" err="1"/>
              <a:t>deque</a:t>
            </a:r>
            <a:r>
              <a:rPr lang="de-DE" sz="4400" dirty="0"/>
              <a:t> / </a:t>
            </a:r>
            <a:r>
              <a:rPr lang="de-DE" sz="4400" dirty="0" err="1"/>
              <a:t>queue</a:t>
            </a:r>
            <a:endParaRPr lang="ru-RU" sz="4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DC6A769-86EC-4215-67BA-788C81BE3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368" y="1044879"/>
            <a:ext cx="7829550" cy="57150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836794-BC74-F2A5-F408-BF217002A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564" y="5440136"/>
            <a:ext cx="6748821" cy="23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5FB04-FE24-D1AE-099B-1571BBDA56F5}"/>
              </a:ext>
            </a:extLst>
          </p:cNvPr>
          <p:cNvSpPr txBox="1"/>
          <p:nvPr/>
        </p:nvSpPr>
        <p:spPr>
          <a:xfrm>
            <a:off x="282497" y="275438"/>
            <a:ext cx="83063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Linked List / </a:t>
            </a:r>
            <a:r>
              <a:rPr lang="de-DE" sz="4400" dirty="0" err="1"/>
              <a:t>stack</a:t>
            </a:r>
            <a:r>
              <a:rPr lang="de-DE" sz="4400" dirty="0"/>
              <a:t> / </a:t>
            </a:r>
            <a:r>
              <a:rPr lang="de-DE" sz="4400" dirty="0" err="1"/>
              <a:t>deque</a:t>
            </a:r>
            <a:r>
              <a:rPr lang="de-DE" sz="4400" dirty="0"/>
              <a:t> / </a:t>
            </a:r>
            <a:r>
              <a:rPr lang="de-DE" sz="4400" dirty="0" err="1"/>
              <a:t>queue</a:t>
            </a:r>
            <a:endParaRPr lang="ru-RU" sz="4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088F9C-E78F-4B6C-6E18-4D513AA9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162" y="1543050"/>
            <a:ext cx="82200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55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def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dfs_recursive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2400" dirty="0">
                <a:solidFill>
                  <a:schemeClr val="bg1"/>
                </a:solidFill>
              </a:rPr>
              <a:t>):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		…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de-DE" sz="2400" dirty="0" err="1">
                <a:solidFill>
                  <a:schemeClr val="bg1"/>
                </a:solidFill>
              </a:rPr>
              <a:t>result</a:t>
            </a:r>
            <a:r>
              <a:rPr lang="de-DE" sz="2400" dirty="0">
                <a:solidFill>
                  <a:schemeClr val="bg1"/>
                </a:solidFill>
              </a:rPr>
              <a:t> = </a:t>
            </a:r>
            <a:r>
              <a:rPr lang="de-DE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dfs_recursive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de-DE" sz="2400" dirty="0" err="1">
                <a:solidFill>
                  <a:schemeClr val="bg1"/>
                </a:solidFill>
              </a:rPr>
              <a:t>print</a:t>
            </a:r>
            <a:r>
              <a:rPr lang="de-DE" sz="2400" dirty="0">
                <a:solidFill>
                  <a:schemeClr val="bg1"/>
                </a:solidFill>
              </a:rPr>
              <a:t>(</a:t>
            </a:r>
            <a:r>
              <a:rPr lang="de-DE" sz="2400" dirty="0" err="1">
                <a:solidFill>
                  <a:schemeClr val="bg1"/>
                </a:solidFill>
              </a:rPr>
              <a:t>result</a:t>
            </a:r>
            <a:r>
              <a:rPr lang="de-DE" sz="2400" dirty="0">
                <a:solidFill>
                  <a:schemeClr val="bg1"/>
                </a:solidFill>
              </a:rPr>
              <a:t>)  # 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B D E C F 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Второе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679050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</a:t>
            </a:r>
            <a:r>
              <a:rPr lang="de-DE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ree</a:t>
            </a:r>
            <a:r>
              <a:rPr lang="de-DE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[],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[]</a:t>
            </a:r>
          </a:p>
          <a:p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def </a:t>
            </a:r>
            <a:r>
              <a:rPr lang="de-DE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dfs_tree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2400" dirty="0">
                <a:solidFill>
                  <a:schemeClr val="bg1"/>
                </a:solidFill>
              </a:rPr>
              <a:t>):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		…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de-DE" sz="2400" dirty="0" err="1">
                <a:solidFill>
                  <a:schemeClr val="bg1"/>
                </a:solidFill>
              </a:rPr>
              <a:t>result</a:t>
            </a:r>
            <a:r>
              <a:rPr lang="de-DE" sz="2400" dirty="0">
                <a:solidFill>
                  <a:schemeClr val="bg1"/>
                </a:solidFill>
              </a:rPr>
              <a:t> = </a:t>
            </a:r>
            <a:r>
              <a:rPr lang="de-DE" sz="2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dfs_tree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DE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de-DE" sz="2400" dirty="0" err="1">
                <a:solidFill>
                  <a:schemeClr val="bg1"/>
                </a:solidFill>
              </a:rPr>
              <a:t>print</a:t>
            </a:r>
            <a:r>
              <a:rPr lang="de-DE" sz="2400" dirty="0">
                <a:solidFill>
                  <a:schemeClr val="bg1"/>
                </a:solidFill>
              </a:rPr>
              <a:t>(</a:t>
            </a:r>
            <a:r>
              <a:rPr lang="de-DE" sz="2400" dirty="0" err="1">
                <a:solidFill>
                  <a:schemeClr val="bg1"/>
                </a:solidFill>
              </a:rPr>
              <a:t>result</a:t>
            </a:r>
            <a:r>
              <a:rPr lang="de-DE" sz="2400" dirty="0">
                <a:solidFill>
                  <a:schemeClr val="bg1"/>
                </a:solidFill>
              </a:rPr>
              <a:t>)  # </a:t>
            </a:r>
            <a:r>
              <a:rPr lang="pt-B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B D E C F G</a:t>
            </a:r>
          </a:p>
        </p:txBody>
      </p:sp>
    </p:spTree>
    <p:extLst>
      <p:ext uri="{BB962C8B-B14F-4D97-AF65-F5344CB8AC3E}">
        <p14:creationId xmlns:p14="http://schemas.microsoft.com/office/powerpoint/2010/main" val="121019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1A42942-B4DA-D4D9-172B-6CD13350668E}"/>
              </a:ext>
            </a:extLst>
          </p:cNvPr>
          <p:cNvSpPr txBox="1"/>
          <p:nvPr/>
        </p:nvSpPr>
        <p:spPr>
          <a:xfrm>
            <a:off x="1175911" y="2067268"/>
            <a:ext cx="2634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Задача 1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AEB27841-7AEF-72B6-A86A-CD335E4798C5}"/>
              </a:ext>
            </a:extLst>
          </p:cNvPr>
          <p:cNvSpPr txBox="1"/>
          <p:nvPr/>
        </p:nvSpPr>
        <p:spPr>
          <a:xfrm>
            <a:off x="1175910" y="2688147"/>
            <a:ext cx="2634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Задача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CD9BF26B-5761-5B8A-2919-37EA4400C6B6}"/>
              </a:ext>
            </a:extLst>
          </p:cNvPr>
          <p:cNvSpPr txBox="1"/>
          <p:nvPr/>
        </p:nvSpPr>
        <p:spPr>
          <a:xfrm>
            <a:off x="1175909" y="3309026"/>
            <a:ext cx="2634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Задача 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DFS </a:t>
            </a:r>
            <a:r>
              <a:rPr lang="ru-RU" sz="4400" dirty="0" err="1"/>
              <a:t>Depth</a:t>
            </a:r>
            <a:r>
              <a:rPr lang="ru-RU" sz="4400" dirty="0"/>
              <a:t>-First Search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978353" y="1354793"/>
            <a:ext cx="98080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Алгоритм </a:t>
            </a:r>
            <a:r>
              <a:rPr lang="ru-RU" sz="2800" b="1" dirty="0"/>
              <a:t>DFS</a:t>
            </a:r>
            <a:r>
              <a:rPr lang="ru-RU" sz="2800" dirty="0"/>
              <a:t> (</a:t>
            </a:r>
            <a:r>
              <a:rPr lang="ru-RU" sz="2800" dirty="0" err="1"/>
              <a:t>Depth</a:t>
            </a:r>
            <a:r>
              <a:rPr lang="ru-RU" sz="2800" dirty="0"/>
              <a:t>-First Search, или </a:t>
            </a:r>
            <a:r>
              <a:rPr lang="ru-RU" sz="2800" b="1" dirty="0"/>
              <a:t>поиск в глубину</a:t>
            </a:r>
            <a:r>
              <a:rPr lang="ru-RU" sz="2800" dirty="0"/>
              <a:t>) — это способ обхода графов и деревьев, при котором мы идём </a:t>
            </a:r>
            <a:r>
              <a:rPr lang="ru-RU" sz="2800" b="1" dirty="0"/>
              <a:t>вглубь</a:t>
            </a:r>
            <a:r>
              <a:rPr lang="ru-RU" sz="2800" dirty="0"/>
              <a:t> структуры данных, прежде чем переходить к другим ветвям.</a:t>
            </a:r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457516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Где применяется?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22842"/>
            <a:ext cx="47788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Файловая система (директории)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ОС (Windows, Linux, </a:t>
            </a:r>
            <a:r>
              <a:rPr lang="ru-RU" dirty="0" err="1"/>
              <a:t>macOS</a:t>
            </a:r>
            <a:r>
              <a:rPr lang="ru-RU" dirty="0"/>
              <a:t>) представляют каталоги и файлы в виде дерева:</a:t>
            </a:r>
          </a:p>
          <a:p>
            <a:endParaRPr lang="ru-RU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5F7E6-E997-FAFD-958F-055E8298FE17}"/>
              </a:ext>
            </a:extLst>
          </p:cNvPr>
          <p:cNvSpPr txBox="1"/>
          <p:nvPr/>
        </p:nvSpPr>
        <p:spPr>
          <a:xfrm>
            <a:off x="7190934" y="1354793"/>
            <a:ext cx="4778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de-DE" b="1" dirty="0"/>
              <a:t>HTML / DOM </a:t>
            </a:r>
            <a:r>
              <a:rPr lang="ru-RU" b="1" dirty="0"/>
              <a:t>в браузерах </a:t>
            </a:r>
            <a:br>
              <a:rPr lang="ru-RU" dirty="0"/>
            </a:br>
            <a:r>
              <a:rPr lang="ru-RU" dirty="0"/>
              <a:t>Пример: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B6DD4-7CB6-E3A7-5170-5CEE60B7659B}"/>
              </a:ext>
            </a:extLst>
          </p:cNvPr>
          <p:cNvSpPr txBox="1"/>
          <p:nvPr/>
        </p:nvSpPr>
        <p:spPr>
          <a:xfrm>
            <a:off x="914400" y="4436684"/>
            <a:ext cx="55120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Сжатие данных (</a:t>
            </a:r>
            <a:r>
              <a:rPr lang="de-DE" b="1" dirty="0"/>
              <a:t>Huffman </a:t>
            </a:r>
            <a:r>
              <a:rPr lang="de-DE" b="1" dirty="0" err="1"/>
              <a:t>Tree</a:t>
            </a:r>
            <a:r>
              <a:rPr lang="de-DE" b="1" dirty="0"/>
              <a:t>)</a:t>
            </a:r>
            <a:endParaRPr lang="ru-RU" b="1" dirty="0"/>
          </a:p>
          <a:p>
            <a:r>
              <a:rPr lang="ru-RU" dirty="0"/>
              <a:t>Пример:</a:t>
            </a:r>
            <a:br>
              <a:rPr lang="ru-RU" dirty="0"/>
            </a:br>
            <a:r>
              <a:rPr lang="ru-RU" dirty="0"/>
              <a:t>В алгоритме Хаффмана строится дерево на основе частоты символов для кодирования: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Символы с большей частотой → ближе к корню → короче код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Применяется в: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сжатии текста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коде MP3, JPEG, ZIP и др.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C0950-F6FA-2DF3-DDA2-80323116ED4D}"/>
              </a:ext>
            </a:extLst>
          </p:cNvPr>
          <p:cNvSpPr txBox="1"/>
          <p:nvPr/>
        </p:nvSpPr>
        <p:spPr>
          <a:xfrm>
            <a:off x="7190934" y="4436684"/>
            <a:ext cx="55120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Компиляторы и парсеры</a:t>
            </a:r>
          </a:p>
          <a:p>
            <a:r>
              <a:rPr lang="ru-RU" dirty="0"/>
              <a:t>Пример:</a:t>
            </a:r>
            <a:br>
              <a:rPr lang="ru-RU" dirty="0"/>
            </a:br>
            <a:r>
              <a:rPr lang="ru-RU" b="1" dirty="0" err="1"/>
              <a:t>Abstract</a:t>
            </a:r>
            <a:r>
              <a:rPr lang="ru-RU" b="1" dirty="0"/>
              <a:t> </a:t>
            </a:r>
            <a:r>
              <a:rPr lang="ru-RU" b="1" dirty="0" err="1"/>
              <a:t>Syntax</a:t>
            </a:r>
            <a:r>
              <a:rPr lang="ru-RU" b="1" dirty="0"/>
              <a:t> </a:t>
            </a:r>
            <a:r>
              <a:rPr lang="ru-RU" b="1" dirty="0" err="1"/>
              <a:t>Tree</a:t>
            </a:r>
            <a:r>
              <a:rPr lang="ru-RU" b="1" dirty="0"/>
              <a:t> (AST)</a:t>
            </a:r>
            <a:r>
              <a:rPr lang="ru-RU" dirty="0"/>
              <a:t> — представляет структуру кода.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252ADC-26E9-27CC-006A-B4FAB551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373" y="2800300"/>
            <a:ext cx="1890493" cy="147816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90E8D8-99D6-245F-7E09-386C49241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934" y="2282971"/>
            <a:ext cx="1981200" cy="19240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26FCCCE-F087-E031-27E9-508FE6CA1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934" y="5914012"/>
            <a:ext cx="1628775" cy="5619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41F768-0BD0-AE9B-CCA1-A65EF06A3A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0348" y="5889011"/>
            <a:ext cx="981075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9053953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AST </a:t>
            </a:r>
            <a:r>
              <a:rPr lang="ru-RU" sz="4400" dirty="0" err="1">
                <a:solidFill>
                  <a:schemeClr val="bg1"/>
                </a:solidFill>
              </a:rPr>
              <a:t>Abstract</a:t>
            </a:r>
            <a:r>
              <a:rPr lang="ru-RU" sz="4400" dirty="0">
                <a:solidFill>
                  <a:schemeClr val="bg1"/>
                </a:solidFill>
              </a:rPr>
              <a:t> </a:t>
            </a:r>
            <a:r>
              <a:rPr lang="ru-RU" sz="4400" dirty="0" err="1">
                <a:solidFill>
                  <a:schemeClr val="bg1"/>
                </a:solidFill>
              </a:rPr>
              <a:t>Syntax</a:t>
            </a:r>
            <a:r>
              <a:rPr lang="ru-RU" sz="4400" dirty="0">
                <a:solidFill>
                  <a:schemeClr val="bg1"/>
                </a:solidFill>
              </a:rPr>
              <a:t> </a:t>
            </a:r>
            <a:r>
              <a:rPr lang="ru-RU" sz="4400" dirty="0" err="1">
                <a:solidFill>
                  <a:schemeClr val="bg1"/>
                </a:solidFill>
              </a:rPr>
              <a:t>Tree</a:t>
            </a:r>
            <a:r>
              <a:rPr lang="ru-RU" sz="4400" dirty="0">
                <a:solidFill>
                  <a:schemeClr val="bg1"/>
                </a:solidFill>
              </a:rPr>
              <a:t>, </a:t>
            </a:r>
            <a:endParaRPr lang="en-US" sz="4400" dirty="0">
              <a:solidFill>
                <a:schemeClr val="bg1"/>
              </a:solidFill>
            </a:endParaRPr>
          </a:p>
          <a:p>
            <a:r>
              <a:rPr lang="ru-RU" sz="4400" dirty="0">
                <a:solidFill>
                  <a:schemeClr val="bg1"/>
                </a:solidFill>
              </a:rPr>
              <a:t>абстрактное синтаксическое дерево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D9A02-4820-3066-71A7-889142DF9F54}"/>
              </a:ext>
            </a:extLst>
          </p:cNvPr>
          <p:cNvSpPr txBox="1"/>
          <p:nvPr/>
        </p:nvSpPr>
        <p:spPr>
          <a:xfrm>
            <a:off x="914399" y="2074484"/>
            <a:ext cx="121702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Дерево, которое представляет структурированное содержимое кода. Оно используется компиляторами, интерпретаторами, IDE и другими инструментами, чтобы понять, проанализировать и преобразовать код.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CF7B6-10A4-8439-DAF7-EAD8B845A8EC}"/>
              </a:ext>
            </a:extLst>
          </p:cNvPr>
          <p:cNvSpPr txBox="1"/>
          <p:nvPr/>
        </p:nvSpPr>
        <p:spPr>
          <a:xfrm>
            <a:off x="620486" y="2971086"/>
            <a:ext cx="61286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chemeClr val="bg1"/>
                </a:solidFill>
              </a:rPr>
              <a:t>Пример: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x = 2 + 3</a:t>
            </a:r>
            <a:endParaRPr lang="ru-RU" dirty="0">
              <a:solidFill>
                <a:schemeClr val="bg1"/>
              </a:solidFill>
            </a:endParaRPr>
          </a:p>
          <a:p>
            <a:pPr algn="just"/>
            <a:endParaRPr lang="ru-RU" dirty="0">
              <a:solidFill>
                <a:schemeClr val="bg1"/>
              </a:solidFill>
            </a:endParaRPr>
          </a:p>
          <a:p>
            <a:pPr algn="just"/>
            <a:r>
              <a:rPr lang="de-DE" dirty="0" err="1">
                <a:solidFill>
                  <a:schemeClr val="bg1"/>
                </a:solidFill>
              </a:rPr>
              <a:t>Assign</a:t>
            </a:r>
            <a:endParaRPr lang="de-DE" dirty="0">
              <a:solidFill>
                <a:schemeClr val="bg1"/>
              </a:solidFill>
            </a:endParaRPr>
          </a:p>
          <a:p>
            <a:pPr algn="just"/>
            <a:r>
              <a:rPr lang="de-DE" dirty="0">
                <a:solidFill>
                  <a:schemeClr val="bg1"/>
                </a:solidFill>
              </a:rPr>
              <a:t>├── Name(x)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└── </a:t>
            </a:r>
            <a:r>
              <a:rPr lang="de-DE" dirty="0" err="1">
                <a:solidFill>
                  <a:schemeClr val="bg1"/>
                </a:solidFill>
              </a:rPr>
              <a:t>BinOp</a:t>
            </a:r>
            <a:endParaRPr lang="de-DE" dirty="0">
              <a:solidFill>
                <a:schemeClr val="bg1"/>
              </a:solidFill>
            </a:endParaRPr>
          </a:p>
          <a:p>
            <a:pPr algn="just"/>
            <a:r>
              <a:rPr lang="de-DE" dirty="0">
                <a:solidFill>
                  <a:schemeClr val="bg1"/>
                </a:solidFill>
              </a:rPr>
              <a:t>    ├── Num(2)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    ├── Add</a:t>
            </a:r>
          </a:p>
          <a:p>
            <a:pPr algn="just"/>
            <a:r>
              <a:rPr lang="de-DE" dirty="0">
                <a:solidFill>
                  <a:schemeClr val="bg1"/>
                </a:solidFill>
              </a:rPr>
              <a:t>    └── Num(3)</a:t>
            </a:r>
            <a:endParaRPr lang="ru-RU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Здесь видно, что: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верхний уровень — операция присваивания (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Assign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слева переменная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x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справа бинарная операция сложения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2 + 3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ru-RU" dirty="0">
              <a:solidFill>
                <a:schemeClr val="bg1"/>
              </a:solidFill>
            </a:endParaRPr>
          </a:p>
          <a:p>
            <a:pPr algn="just"/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33ADB1-DA7D-4EE4-A6EF-6C3737C7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4396329"/>
            <a:ext cx="7100485" cy="31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45650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Как ещё?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839130-AA16-64C0-6FAC-D02194477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46" y="2168638"/>
            <a:ext cx="12043308" cy="38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5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909300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Дерево — это разновидность графа.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B6DD4-7CB6-E3A7-5170-5CEE60B7659B}"/>
              </a:ext>
            </a:extLst>
          </p:cNvPr>
          <p:cNvSpPr txBox="1"/>
          <p:nvPr/>
        </p:nvSpPr>
        <p:spPr>
          <a:xfrm>
            <a:off x="664029" y="3034009"/>
            <a:ext cx="676846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Как и графы, деревья состоят из узлов и ребер.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Основные термины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Корень (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Root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— верхний узел (в примере: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ru-RU" altLang="ru-RU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Ребро (Edge) — связь между родителем и потомком (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 → B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ru-RU" altLang="ru-RU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Узел (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Node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— элемент дерева (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B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</a:rPr>
              <a:t>, и т.д.)</a:t>
            </a:r>
            <a:endParaRPr kumimoji="0" lang="ru-RU" altLang="ru-RU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Лист (</a:t>
            </a:r>
            <a:r>
              <a:rPr kumimoji="0" lang="ru-RU" altLang="ru-RU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Leaf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— узел без детей (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D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ru-RU" altLang="ru-RU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Внутренний узел — не лист и не корень (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B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ru-RU" altLang="ru-RU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algn="just"/>
            <a:endParaRPr sz="2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A2A4B32-FCFE-63E0-F7C1-60525E808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865" y="1859460"/>
            <a:ext cx="6521468" cy="453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9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834663" y="231408"/>
            <a:ext cx="50218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Обход дерева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E11AD-F743-BC4A-F8C0-561381AE1B16}"/>
              </a:ext>
            </a:extLst>
          </p:cNvPr>
          <p:cNvSpPr txBox="1"/>
          <p:nvPr/>
        </p:nvSpPr>
        <p:spPr>
          <a:xfrm>
            <a:off x="435429" y="1000849"/>
            <a:ext cx="12115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Мы использовали алгоритм поиска в ширину как инструмент поиска,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однако этим его возможности не ограничиваются. Поиск в ширину является алгоритмом обхода; это значит, что он посещает каждый узел дерева («обходит» его). </a:t>
            </a:r>
          </a:p>
          <a:p>
            <a:r>
              <a:rPr lang="ru-RU" sz="2400" b="1" dirty="0">
                <a:solidFill>
                  <a:schemeClr val="bg1"/>
                </a:solidFill>
              </a:rPr>
              <a:t>Например:</a:t>
            </a:r>
          </a:p>
          <a:p>
            <a:r>
              <a:rPr lang="ru-RU" sz="2400" dirty="0">
                <a:solidFill>
                  <a:schemeClr val="bg1"/>
                </a:solidFill>
              </a:rPr>
              <a:t>1. Посетить каждый узел в дереве.</a:t>
            </a:r>
          </a:p>
          <a:p>
            <a:r>
              <a:rPr lang="ru-RU" sz="2400" dirty="0">
                <a:solidFill>
                  <a:schemeClr val="bg1"/>
                </a:solidFill>
              </a:rPr>
              <a:t>2. Если узел является файлом, вывести его имя.</a:t>
            </a:r>
          </a:p>
          <a:p>
            <a:r>
              <a:rPr lang="ru-RU" sz="2400" dirty="0">
                <a:solidFill>
                  <a:schemeClr val="bg1"/>
                </a:solidFill>
              </a:rPr>
              <a:t>3. Если узел является папкой, добавить его в очередь папок, чтобы найти</a:t>
            </a:r>
          </a:p>
          <a:p>
            <a:r>
              <a:rPr lang="ru-RU" sz="2400" dirty="0">
                <a:solidFill>
                  <a:schemeClr val="bg1"/>
                </a:solidFill>
              </a:rPr>
              <a:t>находящиеся в нем файлы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76A7D-AEEF-3E62-D3AD-53D0939941A5}"/>
              </a:ext>
            </a:extLst>
          </p:cNvPr>
          <p:cNvSpPr txBox="1"/>
          <p:nvPr/>
        </p:nvSpPr>
        <p:spPr>
          <a:xfrm>
            <a:off x="446315" y="3954599"/>
            <a:ext cx="12115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</a:rPr>
              <a:t>def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printnames</a:t>
            </a:r>
            <a:r>
              <a:rPr lang="de-DE" sz="2000" b="1" dirty="0">
                <a:solidFill>
                  <a:schemeClr val="bg1"/>
                </a:solidFill>
              </a:rPr>
              <a:t>(</a:t>
            </a:r>
            <a:r>
              <a:rPr lang="de-DE" sz="2000" b="1" dirty="0" err="1">
                <a:solidFill>
                  <a:schemeClr val="bg1"/>
                </a:solidFill>
              </a:rPr>
              <a:t>start_dir</a:t>
            </a:r>
            <a:r>
              <a:rPr lang="de-DE" sz="2000" b="1" dirty="0">
                <a:solidFill>
                  <a:schemeClr val="bg1"/>
                </a:solidFill>
              </a:rPr>
              <a:t>):</a:t>
            </a:r>
          </a:p>
          <a:p>
            <a:pPr lvl="1"/>
            <a:r>
              <a:rPr lang="de-DE" sz="2000" b="1" dirty="0" err="1">
                <a:solidFill>
                  <a:schemeClr val="bg1"/>
                </a:solidFill>
              </a:rPr>
              <a:t>search_queue</a:t>
            </a:r>
            <a:r>
              <a:rPr lang="de-DE" sz="2000" b="1" dirty="0">
                <a:solidFill>
                  <a:schemeClr val="bg1"/>
                </a:solidFill>
              </a:rPr>
              <a:t> = </a:t>
            </a:r>
            <a:r>
              <a:rPr lang="de-DE" sz="2000" b="1" dirty="0" err="1">
                <a:solidFill>
                  <a:schemeClr val="bg1"/>
                </a:solidFill>
              </a:rPr>
              <a:t>deque</a:t>
            </a:r>
            <a:r>
              <a:rPr lang="de-DE" sz="2000" b="1" dirty="0">
                <a:solidFill>
                  <a:schemeClr val="bg1"/>
                </a:solidFill>
              </a:rPr>
              <a:t>()</a:t>
            </a:r>
          </a:p>
          <a:p>
            <a:pPr lvl="1"/>
            <a:r>
              <a:rPr lang="de-DE" sz="2000" b="1" dirty="0" err="1">
                <a:solidFill>
                  <a:schemeClr val="bg1"/>
                </a:solidFill>
              </a:rPr>
              <a:t>search_queue.append</a:t>
            </a:r>
            <a:r>
              <a:rPr lang="de-DE" sz="2000" b="1" dirty="0">
                <a:solidFill>
                  <a:schemeClr val="bg1"/>
                </a:solidFill>
              </a:rPr>
              <a:t>(</a:t>
            </a:r>
            <a:r>
              <a:rPr lang="de-DE" sz="2000" b="1" dirty="0" err="1">
                <a:solidFill>
                  <a:schemeClr val="bg1"/>
                </a:solidFill>
              </a:rPr>
              <a:t>start_dir</a:t>
            </a:r>
            <a:r>
              <a:rPr lang="de-DE" sz="2000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de-DE" sz="2000" b="1" dirty="0" err="1">
                <a:solidFill>
                  <a:schemeClr val="bg1"/>
                </a:solidFill>
              </a:rPr>
              <a:t>while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search_queue</a:t>
            </a:r>
            <a:r>
              <a:rPr lang="de-DE" sz="2000" b="1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de-DE" sz="2000" b="1" dirty="0">
                <a:solidFill>
                  <a:schemeClr val="bg1"/>
                </a:solidFill>
              </a:rPr>
              <a:t>dir = </a:t>
            </a:r>
            <a:r>
              <a:rPr lang="de-DE" sz="2000" b="1" dirty="0" err="1">
                <a:solidFill>
                  <a:schemeClr val="bg1"/>
                </a:solidFill>
              </a:rPr>
              <a:t>search_queue.popleft</a:t>
            </a:r>
            <a:r>
              <a:rPr lang="de-DE" sz="2000" b="1" dirty="0">
                <a:solidFill>
                  <a:schemeClr val="bg1"/>
                </a:solidFill>
              </a:rPr>
              <a:t>()</a:t>
            </a:r>
          </a:p>
          <a:p>
            <a:pPr lvl="2"/>
            <a:r>
              <a:rPr lang="de-DE" sz="2000" b="1" dirty="0" err="1">
                <a:solidFill>
                  <a:schemeClr val="bg1"/>
                </a:solidFill>
              </a:rPr>
              <a:t>for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file</a:t>
            </a:r>
            <a:r>
              <a:rPr lang="de-DE" sz="2000" b="1" dirty="0">
                <a:solidFill>
                  <a:schemeClr val="bg1"/>
                </a:solidFill>
              </a:rPr>
              <a:t> in </a:t>
            </a:r>
            <a:r>
              <a:rPr lang="de-DE" sz="2000" b="1" dirty="0" err="1">
                <a:solidFill>
                  <a:schemeClr val="bg1"/>
                </a:solidFill>
              </a:rPr>
              <a:t>sorted</a:t>
            </a:r>
            <a:r>
              <a:rPr lang="de-DE" sz="2000" b="1" dirty="0">
                <a:solidFill>
                  <a:schemeClr val="bg1"/>
                </a:solidFill>
              </a:rPr>
              <a:t>(</a:t>
            </a:r>
            <a:r>
              <a:rPr lang="de-DE" sz="2000" b="1" dirty="0" err="1">
                <a:solidFill>
                  <a:schemeClr val="bg1"/>
                </a:solidFill>
              </a:rPr>
              <a:t>listdir</a:t>
            </a:r>
            <a:r>
              <a:rPr lang="de-DE" sz="2000" b="1" dirty="0">
                <a:solidFill>
                  <a:schemeClr val="bg1"/>
                </a:solidFill>
              </a:rPr>
              <a:t>(dir)):</a:t>
            </a:r>
          </a:p>
          <a:p>
            <a:pPr lvl="2"/>
            <a:r>
              <a:rPr lang="ru-RU" sz="2000" b="1" dirty="0">
                <a:solidFill>
                  <a:schemeClr val="bg1"/>
                </a:solidFill>
              </a:rPr>
              <a:t>	</a:t>
            </a:r>
            <a:r>
              <a:rPr lang="de-DE" sz="2000" b="1" dirty="0" err="1">
                <a:solidFill>
                  <a:schemeClr val="bg1"/>
                </a:solidFill>
              </a:rPr>
              <a:t>fullpath</a:t>
            </a:r>
            <a:r>
              <a:rPr lang="de-DE" sz="2000" b="1" dirty="0">
                <a:solidFill>
                  <a:schemeClr val="bg1"/>
                </a:solidFill>
              </a:rPr>
              <a:t> = </a:t>
            </a:r>
            <a:r>
              <a:rPr lang="de-DE" sz="2000" b="1" dirty="0" err="1">
                <a:solidFill>
                  <a:schemeClr val="bg1"/>
                </a:solidFill>
              </a:rPr>
              <a:t>join</a:t>
            </a:r>
            <a:r>
              <a:rPr lang="de-DE" sz="2000" b="1" dirty="0">
                <a:solidFill>
                  <a:schemeClr val="bg1"/>
                </a:solidFill>
              </a:rPr>
              <a:t>(dir, </a:t>
            </a:r>
            <a:r>
              <a:rPr lang="de-DE" sz="2000" b="1" dirty="0" err="1">
                <a:solidFill>
                  <a:schemeClr val="bg1"/>
                </a:solidFill>
              </a:rPr>
              <a:t>file</a:t>
            </a:r>
            <a:r>
              <a:rPr lang="de-DE" sz="2000" b="1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sz="2000" b="1" dirty="0">
                <a:solidFill>
                  <a:schemeClr val="bg1"/>
                </a:solidFill>
              </a:rPr>
              <a:t>	</a:t>
            </a:r>
            <a:r>
              <a:rPr lang="de-DE" sz="2000" b="1" dirty="0" err="1">
                <a:solidFill>
                  <a:schemeClr val="bg1"/>
                </a:solidFill>
              </a:rPr>
              <a:t>if</a:t>
            </a:r>
            <a:r>
              <a:rPr lang="de-DE" sz="2000" b="1" dirty="0">
                <a:solidFill>
                  <a:schemeClr val="bg1"/>
                </a:solidFill>
              </a:rPr>
              <a:t> </a:t>
            </a:r>
            <a:r>
              <a:rPr lang="de-DE" sz="2000" b="1" dirty="0" err="1">
                <a:solidFill>
                  <a:schemeClr val="bg1"/>
                </a:solidFill>
              </a:rPr>
              <a:t>isfile</a:t>
            </a:r>
            <a:r>
              <a:rPr lang="de-DE" sz="2000" b="1" dirty="0">
                <a:solidFill>
                  <a:schemeClr val="bg1"/>
                </a:solidFill>
              </a:rPr>
              <a:t>(</a:t>
            </a:r>
            <a:r>
              <a:rPr lang="de-DE" sz="2000" b="1" dirty="0" err="1">
                <a:solidFill>
                  <a:schemeClr val="bg1"/>
                </a:solidFill>
              </a:rPr>
              <a:t>fullpath</a:t>
            </a:r>
            <a:r>
              <a:rPr lang="de-DE" sz="2000" b="1" dirty="0">
                <a:solidFill>
                  <a:schemeClr val="bg1"/>
                </a:solidFill>
              </a:rPr>
              <a:t>):</a:t>
            </a:r>
          </a:p>
          <a:p>
            <a:pPr lvl="2"/>
            <a:r>
              <a:rPr lang="ru-RU" sz="2000" b="1" dirty="0">
                <a:solidFill>
                  <a:schemeClr val="bg1"/>
                </a:solidFill>
              </a:rPr>
              <a:t>		</a:t>
            </a:r>
            <a:r>
              <a:rPr lang="de-DE" sz="2000" b="1" dirty="0" err="1">
                <a:solidFill>
                  <a:schemeClr val="bg1"/>
                </a:solidFill>
              </a:rPr>
              <a:t>print</a:t>
            </a:r>
            <a:r>
              <a:rPr lang="de-DE" sz="2000" b="1" dirty="0">
                <a:solidFill>
                  <a:schemeClr val="bg1"/>
                </a:solidFill>
              </a:rPr>
              <a:t>(</a:t>
            </a:r>
            <a:r>
              <a:rPr lang="de-DE" sz="2000" b="1" dirty="0" err="1">
                <a:solidFill>
                  <a:schemeClr val="bg1"/>
                </a:solidFill>
              </a:rPr>
              <a:t>file</a:t>
            </a:r>
            <a:r>
              <a:rPr lang="de-DE" sz="2000" b="1" dirty="0">
                <a:solidFill>
                  <a:schemeClr val="bg1"/>
                </a:solidFill>
              </a:rPr>
              <a:t>) </a:t>
            </a:r>
            <a:r>
              <a:rPr lang="ru-RU" sz="2000" b="1" dirty="0">
                <a:solidFill>
                  <a:schemeClr val="bg1"/>
                </a:solidFill>
              </a:rPr>
              <a:t>Если это файл, вывести его имя</a:t>
            </a:r>
          </a:p>
          <a:p>
            <a:pPr lvl="2"/>
            <a:r>
              <a:rPr lang="ru-RU" sz="2000" b="1" dirty="0">
                <a:solidFill>
                  <a:schemeClr val="bg1"/>
                </a:solidFill>
              </a:rPr>
              <a:t>	</a:t>
            </a:r>
            <a:r>
              <a:rPr lang="de-DE" sz="2000" b="1" dirty="0" err="1">
                <a:solidFill>
                  <a:schemeClr val="bg1"/>
                </a:solidFill>
              </a:rPr>
              <a:t>else</a:t>
            </a:r>
            <a:r>
              <a:rPr lang="de-DE" sz="2000" b="1" dirty="0">
                <a:solidFill>
                  <a:schemeClr val="bg1"/>
                </a:solidFill>
              </a:rPr>
              <a:t>:</a:t>
            </a:r>
          </a:p>
          <a:p>
            <a:pPr lvl="2"/>
            <a:r>
              <a:rPr lang="ru-RU" sz="2000" b="1" dirty="0">
                <a:solidFill>
                  <a:schemeClr val="bg1"/>
                </a:solidFill>
              </a:rPr>
              <a:t>		</a:t>
            </a:r>
            <a:r>
              <a:rPr lang="de-DE" sz="2000" b="1" dirty="0" err="1">
                <a:solidFill>
                  <a:schemeClr val="bg1"/>
                </a:solidFill>
              </a:rPr>
              <a:t>sea</a:t>
            </a:r>
            <a:r>
              <a:rPr lang="ru-RU" sz="2000" b="1" dirty="0">
                <a:solidFill>
                  <a:schemeClr val="bg1"/>
                </a:solidFill>
              </a:rPr>
              <a:t>	</a:t>
            </a:r>
            <a:r>
              <a:rPr lang="de-DE" sz="2000" b="1" dirty="0" err="1">
                <a:solidFill>
                  <a:schemeClr val="bg1"/>
                </a:solidFill>
              </a:rPr>
              <a:t>rch_queue.append</a:t>
            </a:r>
            <a:r>
              <a:rPr lang="de-DE" sz="2000" b="1" dirty="0">
                <a:solidFill>
                  <a:schemeClr val="bg1"/>
                </a:solidFill>
              </a:rPr>
              <a:t>(</a:t>
            </a:r>
            <a:r>
              <a:rPr lang="de-DE" sz="2000" b="1" dirty="0" err="1">
                <a:solidFill>
                  <a:schemeClr val="bg1"/>
                </a:solidFill>
              </a:rPr>
              <a:t>fullpath</a:t>
            </a:r>
            <a:r>
              <a:rPr lang="de-DE" sz="2000" b="1" dirty="0">
                <a:solidFill>
                  <a:schemeClr val="bg1"/>
                </a:solidFill>
              </a:rPr>
              <a:t>)</a:t>
            </a:r>
          </a:p>
          <a:p>
            <a:r>
              <a:rPr lang="de-DE" sz="2000" b="1" dirty="0" err="1">
                <a:solidFill>
                  <a:schemeClr val="bg1"/>
                </a:solidFill>
              </a:rPr>
              <a:t>printnames</a:t>
            </a:r>
            <a:r>
              <a:rPr lang="de-DE" sz="2000" b="1" dirty="0">
                <a:solidFill>
                  <a:schemeClr val="bg1"/>
                </a:solidFill>
              </a:rPr>
              <a:t>("</a:t>
            </a:r>
            <a:r>
              <a:rPr lang="de-DE" sz="2000" b="1" dirty="0" err="1">
                <a:solidFill>
                  <a:schemeClr val="bg1"/>
                </a:solidFill>
              </a:rPr>
              <a:t>pics</a:t>
            </a:r>
            <a:r>
              <a:rPr lang="de-DE" sz="2000" b="1" dirty="0">
                <a:solidFill>
                  <a:schemeClr val="bg1"/>
                </a:solidFill>
              </a:rPr>
              <a:t>")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3609C3-AF0B-7976-1FA9-5089DEBED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089" y="3786015"/>
            <a:ext cx="3774622" cy="35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834663" y="231408"/>
            <a:ext cx="62192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Чего не нужно делать ?</a:t>
            </a:r>
          </a:p>
        </p:txBody>
      </p:sp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5B98EB3E-B519-827B-7533-CEFCB3FFC9CB}"/>
              </a:ext>
            </a:extLst>
          </p:cNvPr>
          <p:cNvSpPr txBox="1"/>
          <p:nvPr/>
        </p:nvSpPr>
        <p:spPr>
          <a:xfrm>
            <a:off x="455558" y="7086264"/>
            <a:ext cx="2514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Визуализация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3F551C-7964-B292-C0FD-605E7C046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558" y="1537607"/>
            <a:ext cx="3686175" cy="2933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8C1679-19A4-BBDA-A416-0FB0D62C6AB3}"/>
              </a:ext>
            </a:extLst>
          </p:cNvPr>
          <p:cNvSpPr txBox="1"/>
          <p:nvPr/>
        </p:nvSpPr>
        <p:spPr>
          <a:xfrm>
            <a:off x="6890658" y="2064212"/>
            <a:ext cx="38317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chemeClr val="bg1"/>
                </a:solidFill>
              </a:rPr>
              <a:t>if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current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in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visited</a:t>
            </a:r>
            <a:r>
              <a:rPr lang="ru-RU" sz="2400" dirty="0">
                <a:solidFill>
                  <a:schemeClr val="bg1"/>
                </a:solidFill>
              </a:rPr>
              <a:t>:</a:t>
            </a:r>
          </a:p>
          <a:p>
            <a:r>
              <a:rPr lang="ru-RU" sz="2400" dirty="0">
                <a:solidFill>
                  <a:schemeClr val="bg1"/>
                </a:solidFill>
              </a:rPr>
              <a:t>            </a:t>
            </a:r>
            <a:r>
              <a:rPr lang="ru-RU" sz="2400" dirty="0" err="1">
                <a:solidFill>
                  <a:schemeClr val="bg1"/>
                </a:solidFill>
              </a:rPr>
              <a:t>continue</a:t>
            </a:r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 err="1">
                <a:solidFill>
                  <a:schemeClr val="bg1"/>
                </a:solidFill>
              </a:rPr>
              <a:t>visited.add</a:t>
            </a:r>
            <a:r>
              <a:rPr lang="ru-RU" sz="2400" dirty="0">
                <a:solidFill>
                  <a:schemeClr val="bg1"/>
                </a:solidFill>
              </a:rPr>
              <a:t>(</a:t>
            </a:r>
            <a:r>
              <a:rPr lang="ru-RU" sz="2400" dirty="0" err="1">
                <a:solidFill>
                  <a:schemeClr val="bg1"/>
                </a:solidFill>
              </a:rPr>
              <a:t>current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C2ACA-2600-5937-7F40-0D63D6F460BB}"/>
              </a:ext>
            </a:extLst>
          </p:cNvPr>
          <p:cNvSpPr txBox="1"/>
          <p:nvPr/>
        </p:nvSpPr>
        <p:spPr>
          <a:xfrm>
            <a:off x="4615543" y="3501811"/>
            <a:ext cx="73587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Мы никогда не сможем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случайно зайти несколько раз в одно и тоже место и получить бесконечный цикл, поэтому нет необходимости отслеживать, в была ли вершина уже пройдена или нет. Зайти снова в одну и ту же вершину при обходе попросту невозможно.</a:t>
            </a:r>
          </a:p>
        </p:txBody>
      </p:sp>
    </p:spTree>
    <p:extLst>
      <p:ext uri="{BB962C8B-B14F-4D97-AF65-F5344CB8AC3E}">
        <p14:creationId xmlns:p14="http://schemas.microsoft.com/office/powerpoint/2010/main" val="3539615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282497" y="275438"/>
            <a:ext cx="74899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Рассмотрим разницу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D8C395-3496-8BB4-C265-6553FE62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" y="1701573"/>
            <a:ext cx="13306693" cy="57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9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766</Words>
  <Application>Microsoft Office PowerPoint</Application>
  <PresentationFormat>Произвольный</PresentationFormat>
  <Paragraphs>107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48</cp:revision>
  <dcterms:created xsi:type="dcterms:W3CDTF">2013-01-27T09:14:16Z</dcterms:created>
  <dcterms:modified xsi:type="dcterms:W3CDTF">2025-07-08T11:22:27Z</dcterms:modified>
  <cp:category/>
</cp:coreProperties>
</file>