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304" r:id="rId4"/>
    <p:sldId id="305" r:id="rId5"/>
    <p:sldId id="298" r:id="rId6"/>
    <p:sldId id="306" r:id="rId7"/>
    <p:sldId id="307" r:id="rId8"/>
    <p:sldId id="308" r:id="rId9"/>
    <p:sldId id="309" r:id="rId10"/>
    <p:sldId id="311" r:id="rId11"/>
    <p:sldId id="312" r:id="rId12"/>
    <p:sldId id="310" r:id="rId1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844" autoAdjust="0"/>
  </p:normalViewPr>
  <p:slideViewPr>
    <p:cSldViewPr snapToGrid="0" snapToObjects="1">
      <p:cViewPr varScale="1">
        <p:scale>
          <a:sx n="89" d="100"/>
          <a:sy n="89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subsequence-of-length-k-with-the-largest-sum/description/" TargetMode="External"/><Relationship Id="rId2" Type="http://schemas.openxmlformats.org/officeDocument/2006/relationships/hyperlink" Target="https://leetcode.com/problems/k-closest-points-to-origin/descriptio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410584" y="335778"/>
            <a:ext cx="490935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K</a:t>
            </a:r>
            <a:r>
              <a:rPr lang="de-DE" sz="4400" dirty="0">
                <a:solidFill>
                  <a:schemeClr val="bg1"/>
                </a:solidFill>
              </a:rPr>
              <a:t>-</a:t>
            </a:r>
            <a:r>
              <a:rPr lang="de-DE" sz="4400" dirty="0" err="1">
                <a:solidFill>
                  <a:schemeClr val="bg1"/>
                </a:solidFill>
              </a:rPr>
              <a:t>Nearest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Neighbors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625737" y="289929"/>
            <a:ext cx="496001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Формула Пифагора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9503D-E006-E25B-3E40-0FC427E4F441}"/>
              </a:ext>
            </a:extLst>
          </p:cNvPr>
          <p:cNvSpPr txBox="1"/>
          <p:nvPr/>
        </p:nvSpPr>
        <p:spPr>
          <a:xfrm>
            <a:off x="0" y="1199219"/>
            <a:ext cx="140046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Основа геометрии и даже многих алгоритмов, например, </a:t>
            </a:r>
            <a:r>
              <a:rPr lang="ru-RU" sz="2800" i="1" dirty="0">
                <a:solidFill>
                  <a:schemeClr val="bg1"/>
                </a:solidFill>
              </a:rPr>
              <a:t>евклидового расстояния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В прямоугольном треугольнике квадрат гипотенузы равен сумме квадратов катетов.</a:t>
            </a:r>
          </a:p>
        </p:txBody>
      </p:sp>
      <p:pic>
        <p:nvPicPr>
          <p:cNvPr id="10" name="Рисунок 9" descr="Изображение выглядит как Шрифт, рукописный текст, каллиграфия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FE164CC-FF2C-7857-31F6-3B6D14EB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52" y="2270328"/>
            <a:ext cx="5168735" cy="106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311D5F-0DC8-07A8-6725-1CB445CCC237}"/>
              </a:ext>
            </a:extLst>
          </p:cNvPr>
          <p:cNvSpPr txBox="1"/>
          <p:nvPr/>
        </p:nvSpPr>
        <p:spPr>
          <a:xfrm>
            <a:off x="258045" y="3531702"/>
            <a:ext cx="137466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Когда вы сможете нанести пользователей на график, вы также сможете измерить расстояние между ними.</a:t>
            </a:r>
          </a:p>
        </p:txBody>
      </p:sp>
    </p:spTree>
    <p:extLst>
      <p:ext uri="{BB962C8B-B14F-4D97-AF65-F5344CB8AC3E}">
        <p14:creationId xmlns:p14="http://schemas.microsoft.com/office/powerpoint/2010/main" val="287410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32" y="274320"/>
            <a:ext cx="195425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b="1" dirty="0"/>
              <a:t>График</a:t>
            </a:r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3B21E-6D13-78D3-2AA9-AB169A9E2EDB}"/>
              </a:ext>
            </a:extLst>
          </p:cNvPr>
          <p:cNvSpPr txBox="1"/>
          <p:nvPr/>
        </p:nvSpPr>
        <p:spPr>
          <a:xfrm>
            <a:off x="812203" y="4797122"/>
            <a:ext cx="123820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Математик скажет, что вместо вычисления расстояния в двух измерениях</a:t>
            </a:r>
          </a:p>
          <a:p>
            <a:pPr algn="ctr"/>
            <a:r>
              <a:rPr lang="ru-RU" sz="2800" dirty="0"/>
              <a:t>вы теперь вычисляете расстояние в пяти измерениях. Тем не менее формула</a:t>
            </a:r>
          </a:p>
          <a:p>
            <a:pPr algn="ctr"/>
            <a:r>
              <a:rPr lang="ru-RU" sz="2800" dirty="0"/>
              <a:t>расстояния остается неизменной.</a:t>
            </a:r>
          </a:p>
          <a:p>
            <a:pPr algn="ctr"/>
            <a:r>
              <a:rPr lang="ru-RU" sz="2800" dirty="0"/>
              <a:t>Просто на этот раз используется набор из пяти чисел вместо двух.</a:t>
            </a:r>
          </a:p>
        </p:txBody>
      </p:sp>
      <p:pic>
        <p:nvPicPr>
          <p:cNvPr id="6" name="Рисунок 5" descr="Изображение выглядит как текст, зарисовка, рисуно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132F6101-5574-E8CE-C8E4-F987FD87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85" y="492759"/>
            <a:ext cx="8821381" cy="39153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423467-6308-5D07-392A-414579DBE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11" y="6739834"/>
            <a:ext cx="11165529" cy="9057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3F7DFA-31F7-3BC0-743A-B88BF887EAD3}"/>
              </a:ext>
            </a:extLst>
          </p:cNvPr>
          <p:cNvSpPr txBox="1"/>
          <p:nvPr/>
        </p:nvSpPr>
        <p:spPr>
          <a:xfrm rot="1141961">
            <a:off x="11397728" y="1670736"/>
            <a:ext cx="29906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/>
              <a:t>Массивы чисел, такие как (2, 2) для грейпфрута или (3, 4, 4, 1, 4) для вкусов в отношении игр, называются векторами. Если вам встретится статья о машинном обучении и вы увидите, что авторы говорят о векторах, знайте, что они имеют</a:t>
            </a:r>
          </a:p>
          <a:p>
            <a:pPr algn="ctr"/>
            <a:r>
              <a:rPr lang="ru-RU" sz="1400" i="1" dirty="0"/>
              <a:t>в виду подобный массив чисел.</a:t>
            </a:r>
          </a:p>
        </p:txBody>
      </p:sp>
    </p:spTree>
    <p:extLst>
      <p:ext uri="{BB962C8B-B14F-4D97-AF65-F5344CB8AC3E}">
        <p14:creationId xmlns:p14="http://schemas.microsoft.com/office/powerpoint/2010/main" val="175328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13FFA-5537-C2ED-5DC2-4F27E5BEA169}"/>
              </a:ext>
            </a:extLst>
          </p:cNvPr>
          <p:cNvSpPr txBox="1"/>
          <p:nvPr/>
        </p:nvSpPr>
        <p:spPr>
          <a:xfrm>
            <a:off x="423205" y="1866679"/>
            <a:ext cx="137839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dirty="0" err="1">
                <a:solidFill>
                  <a:schemeClr val="bg1"/>
                </a:solidFill>
              </a:rPr>
              <a:t>data</a:t>
            </a:r>
            <a:r>
              <a:rPr lang="de-DE" i="1" dirty="0">
                <a:solidFill>
                  <a:schemeClr val="bg1"/>
                </a:solidFill>
              </a:rPr>
              <a:t> = [</a:t>
            </a:r>
          </a:p>
          <a:p>
            <a:r>
              <a:rPr lang="de-DE" i="1" dirty="0">
                <a:solidFill>
                  <a:schemeClr val="bg1"/>
                </a:solidFill>
              </a:rPr>
              <a:t>    [170, 65, '</a:t>
            </a:r>
            <a:r>
              <a:rPr lang="ru-RU" i="1" dirty="0">
                <a:solidFill>
                  <a:schemeClr val="bg1"/>
                </a:solidFill>
              </a:rPr>
              <a:t>М'],</a:t>
            </a:r>
          </a:p>
          <a:p>
            <a:r>
              <a:rPr lang="ru-RU" i="1" dirty="0">
                <a:solidFill>
                  <a:schemeClr val="bg1"/>
                </a:solidFill>
              </a:rPr>
              <a:t>    [180, 80, 'М'],</a:t>
            </a:r>
          </a:p>
          <a:p>
            <a:r>
              <a:rPr lang="ru-RU" i="1" dirty="0">
                <a:solidFill>
                  <a:schemeClr val="bg1"/>
                </a:solidFill>
              </a:rPr>
              <a:t>    [160, 50, 'Ж'],</a:t>
            </a:r>
          </a:p>
          <a:p>
            <a:r>
              <a:rPr lang="ru-RU" i="1" dirty="0">
                <a:solidFill>
                  <a:schemeClr val="bg1"/>
                </a:solidFill>
              </a:rPr>
              <a:t>    [155, 45, 'Ж’]</a:t>
            </a:r>
          </a:p>
          <a:p>
            <a:r>
              <a:rPr lang="en-US" i="1" dirty="0">
                <a:solidFill>
                  <a:schemeClr val="bg1"/>
                </a:solidFill>
              </a:rPr>
              <a:t>	</a:t>
            </a:r>
            <a:r>
              <a:rPr lang="ru-RU" i="1" dirty="0">
                <a:solidFill>
                  <a:schemeClr val="bg1"/>
                </a:solidFill>
              </a:rPr>
              <a:t>]</a:t>
            </a:r>
            <a:endParaRPr lang="de-DE" i="1" dirty="0">
              <a:solidFill>
                <a:schemeClr val="bg1"/>
              </a:solidFill>
            </a:endParaRPr>
          </a:p>
          <a:p>
            <a:r>
              <a:rPr lang="ru-RU" i="1" dirty="0" err="1">
                <a:solidFill>
                  <a:schemeClr val="bg1"/>
                </a:solidFill>
              </a:rPr>
              <a:t>new_point</a:t>
            </a:r>
            <a:r>
              <a:rPr lang="ru-RU" i="1" dirty="0">
                <a:solidFill>
                  <a:schemeClr val="bg1"/>
                </a:solidFill>
              </a:rPr>
              <a:t> = [167, 55]</a:t>
            </a:r>
          </a:p>
          <a:p>
            <a:r>
              <a:rPr lang="ru-RU" i="1" dirty="0">
                <a:solidFill>
                  <a:schemeClr val="bg1"/>
                </a:solidFill>
              </a:rPr>
              <a:t>k = 3  # количество соседей</a:t>
            </a:r>
            <a:endParaRPr lang="en-US" i="1" dirty="0">
              <a:solidFill>
                <a:schemeClr val="bg1"/>
              </a:solidFill>
            </a:endParaRPr>
          </a:p>
          <a:p>
            <a:endParaRPr lang="de-DE" i="1" dirty="0">
              <a:solidFill>
                <a:schemeClr val="bg1"/>
              </a:solidFill>
            </a:endParaRPr>
          </a:p>
          <a:p>
            <a:r>
              <a:rPr lang="de-DE" i="1" dirty="0" err="1">
                <a:solidFill>
                  <a:schemeClr val="bg1"/>
                </a:solidFill>
              </a:rPr>
              <a:t>knn_classify</a:t>
            </a:r>
            <a:r>
              <a:rPr lang="de-DE" i="1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data</a:t>
            </a:r>
            <a:r>
              <a:rPr lang="de-DE" i="1" dirty="0">
                <a:solidFill>
                  <a:schemeClr val="bg1"/>
                </a:solidFill>
              </a:rPr>
              <a:t>, </a:t>
            </a:r>
            <a:r>
              <a:rPr lang="de-DE" i="1" dirty="0" err="1">
                <a:solidFill>
                  <a:schemeClr val="bg1"/>
                </a:solidFill>
              </a:rPr>
              <a:t>new_point</a:t>
            </a:r>
            <a:r>
              <a:rPr lang="de-DE" i="1" dirty="0">
                <a:solidFill>
                  <a:schemeClr val="bg1"/>
                </a:solidFill>
              </a:rPr>
              <a:t>, k)</a:t>
            </a:r>
            <a:r>
              <a:rPr lang="en-US" i="1" dirty="0">
                <a:solidFill>
                  <a:schemeClr val="bg1"/>
                </a:solidFill>
              </a:rPr>
              <a:t>:</a:t>
            </a:r>
          </a:p>
          <a:p>
            <a:r>
              <a:rPr lang="en-US" i="1" dirty="0">
                <a:solidFill>
                  <a:schemeClr val="bg1"/>
                </a:solidFill>
              </a:rPr>
              <a:t>	…</a:t>
            </a:r>
          </a:p>
          <a:p>
            <a:endParaRPr lang="ru-RU" i="1" dirty="0">
              <a:solidFill>
                <a:schemeClr val="bg1"/>
              </a:solidFill>
            </a:endParaRPr>
          </a:p>
          <a:p>
            <a:r>
              <a:rPr lang="de-DE" i="1" dirty="0" err="1">
                <a:solidFill>
                  <a:schemeClr val="bg1"/>
                </a:solidFill>
              </a:rPr>
              <a:t>result</a:t>
            </a:r>
            <a:r>
              <a:rPr lang="de-DE" i="1" dirty="0">
                <a:solidFill>
                  <a:schemeClr val="bg1"/>
                </a:solidFill>
              </a:rPr>
              <a:t> = </a:t>
            </a:r>
            <a:r>
              <a:rPr lang="de-DE" i="1" dirty="0" err="1">
                <a:solidFill>
                  <a:schemeClr val="bg1"/>
                </a:solidFill>
              </a:rPr>
              <a:t>knn_classify</a:t>
            </a:r>
            <a:r>
              <a:rPr lang="de-DE" i="1" dirty="0">
                <a:solidFill>
                  <a:schemeClr val="bg1"/>
                </a:solidFill>
              </a:rPr>
              <a:t>(</a:t>
            </a:r>
            <a:r>
              <a:rPr lang="de-DE" i="1" dirty="0" err="1">
                <a:solidFill>
                  <a:schemeClr val="bg1"/>
                </a:solidFill>
              </a:rPr>
              <a:t>data</a:t>
            </a:r>
            <a:r>
              <a:rPr lang="de-DE" i="1" dirty="0">
                <a:solidFill>
                  <a:schemeClr val="bg1"/>
                </a:solidFill>
              </a:rPr>
              <a:t>, </a:t>
            </a:r>
            <a:r>
              <a:rPr lang="de-DE" i="1" dirty="0" err="1">
                <a:solidFill>
                  <a:schemeClr val="bg1"/>
                </a:solidFill>
              </a:rPr>
              <a:t>new_point</a:t>
            </a:r>
            <a:r>
              <a:rPr lang="de-DE" i="1" dirty="0">
                <a:solidFill>
                  <a:schemeClr val="bg1"/>
                </a:solidFill>
              </a:rPr>
              <a:t>, k)</a:t>
            </a:r>
            <a:endParaRPr lang="ru-RU" i="1" dirty="0">
              <a:solidFill>
                <a:schemeClr val="bg1"/>
              </a:solidFill>
            </a:endParaRPr>
          </a:p>
          <a:p>
            <a:r>
              <a:rPr lang="de-DE" i="1" dirty="0" err="1">
                <a:solidFill>
                  <a:schemeClr val="bg1"/>
                </a:solidFill>
              </a:rPr>
              <a:t>print</a:t>
            </a:r>
            <a:r>
              <a:rPr lang="de-DE" i="1" dirty="0">
                <a:solidFill>
                  <a:schemeClr val="bg1"/>
                </a:solidFill>
              </a:rPr>
              <a:t>(f"</a:t>
            </a:r>
            <a:r>
              <a:rPr lang="ru-RU" i="1" dirty="0">
                <a:solidFill>
                  <a:schemeClr val="bg1"/>
                </a:solidFill>
              </a:rPr>
              <a:t>Новый объект с параметрами {</a:t>
            </a:r>
            <a:r>
              <a:rPr lang="de-DE" i="1" dirty="0" err="1">
                <a:solidFill>
                  <a:schemeClr val="bg1"/>
                </a:solidFill>
              </a:rPr>
              <a:t>new_point</a:t>
            </a:r>
            <a:r>
              <a:rPr lang="de-DE" i="1" dirty="0">
                <a:solidFill>
                  <a:schemeClr val="bg1"/>
                </a:solidFill>
              </a:rPr>
              <a:t>} </a:t>
            </a:r>
            <a:r>
              <a:rPr lang="ru-RU" i="1" dirty="0">
                <a:solidFill>
                  <a:schemeClr val="bg1"/>
                </a:solidFill>
              </a:rPr>
              <a:t>классифицирован как: {</a:t>
            </a:r>
            <a:r>
              <a:rPr lang="de-DE" i="1" dirty="0" err="1">
                <a:solidFill>
                  <a:schemeClr val="bg1"/>
                </a:solidFill>
              </a:rPr>
              <a:t>result</a:t>
            </a:r>
            <a:r>
              <a:rPr lang="de-DE" i="1" dirty="0">
                <a:solidFill>
                  <a:schemeClr val="bg1"/>
                </a:solidFill>
              </a:rPr>
              <a:t>}")</a:t>
            </a:r>
            <a:endParaRPr lang="ru-RU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F263BED0-B41B-C765-CA45-6041AB99CB35}"/>
              </a:ext>
            </a:extLst>
          </p:cNvPr>
          <p:cNvSpPr txBox="1"/>
          <p:nvPr/>
        </p:nvSpPr>
        <p:spPr>
          <a:xfrm>
            <a:off x="714689" y="6993136"/>
            <a:ext cx="1824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Задача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4B313-FDF1-0B9E-A0B1-A8835B7E35A0}"/>
              </a:ext>
            </a:extLst>
          </p:cNvPr>
          <p:cNvSpPr txBox="1"/>
          <p:nvPr/>
        </p:nvSpPr>
        <p:spPr>
          <a:xfrm rot="432465">
            <a:off x="7035502" y="460150"/>
            <a:ext cx="73582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Вычисляем расстояние от точки [167, 55] до всех обучающих данных:</a:t>
            </a:r>
          </a:p>
          <a:p>
            <a:r>
              <a:rPr lang="ru-RU" i="1" dirty="0">
                <a:solidFill>
                  <a:schemeClr val="bg1"/>
                </a:solidFill>
              </a:rPr>
              <a:t>до [170,65] ≈ 10.44</a:t>
            </a:r>
          </a:p>
          <a:p>
            <a:r>
              <a:rPr lang="ru-RU" i="1" dirty="0">
                <a:solidFill>
                  <a:schemeClr val="bg1"/>
                </a:solidFill>
              </a:rPr>
              <a:t>до [180,80] ≈ 27.46</a:t>
            </a:r>
          </a:p>
          <a:p>
            <a:r>
              <a:rPr lang="ru-RU" i="1" dirty="0">
                <a:solidFill>
                  <a:schemeClr val="bg1"/>
                </a:solidFill>
              </a:rPr>
              <a:t>до [160,50] ≈ 8.60</a:t>
            </a:r>
          </a:p>
          <a:p>
            <a:r>
              <a:rPr lang="ru-RU" i="1" dirty="0">
                <a:solidFill>
                  <a:schemeClr val="bg1"/>
                </a:solidFill>
              </a:rPr>
              <a:t>до [155,45] ≈ 15.62</a:t>
            </a:r>
          </a:p>
          <a:p>
            <a:r>
              <a:rPr lang="ru-RU" i="1" dirty="0">
                <a:solidFill>
                  <a:schemeClr val="bg1"/>
                </a:solidFill>
              </a:rPr>
              <a:t>Берём 3 ближайших (минимальные расстояния):</a:t>
            </a:r>
          </a:p>
          <a:p>
            <a:r>
              <a:rPr lang="ru-RU" i="1" dirty="0">
                <a:solidFill>
                  <a:schemeClr val="bg1"/>
                </a:solidFill>
              </a:rPr>
              <a:t>[160,50,'Ж'], [170,65,'М'], [155,45,'Ж']</a:t>
            </a:r>
          </a:p>
          <a:p>
            <a:r>
              <a:rPr lang="ru-RU" i="1" dirty="0">
                <a:solidFill>
                  <a:schemeClr val="bg1"/>
                </a:solidFill>
              </a:rPr>
              <a:t>Среди них два 'Ж' и один 'М' → победил класс 'Ж'.</a:t>
            </a:r>
          </a:p>
        </p:txBody>
      </p:sp>
      <p:sp>
        <p:nvSpPr>
          <p:cNvPr id="11" name="TextBox 10">
            <a:hlinkClick r:id="rId2"/>
            <a:extLst>
              <a:ext uri="{FF2B5EF4-FFF2-40B4-BE49-F238E27FC236}">
                <a16:creationId xmlns:a16="http://schemas.microsoft.com/office/drawing/2014/main" id="{046A49C2-31E6-C044-C15E-B232F07959B3}"/>
              </a:ext>
            </a:extLst>
          </p:cNvPr>
          <p:cNvSpPr txBox="1"/>
          <p:nvPr/>
        </p:nvSpPr>
        <p:spPr>
          <a:xfrm>
            <a:off x="3653319" y="6993136"/>
            <a:ext cx="1824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Задача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9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943" y="285886"/>
            <a:ext cx="806817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Алгоритм </a:t>
            </a:r>
            <a:r>
              <a:rPr lang="de-DE" dirty="0"/>
              <a:t>K </a:t>
            </a:r>
            <a:r>
              <a:rPr lang="ru-RU" dirty="0"/>
              <a:t>ближайших соседей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399" y="1355409"/>
            <a:ext cx="106177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Алгоритм k ближайших соседей — это метод классификации или регрессии, который делает предсказание на основе “похожих” объектов из обучающей выборки.</a:t>
            </a:r>
            <a:endParaRPr sz="2800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6C8D5-71D1-1D65-F038-409582E10C16}"/>
              </a:ext>
            </a:extLst>
          </p:cNvPr>
          <p:cNvSpPr txBox="1"/>
          <p:nvPr/>
        </p:nvSpPr>
        <p:spPr>
          <a:xfrm>
            <a:off x="10596284" y="6386789"/>
            <a:ext cx="3818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«Если объект похож на другие объекты определённого класса, то, скорее всего, он принадлежит к этому же классу.»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231559"/>
            <a:ext cx="254909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Примеры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246203" y="2244611"/>
            <a:ext cx="4778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Медицина</a:t>
            </a:r>
          </a:p>
          <a:p>
            <a:pPr algn="ctr"/>
            <a:endParaRPr lang="ru-RU" b="1" dirty="0"/>
          </a:p>
          <a:p>
            <a:pPr algn="ctr"/>
            <a:r>
              <a:rPr lang="ru-RU" dirty="0"/>
              <a:t>Диагностика на основе похожих пациентов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C1C1F-60FB-D2B5-D017-CE7E89736C1C}"/>
              </a:ext>
            </a:extLst>
          </p:cNvPr>
          <p:cNvSpPr txBox="1"/>
          <p:nvPr/>
        </p:nvSpPr>
        <p:spPr>
          <a:xfrm>
            <a:off x="1246202" y="3806263"/>
            <a:ext cx="4778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Почта</a:t>
            </a:r>
          </a:p>
          <a:p>
            <a:pPr algn="ctr"/>
            <a:endParaRPr lang="ru-RU" b="1" dirty="0"/>
          </a:p>
          <a:p>
            <a:pPr algn="ctr"/>
            <a:r>
              <a:rPr lang="ru-RU" dirty="0"/>
              <a:t>Классификация спама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3A3577-70CB-8714-877C-94912D683A8E}"/>
              </a:ext>
            </a:extLst>
          </p:cNvPr>
          <p:cNvSpPr txBox="1"/>
          <p:nvPr/>
        </p:nvSpPr>
        <p:spPr>
          <a:xfrm>
            <a:off x="1345562" y="5650928"/>
            <a:ext cx="4778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Рекомендательные системы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Рекомендации похожих товаров/фильмов</a:t>
            </a:r>
            <a:endParaRPr lang="ru-R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11F03-95B8-A14B-5DE7-28E444BEA41A}"/>
              </a:ext>
            </a:extLst>
          </p:cNvPr>
          <p:cNvSpPr txBox="1"/>
          <p:nvPr/>
        </p:nvSpPr>
        <p:spPr>
          <a:xfrm>
            <a:off x="7791185" y="2266398"/>
            <a:ext cx="4778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Биоинформатика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Классификация генетических данных</a:t>
            </a:r>
            <a:endParaRPr lang="ru-RU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EE296-659A-DC87-392C-C61C2529FDD1}"/>
              </a:ext>
            </a:extLst>
          </p:cNvPr>
          <p:cNvSpPr txBox="1"/>
          <p:nvPr/>
        </p:nvSpPr>
        <p:spPr>
          <a:xfrm>
            <a:off x="7791185" y="3914111"/>
            <a:ext cx="4778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Компьютерное зрение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Распознавание изображений</a:t>
            </a:r>
            <a:endParaRPr lang="ru-RU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B343-39EE-2F9F-6256-C52FCFD7CF84}"/>
              </a:ext>
            </a:extLst>
          </p:cNvPr>
          <p:cNvSpPr txBox="1"/>
          <p:nvPr/>
        </p:nvSpPr>
        <p:spPr>
          <a:xfrm>
            <a:off x="7791185" y="5561824"/>
            <a:ext cx="4778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Обработка текста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Классификация документов и отзывов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7583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410584" y="335778"/>
            <a:ext cx="62738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Апельсины и грейпфруты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F4BFC-5878-0AC3-A04E-D76E754D7B67}"/>
              </a:ext>
            </a:extLst>
          </p:cNvPr>
          <p:cNvSpPr txBox="1"/>
          <p:nvPr/>
        </p:nvSpPr>
        <p:spPr>
          <a:xfrm>
            <a:off x="717155" y="1937108"/>
            <a:ext cx="122619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Что это, апельсин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или грейпфрут? Грейпфруты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обычно крупнее, а их кожура имеет красноватый оттенок. Мыслительный процесс выглядит примерно так: существует некое подобие графика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21B79B-2033-95A5-2EA6-2447DC2ED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959" y="3492330"/>
            <a:ext cx="4839523" cy="283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221" y="173552"/>
            <a:ext cx="195425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График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1143" y="1633934"/>
            <a:ext cx="70354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Как правило, крупные и красные фрукты оказываются грейпфрутами. Этот фрукт большой и красный, поэтому, скорее всего, это грейпфрут.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 descr="Изображение выглядит как текст, Шрифт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D197F15-AEF7-4A2F-DA88-BB377CB5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7820"/>
            <a:ext cx="5432950" cy="5724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B3BF73-B394-76A2-6FC1-9D328A947255}"/>
              </a:ext>
            </a:extLst>
          </p:cNvPr>
          <p:cNvSpPr txBox="1"/>
          <p:nvPr/>
        </p:nvSpPr>
        <p:spPr>
          <a:xfrm>
            <a:off x="6277128" y="3732599"/>
            <a:ext cx="70354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dirty="0"/>
              <a:t>Но что если…</a:t>
            </a:r>
          </a:p>
        </p:txBody>
      </p:sp>
      <p:pic>
        <p:nvPicPr>
          <p:cNvPr id="13" name="Рисунок 12" descr="Изображение выглядит как текст, кну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4352871A-3C49-87AE-F609-2D1480450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713" y="1633934"/>
            <a:ext cx="143847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787102" y="335778"/>
            <a:ext cx="187333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График</a:t>
            </a:r>
            <a:endParaRPr lang="ru-RU" sz="44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 descr="Изображение выглядит как текст, Шрифт, диаграмма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00A6ABD-331C-73CD-0EDE-BB4B05CD1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5" y="2023631"/>
            <a:ext cx="6848793" cy="55162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13F2EE-082F-3D64-0707-610E55007F80}"/>
              </a:ext>
            </a:extLst>
          </p:cNvPr>
          <p:cNvSpPr txBox="1"/>
          <p:nvPr/>
        </p:nvSpPr>
        <p:spPr>
          <a:xfrm>
            <a:off x="7003228" y="3534407"/>
            <a:ext cx="73582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Как классифицировать этот фрукт? Один из способов — рассмотреть соседей этой точки. Возьмем ее трех ближайших соседей.</a:t>
            </a:r>
          </a:p>
        </p:txBody>
      </p:sp>
    </p:spTree>
    <p:extLst>
      <p:ext uri="{BB962C8B-B14F-4D97-AF65-F5344CB8AC3E}">
        <p14:creationId xmlns:p14="http://schemas.microsoft.com/office/powerpoint/2010/main" val="75003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793" y="302266"/>
            <a:ext cx="695895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Рекомендательная система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750A6-580B-43FF-F7AE-F1D4B9CEF67E}"/>
              </a:ext>
            </a:extLst>
          </p:cNvPr>
          <p:cNvSpPr txBox="1"/>
          <p:nvPr/>
        </p:nvSpPr>
        <p:spPr>
          <a:xfrm>
            <a:off x="763793" y="1071707"/>
            <a:ext cx="126952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Представьте, что мы хотим построить систему, которая будет рекомендовать фильмы для пользователей. </a:t>
            </a:r>
          </a:p>
          <a:p>
            <a:pPr algn="ctr"/>
            <a:r>
              <a:rPr lang="ru-RU" sz="2800" dirty="0"/>
              <a:t>На высоком уровне эта задача похожа на задачу с грейпфрутами!</a:t>
            </a:r>
          </a:p>
          <a:p>
            <a:pPr algn="ctr"/>
            <a:r>
              <a:rPr lang="ru-RU" sz="2800" dirty="0"/>
              <a:t>Информация о каждом пользователе наносится на график.</a:t>
            </a:r>
          </a:p>
          <a:p>
            <a:pPr algn="ctr"/>
            <a:r>
              <a:rPr lang="ru-RU" sz="2800" dirty="0"/>
              <a:t>Положение пользователя определяется его вкусами, поэтому пользователи</a:t>
            </a:r>
          </a:p>
          <a:p>
            <a:pPr algn="ctr"/>
            <a:r>
              <a:rPr lang="ru-RU" sz="2800" dirty="0"/>
              <a:t>с похожими вкусами располагаются недалеко друг от друга. Предположим,</a:t>
            </a:r>
          </a:p>
          <a:p>
            <a:pPr algn="ctr"/>
            <a:r>
              <a:rPr lang="ru-RU" sz="2800" dirty="0"/>
              <a:t>вы хотите порекомендовать фильмы девочке посередине. Найдите 5 пользователей,</a:t>
            </a:r>
          </a:p>
          <a:p>
            <a:pPr algn="ctr"/>
            <a:r>
              <a:rPr lang="ru-RU" sz="2800" dirty="0"/>
              <a:t>ближайших к ней.</a:t>
            </a:r>
          </a:p>
        </p:txBody>
      </p:sp>
      <p:pic>
        <p:nvPicPr>
          <p:cNvPr id="8" name="Рисунок 7" descr="Изображение выглядит как рисунок, Человеческое лицо, зарисо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59BBA861-A9B8-5844-79B5-E94DF644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92" y="4114800"/>
            <a:ext cx="3646842" cy="3646842"/>
          </a:xfrm>
          <a:prstGeom prst="rect">
            <a:avLst/>
          </a:prstGeom>
        </p:spPr>
      </p:pic>
      <p:pic>
        <p:nvPicPr>
          <p:cNvPr id="10" name="Рисунок 9" descr="Изображение выглядит как рисунок, Человеческое лицо, зарисо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7ACC0627-8A60-19B1-D1BB-864DA7F6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09" y="4114800"/>
            <a:ext cx="3646842" cy="3646842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32D9DF7D-51C3-39D8-7F4B-5833BC3BA66C}"/>
              </a:ext>
            </a:extLst>
          </p:cNvPr>
          <p:cNvCxnSpPr/>
          <p:nvPr/>
        </p:nvCxnSpPr>
        <p:spPr>
          <a:xfrm>
            <a:off x="11201400" y="5756275"/>
            <a:ext cx="238125" cy="181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E74A26D-32F8-88B6-21D9-1F659916885B}"/>
              </a:ext>
            </a:extLst>
          </p:cNvPr>
          <p:cNvCxnSpPr/>
          <p:nvPr/>
        </p:nvCxnSpPr>
        <p:spPr>
          <a:xfrm flipV="1">
            <a:off x="11320462" y="5502275"/>
            <a:ext cx="303213" cy="98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104B41C-C147-F8E1-159C-2ED58D4B6CE1}"/>
              </a:ext>
            </a:extLst>
          </p:cNvPr>
          <p:cNvCxnSpPr/>
          <p:nvPr/>
        </p:nvCxnSpPr>
        <p:spPr>
          <a:xfrm flipH="1">
            <a:off x="10382250" y="5711825"/>
            <a:ext cx="298450" cy="13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F5F478E-EC91-F9E1-F660-EC7DDBEA6F1B}"/>
              </a:ext>
            </a:extLst>
          </p:cNvPr>
          <p:cNvCxnSpPr/>
          <p:nvPr/>
        </p:nvCxnSpPr>
        <p:spPr>
          <a:xfrm flipH="1">
            <a:off x="10925175" y="5876925"/>
            <a:ext cx="65555" cy="222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6025C63A-D865-C6EE-07A5-80893DE52BF4}"/>
              </a:ext>
            </a:extLst>
          </p:cNvPr>
          <p:cNvCxnSpPr/>
          <p:nvPr/>
        </p:nvCxnSpPr>
        <p:spPr>
          <a:xfrm flipH="1" flipV="1">
            <a:off x="10839450" y="5019675"/>
            <a:ext cx="118502" cy="20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98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625737" y="289929"/>
            <a:ext cx="695895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Рекомендательная система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9503D-E006-E25B-3E40-0FC427E4F441}"/>
              </a:ext>
            </a:extLst>
          </p:cNvPr>
          <p:cNvSpPr txBox="1"/>
          <p:nvPr/>
        </p:nvSpPr>
        <p:spPr>
          <a:xfrm>
            <a:off x="774551" y="1469332"/>
            <a:ext cx="126671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После того как у вас появится такая диаграмма, построить рекомендательную систему будет несложно. Если соседу нравится какой-нибудь фильм, порекомендуйте этот фильм и нашей девочке.</a:t>
            </a: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Однако в картине не хватает одного важного фрагмента. Мы сравнивали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вкусы двух пользователей. Но как определить, насколько они близки?</a:t>
            </a:r>
          </a:p>
        </p:txBody>
      </p:sp>
    </p:spTree>
    <p:extLst>
      <p:ext uri="{BB962C8B-B14F-4D97-AF65-F5344CB8AC3E}">
        <p14:creationId xmlns:p14="http://schemas.microsoft.com/office/powerpoint/2010/main" val="201292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32" y="274320"/>
            <a:ext cx="583807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b="1" dirty="0"/>
              <a:t>Извлечение признаков</a:t>
            </a:r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Рисунок 6" descr="Изображение выглядит как зарисовка, диаграмм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3BF0C5EC-09CE-664B-3192-4C5C10EF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7" y="4584417"/>
            <a:ext cx="6201640" cy="2876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03B21E-6D13-78D3-2AA9-AB169A9E2EDB}"/>
              </a:ext>
            </a:extLst>
          </p:cNvPr>
          <p:cNvSpPr txBox="1"/>
          <p:nvPr/>
        </p:nvSpPr>
        <p:spPr>
          <a:xfrm>
            <a:off x="461532" y="1227308"/>
            <a:ext cx="123820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В примере с грейпфрутами мы сравнивали фрукты на основании их размера</a:t>
            </a:r>
          </a:p>
          <a:p>
            <a:pPr algn="ctr"/>
            <a:r>
              <a:rPr lang="ru-RU" sz="2800" dirty="0"/>
              <a:t>и цвета кожуры. Размер и цвет — признаки, по которым ведется сравнение.</a:t>
            </a:r>
          </a:p>
          <a:p>
            <a:pPr algn="ctr"/>
            <a:r>
              <a:rPr lang="ru-RU" sz="2800" dirty="0"/>
              <a:t>Теперь предположим, что у вас есть три фрукта. Вы можете извлечь из них</a:t>
            </a:r>
          </a:p>
          <a:p>
            <a:pPr algn="ctr"/>
            <a:r>
              <a:rPr lang="ru-RU" sz="2800" dirty="0"/>
              <a:t>информацию, то есть провести извлечение признаков.</a:t>
            </a:r>
          </a:p>
        </p:txBody>
      </p:sp>
      <p:pic>
        <p:nvPicPr>
          <p:cNvPr id="12" name="Рисунок 11" descr="Изображение выглядит как диаграмма, линия, зарисов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A795979F-D1DB-0FF2-491D-84021C0C1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920" y="3806352"/>
            <a:ext cx="451548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5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657</Words>
  <Application>Microsoft Office PowerPoint</Application>
  <PresentationFormat>Произвольный</PresentationFormat>
  <Paragraphs>85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255</cp:revision>
  <dcterms:created xsi:type="dcterms:W3CDTF">2013-01-27T09:14:16Z</dcterms:created>
  <dcterms:modified xsi:type="dcterms:W3CDTF">2025-10-11T22:09:27Z</dcterms:modified>
  <cp:category/>
</cp:coreProperties>
</file>