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5" r:id="rId4"/>
    <p:sldId id="278" r:id="rId5"/>
    <p:sldId id="283" r:id="rId6"/>
    <p:sldId id="261" r:id="rId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u/resource/23039884/%D0%BB%D0%BE%D0%B3%D0%B0%D1%80%D0%B8%D1%84%D0%BC%D1%8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atasort.vercel.app/bubble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892718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Сортировка пузырьком (</a:t>
            </a:r>
            <a:r>
              <a:rPr lang="de-DE" sz="4400" dirty="0">
                <a:solidFill>
                  <a:schemeClr val="bg1"/>
                </a:solidFill>
              </a:rPr>
              <a:t>Bubble </a:t>
            </a:r>
            <a:r>
              <a:rPr lang="de-DE" sz="4400" dirty="0" err="1">
                <a:solidFill>
                  <a:schemeClr val="bg1"/>
                </a:solidFill>
              </a:rPr>
              <a:t>Sort</a:t>
            </a:r>
            <a:r>
              <a:rPr lang="ru-RU" sz="4400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274320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dirty="0"/>
              <a:t>Bubble </a:t>
            </a:r>
            <a:r>
              <a:rPr lang="de-DE" sz="4400" dirty="0" err="1"/>
              <a:t>Sort</a:t>
            </a:r>
            <a:endParaRPr lang="ru-R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2411185" y="2193346"/>
            <a:ext cx="980802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Простой алгоритм сортировки, который основан на многократном проходе по сортируемому массиву. За каждый проход элементы последовательно сравниваются попарно, и если порядок неверен — они меняются местами. Процесс повторяется, пока массив не будет отсортирован. </a:t>
            </a: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1188720" y="2001123"/>
            <a:ext cx="12411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«пузырьковая сортировка» происходит от принципа работы алгоритма: более «лёгкие» элементы (с меньшими значениями) постепенно «всплывают» к началу массива, подобно пузырькам воздуха в воде.</a:t>
            </a:r>
          </a:p>
          <a:p>
            <a:pPr algn="ctr"/>
            <a:endParaRPr lang="ru-RU" sz="2800" b="1" dirty="0">
              <a:solidFill>
                <a:schemeClr val="bg1"/>
              </a:solidFill>
            </a:endParaRPr>
          </a:p>
          <a:p>
            <a:pPr algn="ctr"/>
            <a:endParaRPr lang="ru-RU" sz="2800" b="1" dirty="0">
              <a:solidFill>
                <a:schemeClr val="bg1"/>
              </a:solidFill>
            </a:endParaRPr>
          </a:p>
          <a:p>
            <a:pPr algn="ctr"/>
            <a:r>
              <a:rPr lang="ru-RU" sz="2800" b="1" dirty="0">
                <a:solidFill>
                  <a:schemeClr val="bg1"/>
                </a:solidFill>
              </a:rPr>
              <a:t>Преимущества</a:t>
            </a:r>
            <a:r>
              <a:rPr lang="ru-RU" sz="2800" dirty="0">
                <a:solidFill>
                  <a:schemeClr val="bg1"/>
                </a:solidFill>
              </a:rPr>
              <a:t> сортировки пузырьком — простота понимания и реализации. </a:t>
            </a:r>
            <a:r>
              <a:rPr lang="ru-RU" sz="2800" b="1" dirty="0">
                <a:solidFill>
                  <a:schemeClr val="bg1"/>
                </a:solidFill>
              </a:rPr>
              <a:t>Недостатки</a:t>
            </a:r>
            <a:r>
              <a:rPr lang="ru-RU" sz="2800" dirty="0">
                <a:solidFill>
                  <a:schemeClr val="bg1"/>
                </a:solidFill>
              </a:rPr>
              <a:t> — низкая эффективность, алгоритм крайне медленный для работы с большими массивами данных.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567F7-F06D-BC52-3F3C-4DB138093209}"/>
              </a:ext>
            </a:extLst>
          </p:cNvPr>
          <p:cNvSpPr txBox="1"/>
          <p:nvPr/>
        </p:nvSpPr>
        <p:spPr>
          <a:xfrm>
            <a:off x="675594" y="274320"/>
            <a:ext cx="11668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Происхождение / преимущества / недостатки</a:t>
            </a:r>
          </a:p>
        </p:txBody>
      </p:sp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544541" y="45115"/>
            <a:ext cx="41689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Использование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E6A13C8-286F-3EB9-1FCF-C7F41102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14" y="1093324"/>
            <a:ext cx="1392214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Сложность: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В худшем и среднем случае: O(n²)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В лучшем (если список уже отсортирован): можно улучшить до O(n), если проверять,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были ли перестановки.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Когда использовать?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Почти никогда в реальных проектах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Но для обучения — супер: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учимся работать с циклами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осваиваем сравнение и обмен элементов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383177" y="1215468"/>
            <a:ext cx="1241107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Начинаем с первого элемента массива.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Сравниваем его с соседним элементом.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Если элементы идут в неправильном порядке (например, первый элемент больше второго), меняем их местами.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Переходим ко второму элементу и снова сравниваем его с соседним.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Повторяем этот процесс до конца массива, «выталкивая» наибольший элемент в конец.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После первого прохода наибольший элемент окажется на своей позиции в конце массива.</a:t>
            </a:r>
          </a:p>
          <a:p>
            <a:pPr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 Затем повторяем процесс для оставшейся части массива (исключая уже отсортированные элементы) до тех пор, пока весь массив не будет отсортирован.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567F7-F06D-BC52-3F3C-4DB138093209}"/>
              </a:ext>
            </a:extLst>
          </p:cNvPr>
          <p:cNvSpPr txBox="1"/>
          <p:nvPr/>
        </p:nvSpPr>
        <p:spPr>
          <a:xfrm>
            <a:off x="675594" y="274320"/>
            <a:ext cx="116688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Алгоритм работы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4F02D3E-0480-CD70-89BC-5519C9EDDF2A}"/>
              </a:ext>
            </a:extLst>
          </p:cNvPr>
          <p:cNvSpPr txBox="1"/>
          <p:nvPr/>
        </p:nvSpPr>
        <p:spPr>
          <a:xfrm>
            <a:off x="544540" y="665015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Визуализация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65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891458"/>
            <a:ext cx="1137565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de-DE" sz="2800" dirty="0" err="1">
                <a:solidFill>
                  <a:schemeClr val="bg1"/>
                </a:solidFill>
              </a:rPr>
              <a:t>def</a:t>
            </a:r>
            <a:r>
              <a:rPr lang="de-DE" sz="2800" dirty="0">
                <a:solidFill>
                  <a:schemeClr val="bg1"/>
                </a:solidFill>
              </a:rPr>
              <a:t> </a:t>
            </a:r>
            <a:r>
              <a:rPr lang="de-DE" sz="2800" dirty="0" err="1">
                <a:solidFill>
                  <a:schemeClr val="bg1"/>
                </a:solidFill>
              </a:rPr>
              <a:t>bubble_sort</a:t>
            </a:r>
            <a:r>
              <a:rPr lang="de-DE" sz="2800" dirty="0">
                <a:solidFill>
                  <a:schemeClr val="bg1"/>
                </a:solidFill>
              </a:rPr>
              <a:t>(</a:t>
            </a:r>
            <a:r>
              <a:rPr lang="de-DE" sz="2800" dirty="0" err="1">
                <a:solidFill>
                  <a:schemeClr val="bg1"/>
                </a:solidFill>
              </a:rPr>
              <a:t>arr</a:t>
            </a:r>
            <a:r>
              <a:rPr lang="de-DE" sz="2800" dirty="0">
                <a:solidFill>
                  <a:schemeClr val="bg1"/>
                </a:solidFill>
              </a:rPr>
              <a:t>):</a:t>
            </a:r>
          </a:p>
          <a:p>
            <a:pPr algn="just"/>
            <a:r>
              <a:rPr lang="de-DE" sz="2800" dirty="0">
                <a:solidFill>
                  <a:schemeClr val="bg1"/>
                </a:solidFill>
              </a:rPr>
              <a:t>    </a:t>
            </a:r>
            <a:r>
              <a:rPr lang="ru-RU" sz="2800" dirty="0">
                <a:solidFill>
                  <a:schemeClr val="bg1"/>
                </a:solidFill>
              </a:rPr>
              <a:t>…</a:t>
            </a:r>
            <a:endParaRPr lang="de-DE" sz="2800" dirty="0">
              <a:solidFill>
                <a:schemeClr val="bg1"/>
              </a:solidFill>
            </a:endParaRP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  <a:p>
            <a:pPr algn="just"/>
            <a:endParaRPr lang="ru-RU" sz="2800" dirty="0">
              <a:solidFill>
                <a:schemeClr val="bg1"/>
              </a:solidFill>
            </a:endParaRP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numbers</a:t>
            </a:r>
            <a:r>
              <a:rPr lang="de-DE" sz="2800" dirty="0">
                <a:solidFill>
                  <a:schemeClr val="bg1"/>
                </a:solidFill>
              </a:rPr>
              <a:t> = [5, 3, 8, 4, 2]</a:t>
            </a: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print</a:t>
            </a:r>
            <a:r>
              <a:rPr lang="de-DE" sz="2800" dirty="0">
                <a:solidFill>
                  <a:schemeClr val="bg1"/>
                </a:solidFill>
              </a:rPr>
              <a:t>("</a:t>
            </a:r>
            <a:r>
              <a:rPr lang="ru-RU" sz="2800" dirty="0">
                <a:solidFill>
                  <a:schemeClr val="bg1"/>
                </a:solidFill>
              </a:rPr>
              <a:t>До:", </a:t>
            </a:r>
            <a:r>
              <a:rPr lang="de-DE" sz="2800" dirty="0" err="1">
                <a:solidFill>
                  <a:schemeClr val="bg1"/>
                </a:solidFill>
              </a:rPr>
              <a:t>numbers</a:t>
            </a:r>
            <a:r>
              <a:rPr lang="de-DE" sz="2800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de-DE" sz="2800" dirty="0" err="1">
                <a:solidFill>
                  <a:schemeClr val="bg1"/>
                </a:solidFill>
              </a:rPr>
              <a:t>print</a:t>
            </a:r>
            <a:r>
              <a:rPr lang="de-DE" sz="2800" dirty="0">
                <a:solidFill>
                  <a:schemeClr val="bg1"/>
                </a:solidFill>
              </a:rPr>
              <a:t>("</a:t>
            </a:r>
            <a:r>
              <a:rPr lang="ru-RU" sz="2800" dirty="0">
                <a:solidFill>
                  <a:schemeClr val="bg1"/>
                </a:solidFill>
              </a:rPr>
              <a:t>После:", </a:t>
            </a:r>
            <a:r>
              <a:rPr lang="de-DE" sz="2800" dirty="0" err="1">
                <a:solidFill>
                  <a:schemeClr val="bg1"/>
                </a:solidFill>
              </a:rPr>
              <a:t>bubble_sort</a:t>
            </a:r>
            <a:r>
              <a:rPr lang="de-DE" sz="2800" dirty="0">
                <a:solidFill>
                  <a:schemeClr val="bg1"/>
                </a:solidFill>
              </a:rPr>
              <a:t>(</a:t>
            </a:r>
            <a:r>
              <a:rPr lang="de-DE" sz="2800" dirty="0" err="1">
                <a:solidFill>
                  <a:schemeClr val="bg1"/>
                </a:solidFill>
              </a:rPr>
              <a:t>numbers</a:t>
            </a:r>
            <a:r>
              <a:rPr lang="de-DE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316</Words>
  <Application>Microsoft Office PowerPoint</Application>
  <PresentationFormat>Произвольный</PresentationFormat>
  <Paragraphs>36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31</cp:revision>
  <dcterms:created xsi:type="dcterms:W3CDTF">2013-01-27T09:14:16Z</dcterms:created>
  <dcterms:modified xsi:type="dcterms:W3CDTF">2025-09-06T20:31:09Z</dcterms:modified>
  <cp:category/>
</cp:coreProperties>
</file>