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90" r:id="rId4"/>
    <p:sldId id="293" r:id="rId5"/>
    <p:sldId id="296" r:id="rId6"/>
    <p:sldId id="292" r:id="rId7"/>
    <p:sldId id="294" r:id="rId8"/>
    <p:sldId id="259" r:id="rId9"/>
    <p:sldId id="297" r:id="rId10"/>
    <p:sldId id="298" r:id="rId11"/>
    <p:sldId id="300" r:id="rId12"/>
    <p:sldId id="261" r:id="rId1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29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9" autoAdjust="0"/>
    <p:restoredTop sz="94844" autoAdjust="0"/>
  </p:normalViewPr>
  <p:slideViewPr>
    <p:cSldViewPr snapToGrid="0" snapToObjects="1">
      <p:cViewPr varScale="1">
        <p:scale>
          <a:sx n="89" d="100"/>
          <a:sy n="89" d="100"/>
        </p:scale>
        <p:origin x="12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4094" y="439922"/>
            <a:ext cx="492442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Жадные алгоритмы</a:t>
            </a:r>
            <a:endParaRPr lang="ru-RU" sz="4400" b="1" dirty="0">
              <a:solidFill>
                <a:schemeClr val="bg1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5D28A-F529-C361-6B0C-54FC6D10368B}"/>
              </a:ext>
            </a:extLst>
          </p:cNvPr>
          <p:cNvSpPr txBox="1"/>
          <p:nvPr/>
        </p:nvSpPr>
        <p:spPr>
          <a:xfrm>
            <a:off x="5821681" y="6357769"/>
            <a:ext cx="859722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Динамическое программирование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299DC-4BB8-CACC-4813-6043353AD605}"/>
              </a:ext>
            </a:extLst>
          </p:cNvPr>
          <p:cNvSpPr txBox="1"/>
          <p:nvPr/>
        </p:nvSpPr>
        <p:spPr>
          <a:xfrm>
            <a:off x="6434867" y="3002996"/>
            <a:ext cx="76161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de-DE" sz="4400" dirty="0">
                <a:solidFill>
                  <a:schemeClr val="bg1"/>
                </a:solidFill>
              </a:rPr>
              <a:t>V</a:t>
            </a:r>
            <a:r>
              <a:rPr lang="en-US" sz="4400" dirty="0">
                <a:solidFill>
                  <a:schemeClr val="bg1"/>
                </a:solidFill>
              </a:rPr>
              <a:t>S</a:t>
            </a:r>
            <a:endParaRPr lang="ru-RU" sz="4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85347"/>
            <a:ext cx="1119543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Задача о рюкзаке и динамический алгоритм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4475" y="1168046"/>
            <a:ext cx="120485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Каждый алгоритм динамического программирования начинается с таблицы. Строки таблицы представляют предметы, а столбцы — емкость рюкзака</a:t>
            </a:r>
          </a:p>
          <a:p>
            <a:pPr algn="just"/>
            <a:r>
              <a:rPr lang="ru-RU" sz="2800" dirty="0"/>
              <a:t>от 1 до 4 фунтов. Все эти столбцы нужны, потому что они упрощают вычисление стоимостей «</a:t>
            </a:r>
            <a:r>
              <a:rPr lang="ru-RU" sz="2800" dirty="0" err="1"/>
              <a:t>подрюкзаков</a:t>
            </a:r>
            <a:r>
              <a:rPr lang="ru-RU" sz="2800" dirty="0"/>
              <a:t>»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Рисунок 9" descr="Изображение выглядит как текст, зарисовка, диаграмма,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11051B8B-CEF9-7032-0CC4-705906BF3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503" y="2893298"/>
            <a:ext cx="6182588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7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Рисунок 5" descr="Изображение выглядит как текст, рукописный текст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5A69266-8BEF-C3BD-7B02-524BF45CD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513" y="-117951"/>
            <a:ext cx="9396755" cy="7890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A8FC0-57C4-FB1B-2C53-17421F06539A}"/>
              </a:ext>
            </a:extLst>
          </p:cNvPr>
          <p:cNvSpPr txBox="1"/>
          <p:nvPr/>
        </p:nvSpPr>
        <p:spPr>
          <a:xfrm>
            <a:off x="1427762" y="-100574"/>
            <a:ext cx="300499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Заполняем!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21DB76D-D58D-A89A-BFC4-49D11064D993}"/>
              </a:ext>
            </a:extLst>
          </p:cNvPr>
          <p:cNvSpPr/>
          <p:nvPr/>
        </p:nvSpPr>
        <p:spPr>
          <a:xfrm>
            <a:off x="7976877" y="967575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4FD680E-83CD-2431-8837-FB5B6C56ECAF}"/>
              </a:ext>
            </a:extLst>
          </p:cNvPr>
          <p:cNvSpPr/>
          <p:nvPr/>
        </p:nvSpPr>
        <p:spPr>
          <a:xfrm>
            <a:off x="9456423" y="967575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A827429-3B09-3D37-749F-105C5BA1966E}"/>
              </a:ext>
            </a:extLst>
          </p:cNvPr>
          <p:cNvSpPr/>
          <p:nvPr/>
        </p:nvSpPr>
        <p:spPr>
          <a:xfrm>
            <a:off x="10908054" y="957894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9ED4535-1505-4D89-B9A4-C43ACCACCA50}"/>
              </a:ext>
            </a:extLst>
          </p:cNvPr>
          <p:cNvSpPr/>
          <p:nvPr/>
        </p:nvSpPr>
        <p:spPr>
          <a:xfrm>
            <a:off x="12412543" y="932972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0E71EEF-4E3F-9DE2-B7AA-DB7F348ED05D}"/>
              </a:ext>
            </a:extLst>
          </p:cNvPr>
          <p:cNvSpPr/>
          <p:nvPr/>
        </p:nvSpPr>
        <p:spPr>
          <a:xfrm>
            <a:off x="7976877" y="2200114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2D6575F-61DB-EA79-9213-7FA2817001FB}"/>
              </a:ext>
            </a:extLst>
          </p:cNvPr>
          <p:cNvSpPr/>
          <p:nvPr/>
        </p:nvSpPr>
        <p:spPr>
          <a:xfrm>
            <a:off x="9456423" y="2146755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C7BE01B-1DDE-C3C0-FDFF-D002756F28ED}"/>
              </a:ext>
            </a:extLst>
          </p:cNvPr>
          <p:cNvSpPr/>
          <p:nvPr/>
        </p:nvSpPr>
        <p:spPr>
          <a:xfrm>
            <a:off x="10935969" y="2129266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B6CABAB7-D4E8-9977-D80C-F4E122DCBDAA}"/>
              </a:ext>
            </a:extLst>
          </p:cNvPr>
          <p:cNvSpPr/>
          <p:nvPr/>
        </p:nvSpPr>
        <p:spPr>
          <a:xfrm>
            <a:off x="12464007" y="2068558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AA6C4A2-DD50-3B1B-4996-75137FADCB15}"/>
              </a:ext>
            </a:extLst>
          </p:cNvPr>
          <p:cNvSpPr/>
          <p:nvPr/>
        </p:nvSpPr>
        <p:spPr>
          <a:xfrm>
            <a:off x="8069921" y="3454906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FEC53D7-1C33-6942-AA88-F058A9C0CA27}"/>
              </a:ext>
            </a:extLst>
          </p:cNvPr>
          <p:cNvSpPr/>
          <p:nvPr/>
        </p:nvSpPr>
        <p:spPr>
          <a:xfrm>
            <a:off x="9489930" y="3463096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7B1EF87-6B44-D191-D08E-E2562B78847A}"/>
              </a:ext>
            </a:extLst>
          </p:cNvPr>
          <p:cNvSpPr/>
          <p:nvPr/>
        </p:nvSpPr>
        <p:spPr>
          <a:xfrm>
            <a:off x="10956186" y="3450128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0B83B88-4789-63D3-C5DD-23E340EAE26A}"/>
              </a:ext>
            </a:extLst>
          </p:cNvPr>
          <p:cNvSpPr/>
          <p:nvPr/>
        </p:nvSpPr>
        <p:spPr>
          <a:xfrm>
            <a:off x="12485191" y="3346714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B72DDB0-67BA-D543-C4C1-2EADCA6CE3EB}"/>
              </a:ext>
            </a:extLst>
          </p:cNvPr>
          <p:cNvSpPr/>
          <p:nvPr/>
        </p:nvSpPr>
        <p:spPr>
          <a:xfrm>
            <a:off x="8106269" y="4726392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B103C32-E500-6699-DD40-FCB3C8DC1456}"/>
              </a:ext>
            </a:extLst>
          </p:cNvPr>
          <p:cNvSpPr/>
          <p:nvPr/>
        </p:nvSpPr>
        <p:spPr>
          <a:xfrm>
            <a:off x="9526278" y="4734582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A03495B-9717-EEF5-D00D-F6959ED8D0F1}"/>
              </a:ext>
            </a:extLst>
          </p:cNvPr>
          <p:cNvSpPr/>
          <p:nvPr/>
        </p:nvSpPr>
        <p:spPr>
          <a:xfrm>
            <a:off x="10935968" y="4734582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AFD66801-08F8-EA6B-BDB7-1CA6E05F140C}"/>
              </a:ext>
            </a:extLst>
          </p:cNvPr>
          <p:cNvSpPr/>
          <p:nvPr/>
        </p:nvSpPr>
        <p:spPr>
          <a:xfrm>
            <a:off x="12464007" y="4726392"/>
            <a:ext cx="1420009" cy="1050924"/>
          </a:xfrm>
          <a:prstGeom prst="rect">
            <a:avLst/>
          </a:prstGeom>
          <a:solidFill>
            <a:srgbClr val="97299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1C00B98-1A96-F8F5-D113-CC9DD3ECC972}"/>
              </a:ext>
            </a:extLst>
          </p:cNvPr>
          <p:cNvSpPr txBox="1"/>
          <p:nvPr/>
        </p:nvSpPr>
        <p:spPr>
          <a:xfrm>
            <a:off x="624714" y="256043"/>
            <a:ext cx="300499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/>
              <a:t>Заполняем!</a:t>
            </a:r>
          </a:p>
        </p:txBody>
      </p:sp>
      <p:pic>
        <p:nvPicPr>
          <p:cNvPr id="32" name="Рисунок 31" descr="Изображение выглядит как текст, гитара, зарисовка, музыкальный инструмент&#10;&#10;Автоматически созданное описание">
            <a:extLst>
              <a:ext uri="{FF2B5EF4-FFF2-40B4-BE49-F238E27FC236}">
                <a16:creationId xmlns:a16="http://schemas.microsoft.com/office/drawing/2014/main" id="{D2D7D6BB-13CE-786E-CB42-EC819EFCC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" y="5212651"/>
            <a:ext cx="6693637" cy="2559749"/>
          </a:xfrm>
          <a:prstGeom prst="rect">
            <a:avLst/>
          </a:prstGeom>
        </p:spPr>
      </p:pic>
      <p:pic>
        <p:nvPicPr>
          <p:cNvPr id="34" name="Рисунок 33" descr="Изображение выглядит как зарисовка, рисунок, иллюстрация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6ECF748-8C24-BD9D-F4A4-06E31FBB1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98" y="2766066"/>
            <a:ext cx="1790476" cy="2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8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434257"/>
            <a:ext cx="11375659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ru-RU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[</a:t>
            </a:r>
          </a:p>
          <a:p>
            <a:r>
              <a:rPr lang="ru-RU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(«Магнитофон", 4,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ru-RU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000),</a:t>
            </a:r>
          </a:p>
          <a:p>
            <a:r>
              <a:rPr lang="ru-RU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(«Ноутбук",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ru-RU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20</a:t>
            </a:r>
            <a:r>
              <a:rPr lang="ru-RU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00),</a:t>
            </a:r>
          </a:p>
          <a:p>
            <a:r>
              <a:rPr lang="ru-RU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(«Гитара", 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ru-RU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1500),</a:t>
            </a:r>
          </a:p>
          <a:p>
            <a:r>
              <a:rPr lang="ru-RU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(“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iphone</a:t>
            </a:r>
            <a:r>
              <a:rPr lang="ru-RU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", 1, </a:t>
            </a:r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ru-RU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0)</a:t>
            </a:r>
          </a:p>
          <a:p>
            <a:r>
              <a:rPr lang="ru-RU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]</a:t>
            </a:r>
            <a:endParaRPr lang="de-DE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greedy_knapsack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(items, capacity):</a:t>
            </a:r>
            <a:endParaRPr lang="de-DE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pass</a:t>
            </a:r>
          </a:p>
          <a:p>
            <a:endParaRPr lang="en-US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dp_knapsack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(items, capacity):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pass</a:t>
            </a:r>
          </a:p>
          <a:p>
            <a:endParaRPr lang="de-DE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de-DE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greedy_result</a:t>
            </a:r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greedy_knapsack</a:t>
            </a:r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dp_result</a:t>
            </a:r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dp_knapsack</a:t>
            </a:r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de-DE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ru-RU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Жадный алгоритм:", </a:t>
            </a:r>
            <a:r>
              <a:rPr lang="de-DE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greedy_result</a:t>
            </a:r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DE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ru-RU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Динамическое программирование:", </a:t>
            </a:r>
            <a:r>
              <a:rPr lang="de-DE" sz="24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dp_result</a:t>
            </a:r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400" dirty="0"/>
              <a:t>NP-</a:t>
            </a:r>
            <a:r>
              <a:rPr lang="ru-RU" sz="4400" dirty="0"/>
              <a:t>трудная задача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468256" y="1287165"/>
            <a:ext cx="1322712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NP-задача — это класс вычислительных задач, для которых можно за полиномиальное время проверить правильность уже найденного решения. Говоря проще, если у задачи есть решение, то его можно быстро проверить на корректность, даже если найти это решение может быть очень сложно.</a:t>
            </a:r>
          </a:p>
          <a:p>
            <a:endParaRPr lang="ru-RU" sz="2800" dirty="0"/>
          </a:p>
          <a:p>
            <a:r>
              <a:rPr lang="ru-RU" sz="2800" dirty="0"/>
              <a:t>Основные моменты: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NP расшифровывается как «недетерминированное полиномиальное время» (</a:t>
            </a:r>
            <a:r>
              <a:rPr lang="ru-RU" sz="2800" dirty="0" err="1"/>
              <a:t>non-deterministic</a:t>
            </a:r>
            <a:r>
              <a:rPr lang="ru-RU" sz="2800" dirty="0"/>
              <a:t> </a:t>
            </a:r>
            <a:r>
              <a:rPr lang="ru-RU" sz="2800" dirty="0" err="1"/>
              <a:t>polynomial</a:t>
            </a:r>
            <a:r>
              <a:rPr lang="ru-RU" sz="2800" dirty="0"/>
              <a:t> </a:t>
            </a:r>
            <a:r>
              <a:rPr lang="ru-RU" sz="2800" dirty="0" err="1"/>
              <a:t>time</a:t>
            </a:r>
            <a:r>
              <a:rPr lang="ru-RU" sz="2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Решения NP-задач проверяются за время, не превышающее полином от размера входных данных.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Не обязательно найти решение быстро, но если оно известно, проверка будет быстрой.</a:t>
            </a:r>
          </a:p>
          <a:p>
            <a:endParaRPr lang="ru-RU" sz="2800" dirty="0"/>
          </a:p>
        </p:txBody>
      </p:sp>
      <p:pic>
        <p:nvPicPr>
          <p:cNvPr id="7" name="Рисунок 6" descr="Изображение выглядит как зарисовка, черный, рисунок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F47623EB-65FA-C3A3-E274-0FF58DBF2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5" y="5941005"/>
            <a:ext cx="5335793" cy="22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790" y="45115"/>
            <a:ext cx="830926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sz="4400" dirty="0" err="1">
                <a:solidFill>
                  <a:schemeClr val="bg1"/>
                </a:solidFill>
              </a:rPr>
              <a:t>non-deterministic</a:t>
            </a:r>
            <a:r>
              <a:rPr lang="ru-RU" sz="4400" dirty="0">
                <a:solidFill>
                  <a:schemeClr val="bg1"/>
                </a:solidFill>
              </a:rPr>
              <a:t> </a:t>
            </a:r>
            <a:r>
              <a:rPr lang="ru-RU" sz="4400" dirty="0" err="1">
                <a:solidFill>
                  <a:schemeClr val="bg1"/>
                </a:solidFill>
              </a:rPr>
              <a:t>polynomial</a:t>
            </a:r>
            <a:r>
              <a:rPr lang="ru-RU" sz="4400" dirty="0">
                <a:solidFill>
                  <a:schemeClr val="bg1"/>
                </a:solidFill>
              </a:rPr>
              <a:t> </a:t>
            </a:r>
            <a:r>
              <a:rPr lang="ru-RU" sz="4400" dirty="0" err="1">
                <a:solidFill>
                  <a:schemeClr val="bg1"/>
                </a:solidFill>
              </a:rPr>
              <a:t>time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87902-C39E-9DA7-709F-2BE84102861C}"/>
              </a:ext>
            </a:extLst>
          </p:cNvPr>
          <p:cNvSpPr txBox="1"/>
          <p:nvPr/>
        </p:nvSpPr>
        <p:spPr>
          <a:xfrm>
            <a:off x="537882" y="928037"/>
            <a:ext cx="1227447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</a:rPr>
              <a:t>Недетерминированный (неопределённый) алгоритм в теории — это модель вычислений, которая на определённой стадии может "угадывать" (выбирать) правильный вариант решения из множества вариантов. Алгоритм состоит из двух стадий — стадии угадывания решения и стадии его проверки. Проверка решения должна занимать полиномиальное время, то есть время, ограниченное функцией вида n**k от размера входа n.</a:t>
            </a:r>
          </a:p>
          <a:p>
            <a:pPr algn="just"/>
            <a:endParaRPr lang="ru-RU" sz="2800" dirty="0">
              <a:solidFill>
                <a:schemeClr val="bg1"/>
              </a:solidFill>
            </a:endParaRPr>
          </a:p>
          <a:p>
            <a:pPr algn="just"/>
            <a:r>
              <a:rPr lang="ru-RU" sz="2800" dirty="0">
                <a:solidFill>
                  <a:schemeClr val="bg1"/>
                </a:solidFill>
              </a:rPr>
              <a:t>Пример: задача коммивояжёра — найти путь с минимальной суммой расстояний. Нет известного быстрого способа найти такой путь, но если кто-то покажет конкретный путь, то за полиномиальное время можно проверить его длину и понять, является ли она минимальной (или меньше заданного порога).</a:t>
            </a:r>
          </a:p>
        </p:txBody>
      </p:sp>
    </p:spTree>
    <p:extLst>
      <p:ext uri="{BB962C8B-B14F-4D97-AF65-F5344CB8AC3E}">
        <p14:creationId xmlns:p14="http://schemas.microsoft.com/office/powerpoint/2010/main" val="324735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85347"/>
            <a:ext cx="9586855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Задача о рюкзаке и жадный алгоритм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4475" y="1168046"/>
            <a:ext cx="1204856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классическая задача комбинаторной оптимизации, где нужно из набора предметов с известными весом и ценностью выбрать подмножество так, чтобы суммарная ценность была максимально возможной, при условии, что суммарный вес выбранных предметов не превышает ограниченной грузоподъёмности рюкзака.</a:t>
            </a:r>
          </a:p>
          <a:p>
            <a:pPr algn="ctr"/>
            <a:endParaRPr lang="ru-RU" sz="2800" dirty="0"/>
          </a:p>
          <a:p>
            <a:pPr algn="ctr"/>
            <a:r>
              <a:rPr lang="ru-RU" sz="2800" dirty="0"/>
              <a:t>Представьте, что вы жадный воришка. Вы забрались в магазин с рюкзаком, и перед вами множество товаров, которые вы можете украсть. Однако ёмкость рюкзака </a:t>
            </a:r>
            <a:r>
              <a:rPr lang="ru-RU" sz="2800" dirty="0" err="1"/>
              <a:t>небесконечна</a:t>
            </a:r>
            <a:r>
              <a:rPr lang="ru-RU" sz="2800" dirty="0"/>
              <a:t>: он выдержит не более 35 кг. Требуется подобрать набор товаров максимальной стоимости, которые можно сложить в рюкзак. Какой алгоритм вы будете использовать?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Рисунок 8" descr="Изображение выглядит как мультфильм, Человеческое лицо&#10;&#10;Автоматически созданное описание">
            <a:extLst>
              <a:ext uri="{FF2B5EF4-FFF2-40B4-BE49-F238E27FC236}">
                <a16:creationId xmlns:a16="http://schemas.microsoft.com/office/drawing/2014/main" id="{E66C2AD3-DEAE-5787-C444-C0EEDE95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8276" y="4881291"/>
            <a:ext cx="3591261" cy="359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700" y="45115"/>
            <a:ext cx="255768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sz="4400" dirty="0">
                <a:solidFill>
                  <a:schemeClr val="bg1"/>
                </a:solidFill>
              </a:rPr>
              <a:t>Алгоритм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87902-C39E-9DA7-709F-2BE84102861C}"/>
              </a:ext>
            </a:extLst>
          </p:cNvPr>
          <p:cNvSpPr txBox="1"/>
          <p:nvPr/>
        </p:nvSpPr>
        <p:spPr>
          <a:xfrm>
            <a:off x="537882" y="928037"/>
            <a:ext cx="1227447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</a:rPr>
              <a:t>1. Выбрать самый дорогой предмет, который поместится в рюкзаке.</a:t>
            </a:r>
          </a:p>
          <a:p>
            <a:pPr algn="just"/>
            <a:r>
              <a:rPr lang="ru-RU" sz="2800" dirty="0">
                <a:solidFill>
                  <a:schemeClr val="bg1"/>
                </a:solidFill>
              </a:rPr>
              <a:t>2. Выбрать следующий по стоимости предмет, который поместится в рюкзаке… И так далее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Вот только это не работает! Предположим, есть три предмета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E44C6-8C62-8C93-4139-945FB57A9CE5}"/>
              </a:ext>
            </a:extLst>
          </p:cNvPr>
          <p:cNvSpPr txBox="1"/>
          <p:nvPr/>
        </p:nvSpPr>
        <p:spPr>
          <a:xfrm>
            <a:off x="935916" y="6296405"/>
            <a:ext cx="11704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В рюкзаке поместятся товары общим весом не более 35 кг. Самый дорогой товар магнитофон, вы выбираете его. Теперь ни для чего другого места уже не осталось.</a:t>
            </a:r>
          </a:p>
        </p:txBody>
      </p:sp>
      <p:pic>
        <p:nvPicPr>
          <p:cNvPr id="11" name="Рисунок 10" descr="Изображение выглядит как текст, гитара, музыкальный инструмент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A5747B47-4A6A-067C-3585-AE3F66DDE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648" y="2811900"/>
            <a:ext cx="8992855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56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Идеальное — враг хорошего</a:t>
            </a:r>
            <a:endParaRPr lang="ru-RU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B4F42-96B9-4ED2-1300-FCDBB0C8C59E}"/>
              </a:ext>
            </a:extLst>
          </p:cNvPr>
          <p:cNvSpPr txBox="1"/>
          <p:nvPr/>
        </p:nvSpPr>
        <p:spPr>
          <a:xfrm>
            <a:off x="803775" y="1228497"/>
            <a:ext cx="120892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Очевидно, жадная стратегия не дает оптимального решения. Впрочем, результат не так уж далек от оптимума. Но вор, забравшийся в магазин, вряд ли станет стремиться к идеалу. «Достаточно хорошего» решения должно хватить.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A57C8-01B9-8583-6B05-296A59234413}"/>
              </a:ext>
            </a:extLst>
          </p:cNvPr>
          <p:cNvSpPr txBox="1"/>
          <p:nvPr/>
        </p:nvSpPr>
        <p:spPr>
          <a:xfrm>
            <a:off x="139850" y="3621694"/>
            <a:ext cx="73582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Вы работаете в фирме по производству мебели и поставляете мебель</a:t>
            </a:r>
          </a:p>
          <a:p>
            <a:pPr algn="ctr"/>
            <a:r>
              <a:rPr lang="ru-RU" dirty="0"/>
              <a:t>по всей стране. Коробки с мебелью размещаются в грузовике. Все</a:t>
            </a:r>
          </a:p>
          <a:p>
            <a:pPr algn="ctr"/>
            <a:r>
              <a:rPr lang="ru-RU" dirty="0"/>
              <a:t>коробки имеют разный размер, и вы стараетесь наиболее эффективно</a:t>
            </a:r>
          </a:p>
          <a:p>
            <a:pPr algn="ctr"/>
            <a:r>
              <a:rPr lang="ru-RU" dirty="0"/>
              <a:t>использовать доступное пространство. Как выбрать коробки для того,</a:t>
            </a:r>
          </a:p>
          <a:p>
            <a:pPr algn="ctr"/>
            <a:r>
              <a:rPr lang="ru-RU" dirty="0"/>
              <a:t>чтобы загрузка имела максимальную эффективность? Предложите</a:t>
            </a:r>
          </a:p>
          <a:p>
            <a:pPr algn="ctr"/>
            <a:r>
              <a:rPr lang="ru-RU" dirty="0"/>
              <a:t>жадную стратегию. Будет ли полученное решение оптимальным?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84FE5-F78F-43D6-6D67-15970F2AF7A7}"/>
              </a:ext>
            </a:extLst>
          </p:cNvPr>
          <p:cNvSpPr txBox="1"/>
          <p:nvPr/>
        </p:nvSpPr>
        <p:spPr>
          <a:xfrm>
            <a:off x="7003229" y="5671593"/>
            <a:ext cx="73582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Вы едете в Европу, и у вас есть семь дней на знакомство с </a:t>
            </a:r>
            <a:r>
              <a:rPr lang="ru-RU" dirty="0" err="1"/>
              <a:t>достопри</a:t>
            </a:r>
            <a:r>
              <a:rPr lang="ru-RU" dirty="0"/>
              <a:t>-</a:t>
            </a:r>
          </a:p>
          <a:p>
            <a:pPr algn="ctr"/>
            <a:r>
              <a:rPr lang="ru-RU" dirty="0" err="1"/>
              <a:t>мечательностями</a:t>
            </a:r>
            <a:r>
              <a:rPr lang="ru-RU" dirty="0"/>
              <a:t>. Вы присваиваете каждой достопримечательности</a:t>
            </a:r>
          </a:p>
          <a:p>
            <a:pPr algn="ctr"/>
            <a:r>
              <a:rPr lang="ru-RU" dirty="0"/>
              <a:t>стоимость в баллах (насколько вы хотите ее увидеть) и оцениваете</a:t>
            </a:r>
          </a:p>
          <a:p>
            <a:pPr algn="ctr"/>
            <a:r>
              <a:rPr lang="ru-RU" dirty="0"/>
              <a:t>продолжительность поездки. Как обеспечить максимальную </a:t>
            </a:r>
            <a:r>
              <a:rPr lang="ru-RU" dirty="0" err="1"/>
              <a:t>стои</a:t>
            </a:r>
            <a:r>
              <a:rPr lang="ru-RU" dirty="0"/>
              <a:t>-</a:t>
            </a:r>
          </a:p>
          <a:p>
            <a:pPr algn="ctr"/>
            <a:r>
              <a:rPr lang="ru-RU" dirty="0" err="1"/>
              <a:t>мость</a:t>
            </a:r>
            <a:r>
              <a:rPr lang="ru-RU" dirty="0"/>
              <a:t> (увидеть все самое важное) во время поездки? Предложите</a:t>
            </a:r>
          </a:p>
          <a:p>
            <a:pPr algn="ctr"/>
            <a:r>
              <a:rPr lang="ru-RU" dirty="0"/>
              <a:t>жадную стратегию. Будет ли полученное решение оптимальным?</a:t>
            </a:r>
          </a:p>
        </p:txBody>
      </p:sp>
    </p:spTree>
    <p:extLst>
      <p:ext uri="{BB962C8B-B14F-4D97-AF65-F5344CB8AC3E}">
        <p14:creationId xmlns:p14="http://schemas.microsoft.com/office/powerpoint/2010/main" val="24938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714" y="256043"/>
            <a:ext cx="751616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Задача о покрытии множества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D9A02-4820-3066-71A7-889142DF9F54}"/>
              </a:ext>
            </a:extLst>
          </p:cNvPr>
          <p:cNvSpPr txBox="1"/>
          <p:nvPr/>
        </p:nvSpPr>
        <p:spPr>
          <a:xfrm>
            <a:off x="408791" y="1058874"/>
            <a:ext cx="1258644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chemeClr val="bg1"/>
                </a:solidFill>
              </a:rPr>
              <a:t>Вы открываете собственную авторскую программу на радио и хотите, чтобы вас слушали во всех 50 штатах США. Нужно решить, на каких радиостанциях должна транслироваться ваша передача. Каждая станция стоит денег, поэтому количество станций необходимо свести к минимуму. Имеется список станций. Каждая станция покрывает определенный набор штатов, эти наборы перекрываются.</a:t>
            </a:r>
          </a:p>
        </p:txBody>
      </p:sp>
      <p:pic>
        <p:nvPicPr>
          <p:cNvPr id="8" name="Рисунок 7" descr="Изображение выглядит как диаграмма, круг&#10;&#10;Автоматически созданное описание">
            <a:extLst>
              <a:ext uri="{FF2B5EF4-FFF2-40B4-BE49-F238E27FC236}">
                <a16:creationId xmlns:a16="http://schemas.microsoft.com/office/drawing/2014/main" id="{14D66713-A513-D647-5F41-917ECC838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556" y="3736530"/>
            <a:ext cx="4456916" cy="33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6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5034" y="242316"/>
            <a:ext cx="255768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Алгоритм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31290" y="1024167"/>
            <a:ext cx="1219379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1. Составить список всех возможных подмножеств станций — так называемое степенное множество. В нем содержатся 2^n возможных подмножеств.</a:t>
            </a:r>
          </a:p>
          <a:p>
            <a:pPr algn="just"/>
            <a:r>
              <a:rPr lang="ru-RU" sz="2800" dirty="0"/>
              <a:t>2. Из этого списка выбирается множество с наименьшим набором станций,</a:t>
            </a:r>
          </a:p>
          <a:p>
            <a:pPr algn="just"/>
            <a:r>
              <a:rPr lang="ru-RU" sz="2800" dirty="0"/>
              <a:t>покрывающих все 50 штатов.</a:t>
            </a:r>
          </a:p>
          <a:p>
            <a:pPr algn="just"/>
            <a:r>
              <a:rPr lang="ru-RU" sz="2800" dirty="0"/>
              <a:t>Проблема в том, что вычисление всех возможных подмножеств станций</a:t>
            </a:r>
          </a:p>
          <a:p>
            <a:pPr algn="just"/>
            <a:r>
              <a:rPr lang="ru-RU" sz="2800" dirty="0"/>
              <a:t>займет слишком много времени. Для n станций оно потребует времени O(2^n). </a:t>
            </a:r>
          </a:p>
          <a:p>
            <a:pPr algn="just"/>
            <a:endParaRPr lang="ru-RU" sz="2800" dirty="0"/>
          </a:p>
          <a:p>
            <a:pPr algn="just"/>
            <a:endParaRPr lang="ru-RU" sz="2800" dirty="0"/>
          </a:p>
          <a:p>
            <a:pPr algn="just"/>
            <a:endParaRPr lang="ru-RU" sz="2800" dirty="0"/>
          </a:p>
          <a:p>
            <a:pPr algn="just"/>
            <a:endParaRPr lang="ru-RU" sz="2800" dirty="0"/>
          </a:p>
          <a:p>
            <a:pPr algn="just"/>
            <a:endParaRPr lang="ru-RU" sz="2800" dirty="0"/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Не существует алгоритма, который будет вычислять подмножества с приемлемой скоростью!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Рисунок 6" descr="Изображение выглядит как текст, Шрифт, рукописный текс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2BE56CF9-D4D3-905A-0DD4-B644FEE33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36" y="3755458"/>
            <a:ext cx="3762900" cy="27626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5034" y="242316"/>
            <a:ext cx="689137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Приближенные алгоритмы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31290" y="1024167"/>
            <a:ext cx="1219379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/>
              <a:t>На помощь приходят жадные алгоритмы! Вот как выглядит жадный алгоритм, который выдает результат, достаточно близкий к оптимуму: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1. Выбрать станцию, покрывающую наибольшее количество штатов, еще</a:t>
            </a:r>
          </a:p>
          <a:p>
            <a:pPr algn="just"/>
            <a:r>
              <a:rPr lang="ru-RU" sz="2800" dirty="0"/>
              <a:t>не входящих в покрытие. Если станция будет покрывать некоторые</a:t>
            </a:r>
          </a:p>
          <a:p>
            <a:pPr algn="just"/>
            <a:r>
              <a:rPr lang="ru-RU" sz="2800" dirty="0"/>
              <a:t>штаты, уже входящие в покрытие, это нормально.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2. Повторять, пока остаются штаты, не входящие в покрытие.</a:t>
            </a:r>
          </a:p>
          <a:p>
            <a:pPr algn="just"/>
            <a:endParaRPr lang="ru-RU" sz="2800" dirty="0"/>
          </a:p>
          <a:p>
            <a:pPr algn="just"/>
            <a:r>
              <a:rPr lang="ru-RU" sz="2800" dirty="0"/>
              <a:t>Этот алгоритм является приближенным. Когда вычисление точного решения занимает слишком много времени, применяется приближенный алгоритм.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77229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933</Words>
  <Application>Microsoft Office PowerPoint</Application>
  <PresentationFormat>Произвольный</PresentationFormat>
  <Paragraphs>85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141</cp:revision>
  <dcterms:created xsi:type="dcterms:W3CDTF">2013-01-27T09:14:16Z</dcterms:created>
  <dcterms:modified xsi:type="dcterms:W3CDTF">2025-09-13T20:09:35Z</dcterms:modified>
  <cp:category/>
</cp:coreProperties>
</file>