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92" r:id="rId4"/>
    <p:sldId id="259" r:id="rId5"/>
    <p:sldId id="293" r:id="rId6"/>
    <p:sldId id="290" r:id="rId7"/>
    <p:sldId id="289" r:id="rId8"/>
    <p:sldId id="275" r:id="rId9"/>
    <p:sldId id="283" r:id="rId10"/>
    <p:sldId id="284" r:id="rId11"/>
    <p:sldId id="282" r:id="rId12"/>
    <p:sldId id="261" r:id="rId13"/>
    <p:sldId id="281" r:id="rId1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79" autoAdjust="0"/>
    <p:restoredTop sz="94844" autoAdjust="0"/>
  </p:normalViewPr>
  <p:slideViewPr>
    <p:cSldViewPr snapToGrid="0" snapToObjects="1">
      <p:cViewPr varScale="1">
        <p:scale>
          <a:sx n="89" d="100"/>
          <a:sy n="89" d="100"/>
        </p:scale>
        <p:origin x="124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dwall.net/ru/resource/23039884/%D0%BB%D0%BE%D0%B3%D0%B0%D1%80%D0%B8%D1%84%D0%BC%D1%8B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data-structure-visualizations.vercel.app/Dijkstra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om/problems/network-delay-time/description/" TargetMode="External"/><Relationship Id="rId2" Type="http://schemas.openxmlformats.org/officeDocument/2006/relationships/hyperlink" Target="https://wordwall.net/ru/resource/23039884/%D0%BB%D0%BE%D0%B3%D0%B0%D1%80%D0%B8%D1%84%D0%BC%D1%8B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leetcode.com/problems/cheapest-flights-within-k-stop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494173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Алгоритм </a:t>
            </a:r>
            <a:r>
              <a:rPr lang="ru-RU" sz="4400" dirty="0" err="1">
                <a:solidFill>
                  <a:schemeClr val="bg1"/>
                </a:solidFill>
              </a:rPr>
              <a:t>Дейкстры</a:t>
            </a:r>
            <a:endParaRPr lang="ru-RU" sz="4400" dirty="0">
              <a:solidFill>
                <a:schemeClr val="bg1"/>
              </a:solidFill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5963730" y="128972"/>
            <a:ext cx="213524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Шаг 3</a:t>
            </a: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5B98EB3E-B519-827B-7533-CEFCB3FFC9CB}"/>
              </a:ext>
            </a:extLst>
          </p:cNvPr>
          <p:cNvSpPr txBox="1"/>
          <p:nvPr/>
        </p:nvSpPr>
        <p:spPr>
          <a:xfrm>
            <a:off x="0" y="7086264"/>
            <a:ext cx="25143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Визуализация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8C1679-19A4-BBDA-A416-0FB0D62C6AB3}"/>
              </a:ext>
            </a:extLst>
          </p:cNvPr>
          <p:cNvSpPr txBox="1"/>
          <p:nvPr/>
        </p:nvSpPr>
        <p:spPr>
          <a:xfrm>
            <a:off x="6171379" y="814556"/>
            <a:ext cx="17199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Повторяем!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C2ACA-2600-5937-7F40-0D63D6F460BB}"/>
              </a:ext>
            </a:extLst>
          </p:cNvPr>
          <p:cNvSpPr txBox="1"/>
          <p:nvPr/>
        </p:nvSpPr>
        <p:spPr>
          <a:xfrm>
            <a:off x="0" y="1391170"/>
            <a:ext cx="73587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Снова шаг 1: находим узел, для перехода к которому требуется наименьшее время. С узлом B работа закончена, поэтому наименьшую оценку времени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имеет узел A.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479525-35B9-A48B-55D9-1808CD4F9A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473" y="1232189"/>
            <a:ext cx="2276475" cy="17049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DC9B77-E565-74AC-1110-DB5F0AFD7423}"/>
              </a:ext>
            </a:extLst>
          </p:cNvPr>
          <p:cNvSpPr txBox="1"/>
          <p:nvPr/>
        </p:nvSpPr>
        <p:spPr>
          <a:xfrm>
            <a:off x="-118334" y="3520994"/>
            <a:ext cx="7794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Снова шаг 2: обновляем стоимости внешних соседей A.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049EE3B-016A-9B49-DAEC-0065C743CF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4297" y="2992796"/>
            <a:ext cx="2790825" cy="14859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B48058-31C0-538F-26E6-142F5F0F1DCA}"/>
              </a:ext>
            </a:extLst>
          </p:cNvPr>
          <p:cNvSpPr txBox="1"/>
          <p:nvPr/>
        </p:nvSpPr>
        <p:spPr>
          <a:xfrm>
            <a:off x="1807285" y="4979118"/>
            <a:ext cx="106252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Путь до конечного узла теперь занимает всего 6 минут!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Алгоритм </a:t>
            </a:r>
            <a:r>
              <a:rPr lang="ru-RU" sz="2400" dirty="0" err="1">
                <a:solidFill>
                  <a:schemeClr val="bg1"/>
                </a:solidFill>
              </a:rPr>
              <a:t>Дейкстры</a:t>
            </a:r>
            <a:r>
              <a:rPr lang="ru-RU" sz="2400" dirty="0">
                <a:solidFill>
                  <a:schemeClr val="bg1"/>
                </a:solidFill>
              </a:rPr>
              <a:t> выполнен для каждого узла (выполнять его для конечного узла не нужно). К этому моменту вам известно следующее: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- Чтобы добраться до узла B, нужно 2 минуты.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- Чтобы добраться до узла A, нужно 5 минут.</a:t>
            </a:r>
          </a:p>
          <a:p>
            <a:pPr algn="ctr"/>
            <a:r>
              <a:rPr lang="ru-RU" sz="2400" dirty="0">
                <a:solidFill>
                  <a:schemeClr val="bg1"/>
                </a:solidFill>
              </a:rPr>
              <a:t>- Чтобы добраться до конечного узла, нужно 6 минут.</a:t>
            </a:r>
          </a:p>
        </p:txBody>
      </p:sp>
    </p:spTree>
    <p:extLst>
      <p:ext uri="{BB962C8B-B14F-4D97-AF65-F5344CB8AC3E}">
        <p14:creationId xmlns:p14="http://schemas.microsoft.com/office/powerpoint/2010/main" val="3539615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55FB04-FE24-D1AE-099B-1571BBDA56F5}"/>
              </a:ext>
            </a:extLst>
          </p:cNvPr>
          <p:cNvSpPr txBox="1"/>
          <p:nvPr/>
        </p:nvSpPr>
        <p:spPr>
          <a:xfrm>
            <a:off x="777349" y="274320"/>
            <a:ext cx="18690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400" b="1" dirty="0" err="1"/>
              <a:t>heap</a:t>
            </a:r>
            <a:endParaRPr lang="ru-RU" sz="4400" dirty="0"/>
          </a:p>
        </p:txBody>
      </p:sp>
      <p:pic>
        <p:nvPicPr>
          <p:cNvPr id="7" name="Рисунок 6" descr="Изображение выглядит как текст, снимок экрана, диаграмма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3949FBB7-2262-59C4-5678-B9EF06A10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997" y="1440856"/>
            <a:ext cx="5152913" cy="5152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00755D-DC10-9F59-BDAF-28D556C6BE03}"/>
              </a:ext>
            </a:extLst>
          </p:cNvPr>
          <p:cNvSpPr txBox="1"/>
          <p:nvPr/>
        </p:nvSpPr>
        <p:spPr>
          <a:xfrm>
            <a:off x="7663771" y="1621238"/>
            <a:ext cx="605222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heapq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предоставляет функции для управления списками так, чтобы они всегда вели себя как минимальная куча — структура данных, где наименьший элемент всегда находится в начале (</a:t>
            </a:r>
            <a:r>
              <a:rPr kumimoji="0" lang="ru-RU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index</a:t>
            </a:r>
            <a:r>
              <a:rPr kumimoji="0" lang="ru-RU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= 0).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400" dirty="0"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import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heapq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= []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heapq.heappush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3)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heapq.heappush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1)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heapq.heappush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5)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print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 # [1, 3, 5]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min_item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= </a:t>
            </a: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heapq.heappop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heap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print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</a:t>
            </a:r>
            <a:r>
              <a:rPr kumimoji="0" lang="de-DE" altLang="ru-RU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min_item</a:t>
            </a:r>
            <a:r>
              <a:rPr kumimoji="0" lang="de-DE" altLang="ru-RU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 # 1</a:t>
            </a:r>
            <a:endParaRPr kumimoji="0" lang="ru-RU" altLang="ru-RU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625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Начнём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A998A0-DF0F-E697-1D63-A6FF570C03E7}"/>
              </a:ext>
            </a:extLst>
          </p:cNvPr>
          <p:cNvSpPr txBox="1"/>
          <p:nvPr/>
        </p:nvSpPr>
        <p:spPr>
          <a:xfrm>
            <a:off x="198120" y="1434257"/>
            <a:ext cx="113756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graph</a:t>
            </a:r>
            <a:r>
              <a:rPr lang="de-DE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    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e-DE" sz="2400" dirty="0">
                <a:solidFill>
                  <a:srgbClr val="D4D4D4"/>
                </a:solidFill>
                <a:latin typeface="Consolas" panose="020B0609020204030204" pitchFamily="49" charset="0"/>
              </a:rPr>
              <a:t>'A': [('B', 1), ('C', 4)],    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e-DE" sz="2400" dirty="0">
                <a:solidFill>
                  <a:srgbClr val="D4D4D4"/>
                </a:solidFill>
                <a:latin typeface="Consolas" panose="020B0609020204030204" pitchFamily="49" charset="0"/>
              </a:rPr>
              <a:t>'B': [('C', 2), ('D', 5)],    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e-DE" sz="2400" dirty="0">
                <a:solidFill>
                  <a:srgbClr val="D4D4D4"/>
                </a:solidFill>
                <a:latin typeface="Consolas" panose="020B0609020204030204" pitchFamily="49" charset="0"/>
              </a:rPr>
              <a:t>'C': [('D', 1)],    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D4D4D4"/>
                </a:solidFill>
                <a:latin typeface="Consolas" panose="020B0609020204030204" pitchFamily="49" charset="0"/>
              </a:rPr>
              <a:t>	</a:t>
            </a:r>
            <a:r>
              <a:rPr lang="de-DE" sz="2400" dirty="0">
                <a:solidFill>
                  <a:srgbClr val="D4D4D4"/>
                </a:solidFill>
                <a:latin typeface="Consolas" panose="020B0609020204030204" pitchFamily="49" charset="0"/>
              </a:rPr>
              <a:t>'D': []</a:t>
            </a:r>
            <a:endParaRPr lang="ru-RU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de-DE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def </a:t>
            </a:r>
            <a:r>
              <a:rPr lang="en-US" sz="2400" dirty="0" err="1">
                <a:solidFill>
                  <a:schemeClr val="bg1"/>
                </a:solidFill>
              </a:rPr>
              <a:t>dijkstra</a:t>
            </a:r>
            <a:r>
              <a:rPr lang="en-US" sz="2400" dirty="0">
                <a:solidFill>
                  <a:schemeClr val="bg1"/>
                </a:solidFill>
              </a:rPr>
              <a:t>(graph, start):</a:t>
            </a: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		…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 err="1">
                <a:solidFill>
                  <a:schemeClr val="bg1"/>
                </a:solidFill>
              </a:rPr>
              <a:t>shortest_paths</a:t>
            </a:r>
            <a:r>
              <a:rPr lang="en-US" sz="2400" dirty="0">
                <a:solidFill>
                  <a:schemeClr val="bg1"/>
                </a:solidFill>
              </a:rPr>
              <a:t> = </a:t>
            </a:r>
            <a:r>
              <a:rPr lang="en-US" sz="2400" dirty="0" err="1">
                <a:solidFill>
                  <a:schemeClr val="bg1"/>
                </a:solidFill>
              </a:rPr>
              <a:t>dijkstra</a:t>
            </a:r>
            <a:r>
              <a:rPr lang="en-US" sz="2400" dirty="0">
                <a:solidFill>
                  <a:schemeClr val="bg1"/>
                </a:solidFill>
              </a:rPr>
              <a:t>(graph, 'A’)</a:t>
            </a:r>
            <a:endParaRPr lang="ru-RU" sz="2400" dirty="0">
              <a:solidFill>
                <a:schemeClr val="bg1"/>
              </a:solidFill>
            </a:endParaRPr>
          </a:p>
          <a:p>
            <a:pPr algn="just"/>
            <a:r>
              <a:rPr lang="en-US" sz="2400" dirty="0">
                <a:solidFill>
                  <a:schemeClr val="bg1"/>
                </a:solidFill>
              </a:rPr>
              <a:t>print(</a:t>
            </a:r>
            <a:r>
              <a:rPr lang="en-US" sz="2400" dirty="0" err="1">
                <a:solidFill>
                  <a:schemeClr val="bg1"/>
                </a:solidFill>
              </a:rPr>
              <a:t>shortest_paths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pt-BR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6099C-598E-47B3-EDE4-26ECC9DB1A27}"/>
              </a:ext>
            </a:extLst>
          </p:cNvPr>
          <p:cNvSpPr txBox="1"/>
          <p:nvPr/>
        </p:nvSpPr>
        <p:spPr>
          <a:xfrm>
            <a:off x="198120" y="0"/>
            <a:ext cx="537536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9600" dirty="0">
                <a:solidFill>
                  <a:schemeClr val="bg1"/>
                </a:solidFill>
              </a:rPr>
              <a:t>Задачи</a:t>
            </a:r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F1A42942-B4DA-D4D9-172B-6CD13350668E}"/>
              </a:ext>
            </a:extLst>
          </p:cNvPr>
          <p:cNvSpPr txBox="1"/>
          <p:nvPr/>
        </p:nvSpPr>
        <p:spPr>
          <a:xfrm>
            <a:off x="1175911" y="2067268"/>
            <a:ext cx="263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Задача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hlinkClick r:id="rId2"/>
            <a:extLst>
              <a:ext uri="{FF2B5EF4-FFF2-40B4-BE49-F238E27FC236}">
                <a16:creationId xmlns:a16="http://schemas.microsoft.com/office/drawing/2014/main" id="{AEB27841-7AEF-72B6-A86A-CD335E4798C5}"/>
              </a:ext>
            </a:extLst>
          </p:cNvPr>
          <p:cNvSpPr txBox="1"/>
          <p:nvPr/>
        </p:nvSpPr>
        <p:spPr>
          <a:xfrm>
            <a:off x="1175910" y="2688147"/>
            <a:ext cx="26340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Задача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593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Алгоритм </a:t>
            </a:r>
            <a:r>
              <a:rPr lang="ru-RU" sz="4400" dirty="0" err="1"/>
              <a:t>Дейкстры</a:t>
            </a:r>
            <a:endParaRPr lang="ru-RU" sz="4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978353" y="1354793"/>
            <a:ext cx="980802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Алгоритм </a:t>
            </a:r>
            <a:r>
              <a:rPr lang="ru-RU" sz="2800" dirty="0" err="1"/>
              <a:t>Дейкстры</a:t>
            </a:r>
            <a:r>
              <a:rPr lang="ru-RU" sz="2800" dirty="0"/>
              <a:t> — это алгоритм для нахождения кратчайших путей от одной вершины до всех остальных в графе с неотрицательными весами рёбер.</a:t>
            </a:r>
          </a:p>
        </p:txBody>
      </p:sp>
      <p:pic>
        <p:nvPicPr>
          <p:cNvPr id="8" name="Рисунок 7" descr="Изображение выглядит как рисунок, Мультфильм, иллюстрация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5522A645-04BD-8DD3-AB72-73D7B992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4512808"/>
            <a:ext cx="3259591" cy="325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400" dirty="0"/>
              <a:t>Алгоритм </a:t>
            </a:r>
            <a:r>
              <a:rPr lang="ru-RU" sz="4400" dirty="0" err="1"/>
              <a:t>Дейкстры</a:t>
            </a:r>
            <a:endParaRPr lang="ru-RU" sz="4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4B4F42-96B9-4ED2-1300-FCDBB0C8C59E}"/>
              </a:ext>
            </a:extLst>
          </p:cNvPr>
          <p:cNvSpPr txBox="1"/>
          <p:nvPr/>
        </p:nvSpPr>
        <p:spPr>
          <a:xfrm>
            <a:off x="238125" y="1310470"/>
            <a:ext cx="980802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Жадный алгоритм — это такой тип алгоритма, который на каждом шаге принимает локально наилучшее (жадное) решение, надеясь, что в итоге оно приведёт к глобально оптимальному результату.</a:t>
            </a:r>
          </a:p>
        </p:txBody>
      </p:sp>
      <p:pic>
        <p:nvPicPr>
          <p:cNvPr id="8" name="Рисунок 7" descr="Изображение выглядит как рисунок, Мультфильм, иллюстрация, зарисовка&#10;&#10;Автоматически созданное описание">
            <a:extLst>
              <a:ext uri="{FF2B5EF4-FFF2-40B4-BE49-F238E27FC236}">
                <a16:creationId xmlns:a16="http://schemas.microsoft.com/office/drawing/2014/main" id="{5522A645-04BD-8DD3-AB72-73D7B992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4512808"/>
            <a:ext cx="3259591" cy="32595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8BD53-873E-76B1-4448-C5C9474DF078}"/>
              </a:ext>
            </a:extLst>
          </p:cNvPr>
          <p:cNvSpPr txBox="1"/>
          <p:nvPr/>
        </p:nvSpPr>
        <p:spPr>
          <a:xfrm>
            <a:off x="510268" y="4030682"/>
            <a:ext cx="98080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Жадные алгоритмы не всегда дают оптимальный результат. Они хорошо работают, если задача удовлетворяет двум условиям:</a:t>
            </a:r>
          </a:p>
          <a:p>
            <a:pPr>
              <a:buFont typeface="+mj-lt"/>
              <a:buAutoNum type="arabicPeriod"/>
            </a:pPr>
            <a:r>
              <a:rPr lang="ru-RU" sz="2800" dirty="0"/>
              <a:t>Жадность безопасна (</a:t>
            </a:r>
            <a:r>
              <a:rPr lang="ru-RU" sz="2800" dirty="0" err="1"/>
              <a:t>Greedy-choice</a:t>
            </a:r>
            <a:r>
              <a:rPr lang="ru-RU" sz="2800" dirty="0"/>
              <a:t> </a:t>
            </a:r>
            <a:r>
              <a:rPr lang="ru-RU" sz="2800" dirty="0" err="1"/>
              <a:t>property</a:t>
            </a:r>
            <a:r>
              <a:rPr lang="ru-RU" sz="2800" dirty="0"/>
              <a:t>)</a:t>
            </a:r>
            <a:br>
              <a:rPr lang="ru-RU" sz="2800" dirty="0"/>
            </a:br>
            <a:r>
              <a:rPr lang="ru-RU" sz="2800" dirty="0"/>
              <a:t>— локальный оптимум ведёт к глобальному.</a:t>
            </a:r>
          </a:p>
          <a:p>
            <a:pPr>
              <a:buFont typeface="+mj-lt"/>
              <a:buAutoNum type="arabicPeriod"/>
            </a:pPr>
            <a:r>
              <a:rPr lang="ru-RU" sz="2800" dirty="0"/>
              <a:t>Оптимальная подструктура (</a:t>
            </a:r>
            <a:r>
              <a:rPr lang="ru-RU" sz="2800" dirty="0" err="1"/>
              <a:t>Optimal</a:t>
            </a:r>
            <a:r>
              <a:rPr lang="ru-RU" sz="2800" dirty="0"/>
              <a:t> </a:t>
            </a:r>
            <a:r>
              <a:rPr lang="ru-RU" sz="2800" dirty="0" err="1"/>
              <a:t>substructure</a:t>
            </a:r>
            <a:r>
              <a:rPr lang="ru-RU" sz="2800" dirty="0"/>
              <a:t>)</a:t>
            </a:r>
            <a:br>
              <a:rPr lang="ru-RU" sz="2800" dirty="0"/>
            </a:br>
            <a:r>
              <a:rPr lang="ru-RU" sz="2800" dirty="0"/>
              <a:t>— оптимальное решение задачи можно собрать из оптимальных решений подзадач.</a:t>
            </a:r>
          </a:p>
          <a:p>
            <a:pPr algn="ctr"/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94F7BE-163E-686C-E491-99CA9E21F5E0}"/>
              </a:ext>
            </a:extLst>
          </p:cNvPr>
          <p:cNvSpPr txBox="1"/>
          <p:nvPr/>
        </p:nvSpPr>
        <p:spPr>
          <a:xfrm>
            <a:off x="10639424" y="1311849"/>
            <a:ext cx="399097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i="1" dirty="0"/>
              <a:t>Ты идёшь по тропинке и на каждом перекрёстке выбираешь ту дорогу, которая кажется самой короткой прямо сейчас, не заглядывая далеко вперёд. Иногда это приводит к отличному результату, а иногда — в тупик.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938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457516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Где применяется?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22842"/>
            <a:ext cx="59018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b="1" dirty="0"/>
              <a:t>Навигация и карты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Maps, Яндекс Навигатор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используют модификации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Дейкстры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поиска кратчайшего пути между точками.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Учитываются расстояния, пробки, ограничения (мосты, платные дороги и т.д.).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7190934" y="1354793"/>
            <a:ext cx="50119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Сетевые протоколы </a:t>
            </a:r>
            <a:br>
              <a:rPr lang="ru-RU" dirty="0"/>
            </a:br>
            <a:r>
              <a:rPr lang="ru-RU" dirty="0"/>
              <a:t>Пример:</a:t>
            </a:r>
          </a:p>
          <a:p>
            <a:r>
              <a:rPr lang="ru-RU" dirty="0"/>
              <a:t>Каждое устройство (роутер) строит граф сети и вычисляет кратчайший путь до других узлов.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B6DD4-7CB6-E3A7-5170-5CEE60B7659B}"/>
              </a:ext>
            </a:extLst>
          </p:cNvPr>
          <p:cNvSpPr txBox="1"/>
          <p:nvPr/>
        </p:nvSpPr>
        <p:spPr>
          <a:xfrm>
            <a:off x="914400" y="4436684"/>
            <a:ext cx="55120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Планирование маршрутов и логистика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dirty="0"/>
              <a:t>Пример:</a:t>
            </a:r>
            <a:br>
              <a:rPr lang="ru-RU" dirty="0"/>
            </a:b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Расчёт оптимальных маршрутов в транспортных системах, доставке, авиации.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Учитывается не только расстояние, но и стоимость, время в пути, грузоподъёмность и т.п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FC0950-F6FA-2DF3-DDA2-80323116ED4D}"/>
              </a:ext>
            </a:extLst>
          </p:cNvPr>
          <p:cNvSpPr txBox="1"/>
          <p:nvPr/>
        </p:nvSpPr>
        <p:spPr>
          <a:xfrm>
            <a:off x="7190934" y="4436684"/>
            <a:ext cx="55120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Социальные сети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dirty="0"/>
              <a:t>Пример:</a:t>
            </a:r>
            <a:br>
              <a:rPr lang="ru-RU" dirty="0"/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Расчёт кратчайшего "расстояния" между пользователями ("ты знаком через 3-х человек").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Поиск минимального количества шагов в графе дружбы или интересов.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4575163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Где применяется?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322842"/>
            <a:ext cx="590189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ru-RU" b="1" dirty="0"/>
              <a:t>Биоинформатика и медицина</a:t>
            </a:r>
            <a:br>
              <a:rPr lang="ru-RU" dirty="0"/>
            </a:br>
            <a:r>
              <a:rPr lang="ru-RU" dirty="0"/>
              <a:t>Пример:</a:t>
            </a:r>
            <a:br>
              <a:rPr lang="ru-RU" dirty="0"/>
            </a:b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анализе белков, ДНК и других биологических графов.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Например, поиск минимального пути в сетях реакций или обмена веществ.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C5F7E6-E997-FAFD-958F-055E8298FE17}"/>
              </a:ext>
            </a:extLst>
          </p:cNvPr>
          <p:cNvSpPr txBox="1"/>
          <p:nvPr/>
        </p:nvSpPr>
        <p:spPr>
          <a:xfrm>
            <a:off x="7190934" y="1354793"/>
            <a:ext cx="5011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Где:</a:t>
            </a:r>
          </a:p>
          <a:p>
            <a:r>
              <a:rPr lang="ru-RU" b="1" dirty="0"/>
              <a:t>Проектирование инфраструктуры</a:t>
            </a:r>
            <a:br>
              <a:rPr lang="ru-RU" dirty="0"/>
            </a:br>
            <a:r>
              <a:rPr lang="ru-RU" dirty="0"/>
              <a:t>Пример:</a:t>
            </a:r>
          </a:p>
          <a:p>
            <a:r>
              <a:rPr lang="ru-RU" dirty="0"/>
              <a:t>Оптимизация прокладки труб, кабелей, электрических сетей с минимальной длиной или стоимостью.</a:t>
            </a:r>
          </a:p>
        </p:txBody>
      </p:sp>
    </p:spTree>
    <p:extLst>
      <p:ext uri="{BB962C8B-B14F-4D97-AF65-F5344CB8AC3E}">
        <p14:creationId xmlns:p14="http://schemas.microsoft.com/office/powerpoint/2010/main" val="403495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8640507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Взвешенный и невзвешенный граф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AD9A02-4820-3066-71A7-889142DF9F54}"/>
              </a:ext>
            </a:extLst>
          </p:cNvPr>
          <p:cNvSpPr txBox="1"/>
          <p:nvPr/>
        </p:nvSpPr>
        <p:spPr>
          <a:xfrm>
            <a:off x="841757" y="5237816"/>
            <a:ext cx="12170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Граф</a:t>
            </a:r>
            <a:r>
              <a:rPr lang="ru-RU" dirty="0">
                <a:solidFill>
                  <a:schemeClr val="bg1"/>
                </a:solidFill>
              </a:rPr>
              <a:t> — это множество </a:t>
            </a:r>
            <a:r>
              <a:rPr lang="ru-RU" b="1" dirty="0">
                <a:solidFill>
                  <a:schemeClr val="bg1"/>
                </a:solidFill>
              </a:rPr>
              <a:t>вершин</a:t>
            </a:r>
            <a:r>
              <a:rPr lang="ru-RU" dirty="0">
                <a:solidFill>
                  <a:schemeClr val="bg1"/>
                </a:solidFill>
              </a:rPr>
              <a:t> (или узлов), соединённых </a:t>
            </a:r>
            <a:r>
              <a:rPr lang="ru-RU" b="1" dirty="0">
                <a:solidFill>
                  <a:schemeClr val="bg1"/>
                </a:solidFill>
              </a:rPr>
              <a:t>рёбрами</a:t>
            </a:r>
            <a:r>
              <a:rPr lang="ru-RU" dirty="0">
                <a:solidFill>
                  <a:schemeClr val="bg1"/>
                </a:solidFill>
              </a:rPr>
              <a:t> (или связями).</a:t>
            </a:r>
          </a:p>
          <a:p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ru-RU" b="1" dirty="0">
                <a:solidFill>
                  <a:schemeClr val="bg1"/>
                </a:solidFill>
              </a:rPr>
              <a:t>взвешенном графе</a:t>
            </a:r>
            <a:r>
              <a:rPr lang="ru-RU" dirty="0">
                <a:solidFill>
                  <a:schemeClr val="bg1"/>
                </a:solidFill>
              </a:rPr>
              <a:t> каждое ребро имеет </a:t>
            </a:r>
            <a:r>
              <a:rPr lang="ru-RU" b="1" dirty="0">
                <a:solidFill>
                  <a:schemeClr val="bg1"/>
                </a:solidFill>
              </a:rPr>
              <a:t>вес</a:t>
            </a:r>
            <a:r>
              <a:rPr lang="ru-RU" dirty="0">
                <a:solidFill>
                  <a:schemeClr val="bg1"/>
                </a:solidFill>
              </a:rPr>
              <a:t> — число, которое показывает "стоимость" или "длину" перехода между вершинами.</a:t>
            </a:r>
          </a:p>
          <a:p>
            <a:r>
              <a:rPr lang="ru-RU" dirty="0">
                <a:solidFill>
                  <a:schemeClr val="bg1"/>
                </a:solidFill>
              </a:rPr>
              <a:t>В </a:t>
            </a:r>
            <a:r>
              <a:rPr lang="ru-RU" b="1" dirty="0">
                <a:solidFill>
                  <a:schemeClr val="bg1"/>
                </a:solidFill>
              </a:rPr>
              <a:t>невзвешенном графе</a:t>
            </a:r>
            <a:r>
              <a:rPr lang="ru-RU" dirty="0">
                <a:solidFill>
                  <a:schemeClr val="bg1"/>
                </a:solidFill>
              </a:rPr>
              <a:t> рёбра </a:t>
            </a:r>
            <a:r>
              <a:rPr lang="ru-RU" b="1" dirty="0">
                <a:solidFill>
                  <a:schemeClr val="bg1"/>
                </a:solidFill>
              </a:rPr>
              <a:t>не имеют веса</a:t>
            </a:r>
            <a:r>
              <a:rPr lang="ru-RU" dirty="0">
                <a:solidFill>
                  <a:schemeClr val="bg1"/>
                </a:solidFill>
              </a:rPr>
              <a:t> — считается, что </a:t>
            </a:r>
            <a:r>
              <a:rPr lang="ru-RU" b="1" dirty="0">
                <a:solidFill>
                  <a:schemeClr val="bg1"/>
                </a:solidFill>
              </a:rPr>
              <a:t>все рёбра одинаковы</a:t>
            </a:r>
            <a:r>
              <a:rPr lang="ru-RU" dirty="0">
                <a:solidFill>
                  <a:schemeClr val="bg1"/>
                </a:solidFill>
              </a:rPr>
              <a:t> (например, длина = 1).</a:t>
            </a:r>
          </a:p>
        </p:txBody>
      </p:sp>
      <p:pic>
        <p:nvPicPr>
          <p:cNvPr id="8" name="Рисунок 7" descr="Изображение выглядит как зарисовка, текст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979D36DB-6A5E-D974-0582-A85F75066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144" y="1774700"/>
            <a:ext cx="752580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358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504080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Необходимые шаги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92EBE9-F235-97F2-CF52-8873914A60C0}"/>
              </a:ext>
            </a:extLst>
          </p:cNvPr>
          <p:cNvSpPr txBox="1"/>
          <p:nvPr/>
        </p:nvSpPr>
        <p:spPr>
          <a:xfrm>
            <a:off x="914400" y="1354793"/>
            <a:ext cx="971005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1. Найти узел с наименьшей стоимостью (то есть узел, до которого можно добраться за минимальное время).</a:t>
            </a:r>
          </a:p>
          <a:p>
            <a:r>
              <a:rPr lang="ru-RU" sz="2800" dirty="0"/>
              <a:t>2. Обновить стоимости соседей этого узла</a:t>
            </a:r>
          </a:p>
          <a:p>
            <a:r>
              <a:rPr lang="ru-RU" sz="2800" dirty="0"/>
              <a:t>3. Повторять, пока это не будет сделано для всех узлов графа.</a:t>
            </a:r>
          </a:p>
          <a:p>
            <a:r>
              <a:rPr lang="ru-RU" sz="2800" dirty="0"/>
              <a:t>4. Вычислить итоговый путь</a:t>
            </a:r>
          </a:p>
        </p:txBody>
      </p:sp>
    </p:spTree>
    <p:extLst>
      <p:ext uri="{BB962C8B-B14F-4D97-AF65-F5344CB8AC3E}">
        <p14:creationId xmlns:p14="http://schemas.microsoft.com/office/powerpoint/2010/main" val="105285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D6ACE2-3D3A-657A-7696-1420F333B051}"/>
              </a:ext>
            </a:extLst>
          </p:cNvPr>
          <p:cNvSpPr txBox="1"/>
          <p:nvPr/>
        </p:nvSpPr>
        <p:spPr>
          <a:xfrm>
            <a:off x="4466271" y="71166"/>
            <a:ext cx="50218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>
                <a:solidFill>
                  <a:schemeClr val="bg1"/>
                </a:solidFill>
              </a:rPr>
              <a:t>Шаг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EE11AD-F743-BC4A-F8C0-561381AE1B16}"/>
              </a:ext>
            </a:extLst>
          </p:cNvPr>
          <p:cNvSpPr txBox="1"/>
          <p:nvPr/>
        </p:nvSpPr>
        <p:spPr>
          <a:xfrm>
            <a:off x="1188720" y="973642"/>
            <a:ext cx="12115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</a:rPr>
              <a:t> Найти узел с наименьшей стоимостью. Вы стоите в самом начале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</a:rPr>
              <a:t>и думаете, куда направиться: к узлу A или к узлу B. Сколько времени по-</a:t>
            </a:r>
          </a:p>
          <a:p>
            <a:pPr algn="ctr"/>
            <a:r>
              <a:rPr lang="ru-RU" sz="2400" b="1" dirty="0">
                <a:solidFill>
                  <a:schemeClr val="bg1"/>
                </a:solidFill>
              </a:rPr>
              <a:t>надобится, чтобы добраться до каждого из этих узлов?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976A7D-AEEF-3E62-D3AD-53D0939941A5}"/>
              </a:ext>
            </a:extLst>
          </p:cNvPr>
          <p:cNvSpPr txBox="1"/>
          <p:nvPr/>
        </p:nvSpPr>
        <p:spPr>
          <a:xfrm>
            <a:off x="367937" y="5749479"/>
            <a:ext cx="81966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bg1"/>
                </a:solidFill>
              </a:rPr>
              <a:t>До узла A вы будете добираться 6 минут, а до узла B —2 минуты. Что касается остальных узлов, мы о них пока ничего не знаем.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Так как время достижения конечного узла остается неизвестным, мы считаем, что оно бесконечно Узел B — ближайший… он находится</a:t>
            </a:r>
          </a:p>
          <a:p>
            <a:r>
              <a:rPr lang="ru-RU" sz="2000" b="1" dirty="0">
                <a:solidFill>
                  <a:schemeClr val="bg1"/>
                </a:solidFill>
              </a:rPr>
              <a:t>всего в 2 минутах.</a:t>
            </a:r>
            <a:endParaRPr lang="de-DE" sz="2000" b="1" dirty="0">
              <a:solidFill>
                <a:schemeClr val="bg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A1B0FD6-A084-A5E5-6C88-91F6AFDFD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482" y="2284430"/>
            <a:ext cx="29051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42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0428" y="65313"/>
            <a:ext cx="158408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400" b="1">
                <a:solidFill>
                  <a:srgbClr val="000000"/>
                </a:solidFill>
              </a:defRPr>
            </a:pPr>
            <a:r>
              <a:rPr lang="ru-RU" dirty="0"/>
              <a:t>Шаг 2</a:t>
            </a:r>
            <a:endParaRPr dirty="0"/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DB6DD4-7CB6-E3A7-5170-5CEE60B7659B}"/>
              </a:ext>
            </a:extLst>
          </p:cNvPr>
          <p:cNvSpPr txBox="1"/>
          <p:nvPr/>
        </p:nvSpPr>
        <p:spPr>
          <a:xfrm>
            <a:off x="3712029" y="862703"/>
            <a:ext cx="67684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вычислить, сколько времени потребуется для того, чтобы добраться до всех внешних соседей B при переходе по ребру из B.</a:t>
            </a:r>
            <a:endParaRPr sz="24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32DB450-D5F3-05B5-B376-7B4D5D857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573" y="2063032"/>
            <a:ext cx="5667375" cy="20002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359520-1E06-2D1B-CFB4-F8144806483D}"/>
              </a:ext>
            </a:extLst>
          </p:cNvPr>
          <p:cNvSpPr txBox="1"/>
          <p:nvPr/>
        </p:nvSpPr>
        <p:spPr>
          <a:xfrm>
            <a:off x="3930967" y="4166319"/>
            <a:ext cx="676846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Ого, да мы обнаружили более короткий путь к узлу A! Раньше для перехода</a:t>
            </a:r>
          </a:p>
          <a:p>
            <a:pPr algn="ctr"/>
            <a:r>
              <a:rPr lang="ru-RU" sz="2400" dirty="0"/>
              <a:t>к нему требовалось 6 минут</a:t>
            </a:r>
            <a:r>
              <a:rPr lang="en-US" sz="2400" dirty="0"/>
              <a:t>/</a:t>
            </a:r>
          </a:p>
          <a:p>
            <a:pPr algn="ctr"/>
            <a:r>
              <a:rPr lang="ru-RU" sz="2400" dirty="0"/>
              <a:t>Если вы нашли более короткий путь для соседа B, обновите его стоимость.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63309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881</Words>
  <Application>Microsoft Office PowerPoint</Application>
  <PresentationFormat>Произвольный</PresentationFormat>
  <Paragraphs>90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64</cp:revision>
  <dcterms:created xsi:type="dcterms:W3CDTF">2013-01-27T09:14:16Z</dcterms:created>
  <dcterms:modified xsi:type="dcterms:W3CDTF">2025-07-22T11:18:22Z</dcterms:modified>
  <cp:category/>
</cp:coreProperties>
</file>