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4" r:id="rId4"/>
    <p:sldId id="257" r:id="rId5"/>
    <p:sldId id="258" r:id="rId6"/>
    <p:sldId id="277" r:id="rId7"/>
    <p:sldId id="275" r:id="rId8"/>
    <p:sldId id="278" r:id="rId9"/>
    <p:sldId id="276" r:id="rId10"/>
    <p:sldId id="279" r:id="rId11"/>
    <p:sldId id="261" r:id="rId12"/>
    <p:sldId id="280" r:id="rId13"/>
    <p:sldId id="281" r:id="rId1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7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bonacci-number/description/?envType=problem-list-v2&amp;envId=recursion" TargetMode="External"/><Relationship Id="rId2" Type="http://schemas.openxmlformats.org/officeDocument/2006/relationships/hyperlink" Target="https://wordwall.net/ru/resource/23039884/%D0%BB%D0%BE%D0%B3%D0%B0%D1%80%D0%B8%D1%84%D0%BC%D1%8B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515801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FF"/>
                </a:solidFill>
              </a:defRPr>
            </a:pPr>
            <a:r>
              <a:rPr lang="ru-RU" dirty="0"/>
              <a:t>Быстрая сортировка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9B2537-5483-F7DB-9A72-464F71236AAA}"/>
              </a:ext>
            </a:extLst>
          </p:cNvPr>
          <p:cNvSpPr txBox="1"/>
          <p:nvPr/>
        </p:nvSpPr>
        <p:spPr>
          <a:xfrm>
            <a:off x="1090749" y="-81615"/>
            <a:ext cx="113756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Базовый случай!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89934D-3B2D-5398-7EAA-AFE286B28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318" y="1400959"/>
            <a:ext cx="7748018" cy="341052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5C1E160-D5F5-5AA2-4E3D-B6CCB17E4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4800"/>
            <a:ext cx="3213327" cy="41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3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Начнём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434257"/>
            <a:ext cx="113756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</a:rPr>
              <a:t>Имеется массив чисел. Нужно просуммировать все числа и вернуть сумму. </a:t>
            </a:r>
          </a:p>
          <a:p>
            <a:pPr algn="just"/>
            <a:r>
              <a:rPr lang="ru-RU" sz="2400" b="1" dirty="0">
                <a:solidFill>
                  <a:schemeClr val="bg1"/>
                </a:solidFill>
              </a:rPr>
              <a:t>Шаг 1: </a:t>
            </a:r>
            <a:r>
              <a:rPr lang="ru-RU" sz="2400" dirty="0">
                <a:solidFill>
                  <a:schemeClr val="bg1"/>
                </a:solidFill>
              </a:rPr>
              <a:t>определить базовый случай. Как выглядит самый простой массив, который вы можете получить? Как должен выглядеть простейший случай? Если у вас будет массив с 0 или 1 элементом, он суммируется достаточно просто.</a:t>
            </a:r>
          </a:p>
          <a:p>
            <a:pPr algn="just"/>
            <a:r>
              <a:rPr lang="ru-RU" sz="2400" b="1" dirty="0">
                <a:solidFill>
                  <a:schemeClr val="bg1"/>
                </a:solidFill>
              </a:rPr>
              <a:t>Шаг 2:</a:t>
            </a:r>
            <a:r>
              <a:rPr lang="ru-RU" sz="2400" dirty="0">
                <a:solidFill>
                  <a:schemeClr val="bg1"/>
                </a:solidFill>
              </a:rPr>
              <a:t> каждый рекурсивный вызов должен приближать вас к пустому массиву. Как уменьшить размер задачи? Один из возможных способов: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12487F-7066-2074-6688-A50C50CB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365" y="3742581"/>
            <a:ext cx="7630694" cy="40298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9B2537-5483-F7DB-9A72-464F71236AAA}"/>
              </a:ext>
            </a:extLst>
          </p:cNvPr>
          <p:cNvSpPr txBox="1"/>
          <p:nvPr/>
        </p:nvSpPr>
        <p:spPr>
          <a:xfrm>
            <a:off x="1938093" y="0"/>
            <a:ext cx="84768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b="1" dirty="0"/>
              <a:t>Функциональные языки</a:t>
            </a:r>
            <a:r>
              <a:rPr lang="ru-RU" sz="6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D71EA-BD89-FA8F-92C2-C5F0BCA82965}"/>
              </a:ext>
            </a:extLst>
          </p:cNvPr>
          <p:cNvSpPr txBox="1"/>
          <p:nvPr/>
        </p:nvSpPr>
        <p:spPr>
          <a:xfrm>
            <a:off x="2224997" y="892630"/>
            <a:ext cx="7903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Языки программирования, в которых отсутствуют классические циклы (</a:t>
            </a:r>
            <a:r>
              <a:rPr lang="ru-RU" dirty="0" err="1"/>
              <a:t>for</a:t>
            </a:r>
            <a:r>
              <a:rPr lang="ru-RU" dirty="0"/>
              <a:t>, </a:t>
            </a:r>
            <a:r>
              <a:rPr lang="ru-RU" dirty="0" err="1"/>
              <a:t>while</a:t>
            </a:r>
            <a:r>
              <a:rPr lang="ru-RU" dirty="0"/>
              <a:t> и т.п.), но присутствует рекурсия как основной способ организации повторений, — это, прежде всего, функциональные языки программирования. В них циклы реализуются именно через рекурсивные вызовы функций.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01BCC-C5F5-7299-C991-B3C7EE2D820B}"/>
              </a:ext>
            </a:extLst>
          </p:cNvPr>
          <p:cNvSpPr txBox="1"/>
          <p:nvPr/>
        </p:nvSpPr>
        <p:spPr>
          <a:xfrm>
            <a:off x="370114" y="2353595"/>
            <a:ext cx="47788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Lisp</a:t>
            </a:r>
          </a:p>
          <a:p>
            <a:r>
              <a:rPr lang="ru-RU" dirty="0"/>
              <a:t>Один из старейших языков программирования, созданный в 1958 году Джоном Маккарти</a:t>
            </a:r>
          </a:p>
          <a:p>
            <a:r>
              <a:rPr lang="ru-RU" b="1" dirty="0"/>
              <a:t>Применение:</a:t>
            </a:r>
            <a:r>
              <a:rPr lang="ru-RU" dirty="0"/>
              <a:t> Используется в искусственном интеллекте, исследовательских проектах, автоматизации, прототипировании. В наши дни популярны диалекты Common </a:t>
            </a:r>
            <a:r>
              <a:rPr lang="ru-RU" dirty="0" err="1"/>
              <a:t>Lisp</a:t>
            </a:r>
            <a:r>
              <a:rPr lang="ru-RU" dirty="0"/>
              <a:t>, </a:t>
            </a:r>
            <a:r>
              <a:rPr lang="ru-RU" dirty="0" err="1"/>
              <a:t>Scheme</a:t>
            </a:r>
            <a:r>
              <a:rPr lang="ru-RU" dirty="0"/>
              <a:t> и </a:t>
            </a:r>
            <a:r>
              <a:rPr lang="ru-RU" dirty="0" err="1"/>
              <a:t>Clojure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71A6D-9BC1-6D7A-F743-33884F36A0A0}"/>
              </a:ext>
            </a:extLst>
          </p:cNvPr>
          <p:cNvSpPr txBox="1"/>
          <p:nvPr/>
        </p:nvSpPr>
        <p:spPr>
          <a:xfrm>
            <a:off x="7315200" y="2404179"/>
            <a:ext cx="47788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Scheme</a:t>
            </a:r>
          </a:p>
          <a:p>
            <a:r>
              <a:rPr lang="ru-RU" dirty="0"/>
              <a:t>Диалект </a:t>
            </a:r>
            <a:r>
              <a:rPr lang="ru-RU" dirty="0" err="1"/>
              <a:t>Lisp</a:t>
            </a:r>
            <a:r>
              <a:rPr lang="ru-RU" dirty="0"/>
              <a:t>, разработанный в 1970-х годах, ориентирован на минимализм и чистоту функционального программирования.</a:t>
            </a:r>
          </a:p>
          <a:p>
            <a:r>
              <a:rPr lang="ru-RU" b="1" dirty="0"/>
              <a:t>Применение:</a:t>
            </a:r>
            <a:r>
              <a:rPr lang="ru-RU" dirty="0"/>
              <a:t> Образовательный язык, часто используется для обучения функциональному программированию, а также в исследовательских целях и прототипировании</a:t>
            </a:r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99A24-4094-53D9-8CC0-A42A5AF76E59}"/>
              </a:ext>
            </a:extLst>
          </p:cNvPr>
          <p:cNvSpPr txBox="1"/>
          <p:nvPr/>
        </p:nvSpPr>
        <p:spPr>
          <a:xfrm>
            <a:off x="323348" y="5376628"/>
            <a:ext cx="47788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Haskell</a:t>
            </a:r>
          </a:p>
          <a:p>
            <a:r>
              <a:rPr lang="ru-RU" dirty="0"/>
              <a:t>Чисто функциональный язык программирования, разработанный в конце 1980-х — начале 1990-х годов, названный в честь логика Хаскелла Карри</a:t>
            </a:r>
          </a:p>
          <a:p>
            <a:r>
              <a:rPr lang="ru-RU" b="1" dirty="0"/>
              <a:t>Применение:</a:t>
            </a:r>
            <a:r>
              <a:rPr lang="ru-RU" dirty="0"/>
              <a:t> Используется в академических исследованиях, разработке сложных систем, финансовом секторе, обработке данных и параллельных вычислениях.</a:t>
            </a:r>
            <a:endParaRPr lang="ru-R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0FEB0-85FF-3919-46B1-F469E94E43F8}"/>
              </a:ext>
            </a:extLst>
          </p:cNvPr>
          <p:cNvSpPr txBox="1"/>
          <p:nvPr/>
        </p:nvSpPr>
        <p:spPr>
          <a:xfrm>
            <a:off x="7315200" y="5376628"/>
            <a:ext cx="57803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Erlang</a:t>
            </a:r>
          </a:p>
          <a:p>
            <a:r>
              <a:rPr lang="ru-RU" dirty="0"/>
              <a:t>Язык программирования, разработанный в 1980-х годах компанией Ericsson для создания распределённых, отказоустойчивых и масштабируемых систем.</a:t>
            </a:r>
          </a:p>
          <a:p>
            <a:r>
              <a:rPr lang="ru-RU" b="1" dirty="0"/>
              <a:t>Применение:</a:t>
            </a:r>
            <a:r>
              <a:rPr lang="ru-RU" dirty="0"/>
              <a:t> Широко применяется в телекоммуникациях, системах реального времени, мессенджерах (например, </a:t>
            </a:r>
            <a:r>
              <a:rPr lang="ru-RU" dirty="0" err="1"/>
              <a:t>WhatsApp</a:t>
            </a:r>
            <a:r>
              <a:rPr lang="ru-RU" dirty="0"/>
              <a:t>), банковских системах и других областях, где важна надежность и масштабируемость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12886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665089"/>
            <a:ext cx="113756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</a:rPr>
              <a:t>- Имеется массив чисел. Нужно просуммировать все числа и вернуть сумму. 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- Напишите рекурсивную функцию для подсчета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элементов в списке.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- Напишите рекурсивную функцию для нахождения наибольшего числа в списке.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F1A42942-B4DA-D4D9-172B-6CD13350668E}"/>
              </a:ext>
            </a:extLst>
          </p:cNvPr>
          <p:cNvSpPr txBox="1"/>
          <p:nvPr/>
        </p:nvSpPr>
        <p:spPr>
          <a:xfrm>
            <a:off x="544540" y="6650155"/>
            <a:ext cx="3669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Задача 1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9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254909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Примеры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074081" y="2052697"/>
            <a:ext cx="4778829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Обработка данных и аналитика</a:t>
            </a:r>
          </a:p>
          <a:p>
            <a:r>
              <a:rPr lang="ru-RU" b="1" dirty="0"/>
              <a:t>Где: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Google, Яндекс, Amazon, </a:t>
            </a:r>
            <a:r>
              <a:rPr lang="ru-RU" dirty="0" err="1"/>
              <a:t>Netflix</a:t>
            </a:r>
            <a:r>
              <a:rPr lang="ru-RU" dirty="0"/>
              <a:t>, аналитические платформы</a:t>
            </a:r>
          </a:p>
          <a:p>
            <a:r>
              <a:rPr lang="ru-RU" b="1" dirty="0"/>
              <a:t>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Сортировка поисковых результатов по релевантности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Упорядочивание товаров по цене или рейтингу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Сортировка логов по времени (для отладки или аудита)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Сортировка пользователей по активности или доходу</a:t>
            </a:r>
          </a:p>
          <a:p>
            <a:pPr algn="l">
              <a:defRPr sz="280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5F7E6-E997-FAFD-958F-055E8298FE17}"/>
              </a:ext>
            </a:extLst>
          </p:cNvPr>
          <p:cNvSpPr txBox="1"/>
          <p:nvPr/>
        </p:nvSpPr>
        <p:spPr>
          <a:xfrm>
            <a:off x="7278020" y="2052697"/>
            <a:ext cx="477882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Интерфейсы</a:t>
            </a:r>
            <a:r>
              <a:rPr lang="ru-RU" dirty="0"/>
              <a:t> </a:t>
            </a:r>
            <a:endParaRPr lang="ru-RU" b="1" dirty="0"/>
          </a:p>
          <a:p>
            <a:r>
              <a:rPr lang="ru-RU" b="1" dirty="0"/>
              <a:t>Где: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err="1"/>
              <a:t>Spotify</a:t>
            </a:r>
            <a:r>
              <a:rPr lang="ru-RU" dirty="0"/>
              <a:t>, YouTube, Instagram, маркетплейсы, банки</a:t>
            </a:r>
          </a:p>
          <a:p>
            <a:r>
              <a:rPr lang="ru-RU" b="1" dirty="0"/>
              <a:t>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Сортировка плейлистов по дате добавления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Комментарии по "популярности" или "новизне"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Профили пользователей по рейтингу или количеству отзывов</a:t>
            </a:r>
          </a:p>
          <a:p>
            <a:pPr algn="l">
              <a:defRPr sz="280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254909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Примеры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35705" y="1243358"/>
            <a:ext cx="47788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Рекомендательные системы</a:t>
            </a:r>
          </a:p>
          <a:p>
            <a:r>
              <a:rPr lang="ru-RU" b="1" dirty="0"/>
              <a:t>Где: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TikTok, </a:t>
            </a:r>
            <a:r>
              <a:rPr lang="ru-RU" dirty="0" err="1"/>
              <a:t>Ozon</a:t>
            </a:r>
            <a:r>
              <a:rPr lang="ru-RU" dirty="0"/>
              <a:t>, </a:t>
            </a:r>
            <a:r>
              <a:rPr lang="ru-RU" dirty="0" err="1"/>
              <a:t>Wildberries</a:t>
            </a:r>
            <a:endParaRPr lang="ru-RU" dirty="0"/>
          </a:p>
          <a:p>
            <a:r>
              <a:rPr lang="ru-RU" b="1" dirty="0"/>
              <a:t>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Рекомендации сортируются по вероятности интереса пользователя (на основе модели)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Выбор "топ-10" фильмов или товаров — сортировка по предсказанному рейтингу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5F7E6-E997-FAFD-958F-055E8298FE17}"/>
              </a:ext>
            </a:extLst>
          </p:cNvPr>
          <p:cNvSpPr txBox="1"/>
          <p:nvPr/>
        </p:nvSpPr>
        <p:spPr>
          <a:xfrm>
            <a:off x="6907905" y="1226641"/>
            <a:ext cx="47788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Бэкенд и алгоритмы</a:t>
            </a:r>
          </a:p>
          <a:p>
            <a:r>
              <a:rPr lang="ru-RU" b="1" dirty="0"/>
              <a:t>Где: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Amazon Web Services, Google Cloud, Microsoft Azure</a:t>
            </a:r>
          </a:p>
          <a:p>
            <a:r>
              <a:rPr lang="ru-RU" b="1" dirty="0"/>
              <a:t>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При хранении в базе данных часто нужно сортировать по индексу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Поддержка "</a:t>
            </a:r>
            <a:r>
              <a:rPr lang="de-DE" dirty="0"/>
              <a:t>ORDER BY" </a:t>
            </a:r>
            <a:r>
              <a:rPr lang="ru-RU" dirty="0"/>
              <a:t>в </a:t>
            </a:r>
            <a:r>
              <a:rPr lang="de-DE" dirty="0"/>
              <a:t>SQL — </a:t>
            </a:r>
            <a:r>
              <a:rPr lang="ru-RU" dirty="0"/>
              <a:t>это сортировка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78691-876A-BB89-34D7-583A365375E2}"/>
              </a:ext>
            </a:extLst>
          </p:cNvPr>
          <p:cNvSpPr txBox="1"/>
          <p:nvPr/>
        </p:nvSpPr>
        <p:spPr>
          <a:xfrm>
            <a:off x="615962" y="4193387"/>
            <a:ext cx="47788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Игры и движки</a:t>
            </a:r>
          </a:p>
          <a:p>
            <a:r>
              <a:rPr lang="ru-RU" b="1" dirty="0"/>
              <a:t>Где: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Unity</a:t>
            </a:r>
            <a:r>
              <a:rPr lang="ru-RU" dirty="0"/>
              <a:t>, </a:t>
            </a:r>
            <a:r>
              <a:rPr lang="ru-RU" dirty="0" err="1"/>
              <a:t>Epic</a:t>
            </a:r>
            <a:r>
              <a:rPr lang="ru-RU" dirty="0"/>
              <a:t> Games, </a:t>
            </a:r>
            <a:r>
              <a:rPr lang="ru-RU" dirty="0" err="1"/>
              <a:t>Roblox</a:t>
            </a:r>
            <a:endParaRPr lang="ru-RU" dirty="0"/>
          </a:p>
          <a:p>
            <a:r>
              <a:rPr lang="ru-RU" b="1" dirty="0"/>
              <a:t>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Сортировка объектов по расстоянию до игрока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Сортировка по очкам/рейтингу в </a:t>
            </a:r>
            <a:r>
              <a:rPr lang="ru-RU" dirty="0" err="1"/>
              <a:t>лидерборде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Упорядочивание ресурсов (по весу, урону, редкости)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842B2-F73A-12C4-5133-3789FD1AD1B6}"/>
              </a:ext>
            </a:extLst>
          </p:cNvPr>
          <p:cNvSpPr txBox="1"/>
          <p:nvPr/>
        </p:nvSpPr>
        <p:spPr>
          <a:xfrm>
            <a:off x="6907905" y="4193387"/>
            <a:ext cx="47788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Поисковые движки</a:t>
            </a:r>
          </a:p>
          <a:p>
            <a:r>
              <a:rPr lang="ru-RU" b="1" dirty="0"/>
              <a:t>Где: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Google, </a:t>
            </a:r>
            <a:r>
              <a:rPr lang="ru-RU" dirty="0" err="1"/>
              <a:t>Bing</a:t>
            </a:r>
            <a:r>
              <a:rPr lang="ru-RU" dirty="0"/>
              <a:t>, Яндекс</a:t>
            </a:r>
          </a:p>
          <a:p>
            <a:r>
              <a:rPr lang="ru-RU" b="1" dirty="0"/>
              <a:t>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Сортировка страниц по "</a:t>
            </a:r>
            <a:r>
              <a:rPr lang="ru-RU" dirty="0" err="1"/>
              <a:t>PageRank</a:t>
            </a:r>
            <a:r>
              <a:rPr lang="ru-RU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Быстрая сортировка релевантных документов — миллионы записей за миллисекунды</a:t>
            </a:r>
          </a:p>
        </p:txBody>
      </p:sp>
    </p:spTree>
    <p:extLst>
      <p:ext uri="{BB962C8B-B14F-4D97-AF65-F5344CB8AC3E}">
        <p14:creationId xmlns:p14="http://schemas.microsoft.com/office/powerpoint/2010/main" val="47045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154561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Виды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E657654-1EC2-27BC-9037-C0836F4B6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52808"/>
              </p:ext>
            </p:extLst>
          </p:nvPr>
        </p:nvGraphicFramePr>
        <p:xfrm>
          <a:off x="1208315" y="1518080"/>
          <a:ext cx="10635344" cy="5383464"/>
        </p:xfrm>
        <a:graphic>
          <a:graphicData uri="http://schemas.openxmlformats.org/drawingml/2006/table">
            <a:tbl>
              <a:tblPr/>
              <a:tblGrid>
                <a:gridCol w="2658836">
                  <a:extLst>
                    <a:ext uri="{9D8B030D-6E8A-4147-A177-3AD203B41FA5}">
                      <a16:colId xmlns:a16="http://schemas.microsoft.com/office/drawing/2014/main" val="185396385"/>
                    </a:ext>
                  </a:extLst>
                </a:gridCol>
                <a:gridCol w="2658836">
                  <a:extLst>
                    <a:ext uri="{9D8B030D-6E8A-4147-A177-3AD203B41FA5}">
                      <a16:colId xmlns:a16="http://schemas.microsoft.com/office/drawing/2014/main" val="2625885330"/>
                    </a:ext>
                  </a:extLst>
                </a:gridCol>
                <a:gridCol w="2658836">
                  <a:extLst>
                    <a:ext uri="{9D8B030D-6E8A-4147-A177-3AD203B41FA5}">
                      <a16:colId xmlns:a16="http://schemas.microsoft.com/office/drawing/2014/main" val="1986933017"/>
                    </a:ext>
                  </a:extLst>
                </a:gridCol>
                <a:gridCol w="2658836">
                  <a:extLst>
                    <a:ext uri="{9D8B030D-6E8A-4147-A177-3AD203B41FA5}">
                      <a16:colId xmlns:a16="http://schemas.microsoft.com/office/drawing/2014/main" val="1781687312"/>
                    </a:ext>
                  </a:extLst>
                </a:gridCol>
              </a:tblGrid>
              <a:tr h="897244">
                <a:tc>
                  <a:txBody>
                    <a:bodyPr/>
                    <a:lstStyle/>
                    <a:p>
                      <a:r>
                        <a:rPr lang="ru-RU" b="1"/>
                        <a:t>Алгоритм сортировки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/>
                        <a:t>Лучший случай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/>
                        <a:t>Средний случай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b="1"/>
                        <a:t>Худший случай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792290"/>
                  </a:ext>
                </a:extLst>
              </a:tr>
              <a:tr h="897244">
                <a:tc>
                  <a:txBody>
                    <a:bodyPr/>
                    <a:lstStyle/>
                    <a:p>
                      <a:r>
                        <a:rPr lang="ru-RU" b="1"/>
                        <a:t>Пузырьковая сортировка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191351"/>
                  </a:ext>
                </a:extLst>
              </a:tr>
              <a:tr h="897244">
                <a:tc>
                  <a:txBody>
                    <a:bodyPr/>
                    <a:lstStyle/>
                    <a:p>
                      <a:r>
                        <a:rPr lang="ru-RU" b="1"/>
                        <a:t>Сортировка вставками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742510"/>
                  </a:ext>
                </a:extLst>
              </a:tr>
              <a:tr h="897244">
                <a:tc>
                  <a:txBody>
                    <a:bodyPr/>
                    <a:lstStyle/>
                    <a:p>
                      <a:r>
                        <a:rPr lang="ru-RU" b="1"/>
                        <a:t>Сортировка выбором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02480"/>
                  </a:ext>
                </a:extLst>
              </a:tr>
              <a:tr h="897244">
                <a:tc>
                  <a:txBody>
                    <a:bodyPr/>
                    <a:lstStyle/>
                    <a:p>
                      <a:r>
                        <a:rPr lang="ru-RU" b="1"/>
                        <a:t>Быстрая сортировка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O(n²)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376871"/>
                  </a:ext>
                </a:extLst>
              </a:tr>
              <a:tr h="897244">
                <a:tc>
                  <a:txBody>
                    <a:bodyPr/>
                    <a:lstStyle/>
                    <a:p>
                      <a:r>
                        <a:rPr lang="ru-RU" b="1"/>
                        <a:t>Сортировка слиянием</a:t>
                      </a:r>
                      <a:endParaRPr lang="ru-RU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O(n 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1583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627370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FFFFFF"/>
                </a:solidFill>
              </a:defRPr>
            </a:pPr>
            <a:r>
              <a:rPr lang="ru-RU" dirty="0"/>
              <a:t>Причина худшего случая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40080" y="1354793"/>
            <a:ext cx="12801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Причина квадратичной сложности</a:t>
            </a:r>
          </a:p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Квадратичное время возникает, когда на каждом шаге разбиения выбранный опорный элемент делит массив крайне неравномерно: одна часть содержит только один элемент, а другая — все остальные (n−1). То есть, если каждый раз опорный элемент оказывается либо самым маленьким, либо самым большим в текущем </a:t>
            </a:r>
            <a:r>
              <a:rPr lang="ru-RU" sz="2400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подмассиве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.</a:t>
            </a:r>
          </a:p>
          <a:p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Примеры входных данных, приводящих к худшему случаю: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altLang="ru-RU" sz="24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-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Массив уже отсортирован по возрастанию или убыванию, если опорный элемент выбирается как первый или последний элемент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j-lt"/>
              </a:rPr>
              <a:t>- Все элементы массива равны, и опорный элемент всегда выбирается одинаково.</a:t>
            </a:r>
          </a:p>
          <a:p>
            <a:endParaRPr lang="ru-RU" sz="2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endParaRPr lang="ru-RU" sz="2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1E18DC-365C-93EC-2180-A4576226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194" y="1023740"/>
            <a:ext cx="10678206" cy="61821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600" dirty="0"/>
              <a:t>«Разделяй и властвуй»</a:t>
            </a:r>
          </a:p>
        </p:txBody>
      </p:sp>
      <p:pic>
        <p:nvPicPr>
          <p:cNvPr id="9" name="Рисунок 8" descr="Изображение выглядит как желтый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5A8016DC-2930-31D7-7BD0-7C2B4BE65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5650" y="2375326"/>
            <a:ext cx="2857500" cy="190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31F4F9-D06C-0833-A17F-1170BF26242F}"/>
              </a:ext>
            </a:extLst>
          </p:cNvPr>
          <p:cNvSpPr txBox="1"/>
          <p:nvPr/>
        </p:nvSpPr>
        <p:spPr>
          <a:xfrm>
            <a:off x="934811" y="1093183"/>
            <a:ext cx="980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250385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6ACE2-3D3A-657A-7696-1420F333B051}"/>
              </a:ext>
            </a:extLst>
          </p:cNvPr>
          <p:cNvSpPr txBox="1"/>
          <p:nvPr/>
        </p:nvSpPr>
        <p:spPr>
          <a:xfrm>
            <a:off x="1030605" y="231408"/>
            <a:ext cx="124110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Решение задачи методом «разделяй и властвуй» состоит из двух шагов.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1. Сначала определяется базовый случай. Это должен быть простейший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случай из всех возможных.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2. Задача делится или сокращается до тех пор, пока не будет сведена к базовому случаю.</a:t>
            </a:r>
          </a:p>
          <a:p>
            <a:pPr algn="ctr"/>
            <a:endParaRPr lang="ru-RU" sz="2800" dirty="0">
              <a:solidFill>
                <a:schemeClr val="bg1"/>
              </a:solidFill>
            </a:endParaRPr>
          </a:p>
          <a:p>
            <a:pPr algn="ctr"/>
            <a:endParaRPr lang="ru-RU" sz="2800" dirty="0">
              <a:solidFill>
                <a:schemeClr val="bg1"/>
              </a:solidFill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Какой может быть базовый случай?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3E869B-9EF4-8F88-9D0E-3F6A51362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542" y="3905011"/>
            <a:ext cx="6553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349022" y="274320"/>
            <a:ext cx="980802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Теперь нужно вычислить рекурсивный случай. </a:t>
            </a:r>
          </a:p>
        </p:txBody>
      </p:sp>
      <p:pic>
        <p:nvPicPr>
          <p:cNvPr id="9" name="Рисунок 8" descr="Изображение выглядит как желтый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5A8016DC-2930-31D7-7BD0-7C2B4BE6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3" y="6565900"/>
            <a:ext cx="1809750" cy="12065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5BE872-3884-9053-6DEC-99F9474D7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207" y="1888193"/>
            <a:ext cx="6503535" cy="407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D3DB09-3DBB-5848-1453-FCEFD7D4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0" y="115256"/>
            <a:ext cx="6200775" cy="28194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773D59-B822-2E83-D55F-466F9184B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6556" y="230843"/>
            <a:ext cx="2124075" cy="22479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07E3CD-2FA6-B0F3-AF7C-AC2FC6B69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0" y="4654323"/>
            <a:ext cx="4714875" cy="21431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1D6F755-7C0C-0D10-572F-8426D9DB6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6201" y="5458165"/>
            <a:ext cx="4772025" cy="2057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F1CB52-F4A7-7DE2-039F-7B3A2770CDB1}"/>
              </a:ext>
            </a:extLst>
          </p:cNvPr>
          <p:cNvSpPr txBox="1"/>
          <p:nvPr/>
        </p:nvSpPr>
        <p:spPr>
          <a:xfrm>
            <a:off x="4781326" y="4883225"/>
            <a:ext cx="119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9B2537-5483-F7DB-9A72-464F71236AAA}"/>
              </a:ext>
            </a:extLst>
          </p:cNvPr>
          <p:cNvSpPr txBox="1"/>
          <p:nvPr/>
        </p:nvSpPr>
        <p:spPr>
          <a:xfrm>
            <a:off x="5978075" y="-55995"/>
            <a:ext cx="119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29757-87EE-D199-9C4A-3D23B7A3E336}"/>
              </a:ext>
            </a:extLst>
          </p:cNvPr>
          <p:cNvSpPr txBox="1"/>
          <p:nvPr/>
        </p:nvSpPr>
        <p:spPr>
          <a:xfrm>
            <a:off x="9368678" y="486957"/>
            <a:ext cx="119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EC05D-E2DE-5AF0-3BB5-CC1EEF57526E}"/>
              </a:ext>
            </a:extLst>
          </p:cNvPr>
          <p:cNvSpPr txBox="1"/>
          <p:nvPr/>
        </p:nvSpPr>
        <p:spPr>
          <a:xfrm>
            <a:off x="8257047" y="5668055"/>
            <a:ext cx="119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069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810</Words>
  <Application>Microsoft Office PowerPoint</Application>
  <PresentationFormat>Произвольный</PresentationFormat>
  <Paragraphs>114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19</cp:revision>
  <dcterms:created xsi:type="dcterms:W3CDTF">2013-01-27T09:14:16Z</dcterms:created>
  <dcterms:modified xsi:type="dcterms:W3CDTF">2025-06-16T21:07:18Z</dcterms:modified>
  <cp:category/>
</cp:coreProperties>
</file>