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304" r:id="rId4"/>
    <p:sldId id="305" r:id="rId5"/>
    <p:sldId id="298" r:id="rId6"/>
    <p:sldId id="306" r:id="rId7"/>
    <p:sldId id="313" r:id="rId8"/>
    <p:sldId id="307" r:id="rId9"/>
    <p:sldId id="308" r:id="rId10"/>
    <p:sldId id="309" r:id="rId11"/>
    <p:sldId id="311" r:id="rId12"/>
    <p:sldId id="312" r:id="rId13"/>
    <p:sldId id="314" r:id="rId14"/>
    <p:sldId id="315" r:id="rId15"/>
    <p:sldId id="316" r:id="rId16"/>
    <p:sldId id="318" r:id="rId17"/>
    <p:sldId id="317" r:id="rId1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844" autoAdjust="0"/>
  </p:normalViewPr>
  <p:slideViewPr>
    <p:cSldViewPr snapToGrid="0" snapToObjects="1">
      <p:cViewPr varScale="1">
        <p:scale>
          <a:sx n="89" d="100"/>
          <a:sy n="89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304346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Yandex_Cup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32" y="274320"/>
            <a:ext cx="839845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sz="4400" dirty="0"/>
              <a:t>Принцип включения-исключения</a:t>
            </a:r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2588" y="1849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3B21E-6D13-78D3-2AA9-AB169A9E2EDB}"/>
              </a:ext>
            </a:extLst>
          </p:cNvPr>
          <p:cNvSpPr txBox="1"/>
          <p:nvPr/>
        </p:nvSpPr>
        <p:spPr>
          <a:xfrm>
            <a:off x="1020931" y="2777366"/>
            <a:ext cx="123820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Это базовый приём комбинаторики и теории множеств, который позволяет посчитать количество элементов в объединении множеств, когда между ними есть пересечения.</a:t>
            </a:r>
          </a:p>
          <a:p>
            <a:pPr algn="ctr"/>
            <a:r>
              <a:rPr lang="ru-RU" sz="2800" dirty="0"/>
              <a:t>Он помогает не пересчитать одинаковые элементы дважды.</a:t>
            </a:r>
          </a:p>
          <a:p>
            <a:pPr algn="ctr"/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0913F-C053-38CD-6B15-96F8CD4A52EC}"/>
              </a:ext>
            </a:extLst>
          </p:cNvPr>
          <p:cNvSpPr txBox="1"/>
          <p:nvPr/>
        </p:nvSpPr>
        <p:spPr>
          <a:xfrm rot="954780">
            <a:off x="9219305" y="589388"/>
            <a:ext cx="57015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“Если элементы могут попасть в несколько групп,</a:t>
            </a:r>
            <a:br>
              <a:rPr lang="ru-RU" i="1" dirty="0"/>
            </a:br>
            <a:r>
              <a:rPr lang="ru-RU" i="1" dirty="0"/>
              <a:t>чтобы посчитать их общее количество,</a:t>
            </a:r>
            <a:br>
              <a:rPr lang="ru-RU" i="1" dirty="0"/>
            </a:br>
            <a:r>
              <a:rPr lang="ru-RU" i="1" dirty="0"/>
              <a:t>добавь всё, что хочешь, а потом аккуратно вычти лишнее.”</a:t>
            </a:r>
          </a:p>
        </p:txBody>
      </p:sp>
    </p:spTree>
    <p:extLst>
      <p:ext uri="{BB962C8B-B14F-4D97-AF65-F5344CB8AC3E}">
        <p14:creationId xmlns:p14="http://schemas.microsoft.com/office/powerpoint/2010/main" val="424435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625737" y="289929"/>
            <a:ext cx="395948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Два множества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9503D-E006-E25B-3E40-0FC427E4F441}"/>
              </a:ext>
            </a:extLst>
          </p:cNvPr>
          <p:cNvSpPr txBox="1"/>
          <p:nvPr/>
        </p:nvSpPr>
        <p:spPr>
          <a:xfrm>
            <a:off x="625737" y="1113169"/>
            <a:ext cx="1302392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Пусть есть два множества:</a:t>
            </a:r>
          </a:p>
          <a:p>
            <a:r>
              <a:rPr lang="ru-RU" sz="2800" dirty="0">
                <a:solidFill>
                  <a:schemeClr val="bg1"/>
                </a:solidFill>
              </a:rPr>
              <a:t>A — кратные 2,</a:t>
            </a:r>
          </a:p>
          <a:p>
            <a:r>
              <a:rPr lang="ru-RU" sz="2800" dirty="0">
                <a:solidFill>
                  <a:schemeClr val="bg1"/>
                </a:solidFill>
              </a:rPr>
              <a:t>B — кратные 3.</a:t>
            </a:r>
          </a:p>
          <a:p>
            <a:r>
              <a:rPr lang="ru-RU" sz="2800" dirty="0">
                <a:solidFill>
                  <a:schemeClr val="bg1"/>
                </a:solidFill>
              </a:rPr>
              <a:t>Хочешь посчитать, сколько чисел ≤ X делятся на 2 или 3.</a:t>
            </a:r>
          </a:p>
          <a:p>
            <a:r>
              <a:rPr lang="ru-RU" sz="2800" dirty="0">
                <a:solidFill>
                  <a:schemeClr val="bg1"/>
                </a:solidFill>
              </a:rPr>
              <a:t>Если просто сложить, то мы дважды посчитаем числа, которые делятся и на 2, и на 3 (т.е. кратные 6). :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Чтобы исправить это, один раз вычитаем пересечение: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Это и есть принцип включения–исключения для двух множеств.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B3A78D-5895-D12A-1E05-9E78AA011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73" y="3485254"/>
            <a:ext cx="2305050" cy="704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95DA11D-A5F1-07FF-C917-FA080368B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501" y="4706398"/>
            <a:ext cx="4798395" cy="7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0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532" y="274320"/>
            <a:ext cx="388805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b="1" dirty="0"/>
              <a:t>Три множества</a:t>
            </a:r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3B21E-6D13-78D3-2AA9-AB169A9E2EDB}"/>
              </a:ext>
            </a:extLst>
          </p:cNvPr>
          <p:cNvSpPr txBox="1"/>
          <p:nvPr/>
        </p:nvSpPr>
        <p:spPr>
          <a:xfrm>
            <a:off x="1059629" y="1311944"/>
            <a:ext cx="123820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Если есть три множества A,B, </a:t>
            </a:r>
            <a:r>
              <a:rPr lang="en-US" sz="2800" dirty="0"/>
              <a:t>C</a:t>
            </a:r>
            <a:r>
              <a:rPr lang="ru-RU" sz="2800" dirty="0"/>
              <a:t> и нужно посчитать, сколько элементов есть в объединении (например, делятся хотя бы на одно из трёх чисел):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972E18-B4A8-DF93-8F53-1A1E23C0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558" y="2344008"/>
            <a:ext cx="9846773" cy="5567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024E20-E8A7-01B0-8B54-C6E5D321AAF5}"/>
              </a:ext>
            </a:extLst>
          </p:cNvPr>
          <p:cNvSpPr txBox="1"/>
          <p:nvPr/>
        </p:nvSpPr>
        <p:spPr>
          <a:xfrm>
            <a:off x="461532" y="3548821"/>
            <a:ext cx="123820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Сначала добавляем всё (|A| + |B| + |C|);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Потом замечаем, что общие элементы между парами посчитались дважды —</a:t>
            </a:r>
            <a:b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их нужно вычесть (- |A∩B| - |A∩C| - |B∩C|);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Но тогда общие для всех трёх (|A∩B∩C|)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вычлись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трижды, хотя их нужно оставить один раз → прибавляем обратно.</a:t>
            </a:r>
          </a:p>
        </p:txBody>
      </p:sp>
    </p:spTree>
    <p:extLst>
      <p:ext uri="{BB962C8B-B14F-4D97-AF65-F5344CB8AC3E}">
        <p14:creationId xmlns:p14="http://schemas.microsoft.com/office/powerpoint/2010/main" val="175328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625737" y="289929"/>
            <a:ext cx="299511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Два из трёх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9503D-E006-E25B-3E40-0FC427E4F441}"/>
              </a:ext>
            </a:extLst>
          </p:cNvPr>
          <p:cNvSpPr txBox="1"/>
          <p:nvPr/>
        </p:nvSpPr>
        <p:spPr>
          <a:xfrm>
            <a:off x="625737" y="1113169"/>
            <a:ext cx="130239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+mj-lt"/>
              </a:rPr>
              <a:t>В задаче “Два из трёх” нам нужны элементы, принадлежащие ровно двум из трёх множеств.</a:t>
            </a:r>
          </a:p>
          <a:p>
            <a:endParaRPr lang="ru-RU" sz="2800" dirty="0">
              <a:solidFill>
                <a:schemeClr val="bg1"/>
              </a:solidFill>
              <a:latin typeface="+mj-lt"/>
            </a:endParaRPr>
          </a:p>
          <a:p>
            <a:r>
              <a:rPr lang="ru-RU" sz="2800" kern="150" dirty="0">
                <a:solidFill>
                  <a:schemeClr val="bg1"/>
                </a:solidFill>
                <a:effectLst/>
                <a:latin typeface="+mj-lt"/>
                <a:ea typeface="Andale Sans UI"/>
                <a:cs typeface="Tahoma" panose="020B0604030504040204" pitchFamily="34" charset="0"/>
              </a:rPr>
              <a:t>берём все пары пересечений,</a:t>
            </a:r>
            <a:endParaRPr lang="ru-RU" sz="2800" kern="150" dirty="0">
              <a:solidFill>
                <a:schemeClr val="bg1"/>
              </a:solidFill>
              <a:latin typeface="+mj-lt"/>
              <a:ea typeface="Andale Sans UI"/>
              <a:cs typeface="Tahoma" panose="020B0604030504040204" pitchFamily="34" charset="0"/>
            </a:endParaRPr>
          </a:p>
          <a:p>
            <a:r>
              <a:rPr lang="ru-RU" sz="2800" kern="150" dirty="0">
                <a:solidFill>
                  <a:schemeClr val="bg1"/>
                </a:solidFill>
                <a:effectLst/>
                <a:latin typeface="+mj-lt"/>
                <a:ea typeface="Andale Sans UI"/>
                <a:cs typeface="Tahoma" panose="020B0604030504040204" pitchFamily="34" charset="0"/>
              </a:rPr>
              <a:t>убираем тех, кто лежит во всех трёх одновременно</a:t>
            </a:r>
          </a:p>
          <a:p>
            <a:r>
              <a:rPr lang="ru-RU" sz="2800" kern="150" dirty="0">
                <a:solidFill>
                  <a:schemeClr val="bg1"/>
                </a:solidFill>
                <a:effectLst/>
                <a:latin typeface="+mj-lt"/>
                <a:ea typeface="Andale Sans UI"/>
                <a:cs typeface="Tahoma" panose="020B0604030504040204" pitchFamily="34" charset="0"/>
              </a:rPr>
              <a:t> </a:t>
            </a:r>
          </a:p>
          <a:p>
            <a:endParaRPr lang="ru-RU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618F3D-D4B0-6537-A581-542234B3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055" y="3622787"/>
            <a:ext cx="7129763" cy="6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200" y="285839"/>
            <a:ext cx="231666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b="1" dirty="0"/>
              <a:t>К задаче</a:t>
            </a:r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3B21E-6D13-78D3-2AA9-AB169A9E2EDB}"/>
              </a:ext>
            </a:extLst>
          </p:cNvPr>
          <p:cNvSpPr txBox="1"/>
          <p:nvPr/>
        </p:nvSpPr>
        <p:spPr>
          <a:xfrm>
            <a:off x="692822" y="1192532"/>
            <a:ext cx="123820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Даны три числа </a:t>
            </a:r>
            <a:r>
              <a:rPr lang="ru-RU" sz="2800" dirty="0" err="1"/>
              <a:t>a,b,c</a:t>
            </a:r>
            <a:r>
              <a:rPr lang="ru-RU" sz="2800" dirty="0"/>
              <a:t> (1 ≤ a, b, c ≤ 10⁶).</a:t>
            </a:r>
          </a:p>
          <a:p>
            <a:r>
              <a:rPr lang="ru-RU" sz="2800" dirty="0"/>
              <a:t>Пифагор выписывает натуральные числа, которые делятся ровно на два из трёх чисел </a:t>
            </a:r>
            <a:r>
              <a:rPr lang="ru-RU" sz="2800" dirty="0" err="1"/>
              <a:t>a,b,c</a:t>
            </a:r>
            <a:r>
              <a:rPr lang="ru-RU" sz="2800" dirty="0"/>
              <a:t>.</a:t>
            </a:r>
          </a:p>
          <a:p>
            <a:r>
              <a:rPr lang="ru-RU" sz="2800" dirty="0"/>
              <a:t>То есть:</a:t>
            </a:r>
          </a:p>
          <a:p>
            <a:r>
              <a:rPr lang="ru-RU" sz="2800" dirty="0"/>
              <a:t>число делится на два из этих трёх,</a:t>
            </a:r>
          </a:p>
          <a:p>
            <a:r>
              <a:rPr lang="ru-RU" sz="2800" dirty="0"/>
              <a:t>но не делится на третье.</a:t>
            </a:r>
          </a:p>
          <a:p>
            <a:r>
              <a:rPr lang="ru-RU" sz="2800" dirty="0"/>
              <a:t>Нужно найти n-е такое число (1 ≤ n ≤ 10¹⁸).</a:t>
            </a:r>
            <a:br>
              <a:rPr lang="ru-RU" sz="2800" dirty="0"/>
            </a:br>
            <a:r>
              <a:rPr lang="ru-RU" sz="2800" dirty="0"/>
              <a:t>Если такого числа не существует или оно &gt; 10¹⁸ — вывести −1.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24E20-E8A7-01B0-8B54-C6E5D321AAF5}"/>
              </a:ext>
            </a:extLst>
          </p:cNvPr>
          <p:cNvSpPr txBox="1"/>
          <p:nvPr/>
        </p:nvSpPr>
        <p:spPr>
          <a:xfrm>
            <a:off x="859565" y="5147710"/>
            <a:ext cx="61544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Число подходит, если оно:</a:t>
            </a:r>
          </a:p>
          <a:p>
            <a:r>
              <a:rPr lang="ru-RU" sz="2800" dirty="0"/>
              <a:t>делится на два из трёх: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(a и b), но не 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(a и c), но не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(b и c), но не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81347-DE88-4D08-C59F-7522231DF724}"/>
              </a:ext>
            </a:extLst>
          </p:cNvPr>
          <p:cNvSpPr txBox="1"/>
          <p:nvPr/>
        </p:nvSpPr>
        <p:spPr>
          <a:xfrm>
            <a:off x="8327164" y="5154330"/>
            <a:ext cx="61544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 = 2, b = 3, c = 5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последовательность: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6, 10, 12, 15, 18, 20, 24, 36, 40, 42, ...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10-е число = 42</a:t>
            </a:r>
          </a:p>
        </p:txBody>
      </p:sp>
    </p:spTree>
    <p:extLst>
      <p:ext uri="{BB962C8B-B14F-4D97-AF65-F5344CB8AC3E}">
        <p14:creationId xmlns:p14="http://schemas.microsoft.com/office/powerpoint/2010/main" val="4052902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625737" y="289929"/>
            <a:ext cx="96605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Как посчитать, сколько таких чисел ≤ X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9503D-E006-E25B-3E40-0FC427E4F441}"/>
              </a:ext>
            </a:extLst>
          </p:cNvPr>
          <p:cNvSpPr txBox="1"/>
          <p:nvPr/>
        </p:nvSpPr>
        <p:spPr>
          <a:xfrm>
            <a:off x="625737" y="1113169"/>
            <a:ext cx="13023924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Пусть: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ab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= </a:t>
            </a: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lcm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(</a:t>
            </a: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a,b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ac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= </a:t>
            </a: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lcm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(</a:t>
            </a: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a,c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bc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= </a:t>
            </a: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lcm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(</a:t>
            </a: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b,c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abc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= </a:t>
            </a: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lcm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(</a:t>
            </a:r>
            <a:r>
              <a:rPr lang="ru-RU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a,b,c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</a:t>
            </a:r>
          </a:p>
          <a:p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Тогда количество чисел ≤ X, которые делятся на два из трёх, это:</a:t>
            </a:r>
          </a:p>
          <a:p>
            <a:endParaRPr lang="ru-RU" sz="2800" kern="150" dirty="0">
              <a:solidFill>
                <a:schemeClr val="bg1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endParaRPr lang="ru-RU" sz="28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endParaRPr lang="ru-RU" sz="2800" kern="150" dirty="0">
              <a:solidFill>
                <a:schemeClr val="bg1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endParaRPr lang="ru-RU" sz="2800" kern="150" dirty="0">
              <a:solidFill>
                <a:schemeClr val="bg1"/>
              </a:solidFill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Почему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вычитаем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тройное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?</a:t>
            </a:r>
            <a:b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Потому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что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каждое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число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делящееся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на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все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три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считается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в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каждом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из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трёх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и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попадает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трижды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—</a:t>
            </a:r>
            <a:r>
              <a:rPr lang="ru-RU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а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нам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оно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не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подходит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вовсе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(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делится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на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три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из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трёх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не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на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два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).</a:t>
            </a:r>
            <a:b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</a:b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Поэтому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нужно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удалить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все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кратные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abc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то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есть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вычесть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их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2800" i="1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трижды</a:t>
            </a:r>
            <a:r>
              <a:rPr lang="de-DE" sz="28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.</a:t>
            </a:r>
            <a:endParaRPr lang="ru-RU" sz="28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endParaRPr lang="ru-RU" sz="28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DF3F4-119A-76B1-5921-AE107DDA0430}"/>
              </a:ext>
            </a:extLst>
          </p:cNvPr>
          <p:cNvSpPr txBox="1"/>
          <p:nvPr/>
        </p:nvSpPr>
        <p:spPr>
          <a:xfrm rot="893794">
            <a:off x="10336499" y="1323106"/>
            <a:ext cx="40771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solidFill>
                  <a:schemeClr val="bg1"/>
                </a:solidFill>
              </a:rPr>
              <a:t>LCM (англ. </a:t>
            </a:r>
            <a:r>
              <a:rPr lang="ru-RU" i="1" dirty="0" err="1">
                <a:solidFill>
                  <a:schemeClr val="bg1"/>
                </a:solidFill>
              </a:rPr>
              <a:t>Least</a:t>
            </a:r>
            <a:r>
              <a:rPr lang="ru-RU" i="1" dirty="0">
                <a:solidFill>
                  <a:schemeClr val="bg1"/>
                </a:solidFill>
              </a:rPr>
              <a:t> Common </a:t>
            </a:r>
            <a:r>
              <a:rPr lang="ru-RU" i="1" dirty="0" err="1">
                <a:solidFill>
                  <a:schemeClr val="bg1"/>
                </a:solidFill>
              </a:rPr>
              <a:t>Multiple</a:t>
            </a:r>
            <a:r>
              <a:rPr lang="ru-RU" i="1" dirty="0">
                <a:solidFill>
                  <a:schemeClr val="bg1"/>
                </a:solidFill>
              </a:rPr>
              <a:t>) — это наименьшее общее кратное двух (или более) чисел.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4191A5-0D52-896E-DF36-D92775B08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715" y="3887655"/>
            <a:ext cx="6810936" cy="13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200" y="285839"/>
            <a:ext cx="295728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b="1" dirty="0"/>
              <a:t>На пальцах</a:t>
            </a:r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3B21E-6D13-78D3-2AA9-AB169A9E2EDB}"/>
              </a:ext>
            </a:extLst>
          </p:cNvPr>
          <p:cNvSpPr txBox="1"/>
          <p:nvPr/>
        </p:nvSpPr>
        <p:spPr>
          <a:xfrm>
            <a:off x="692822" y="1164817"/>
            <a:ext cx="1238205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Возьмём </a:t>
            </a:r>
            <a:r>
              <a:rPr lang="de-DE" sz="2800" dirty="0"/>
              <a:t>a=2,</a:t>
            </a:r>
            <a:r>
              <a:rPr lang="ru-RU" sz="2800" dirty="0"/>
              <a:t> </a:t>
            </a:r>
            <a:r>
              <a:rPr lang="de-DE" sz="2800" dirty="0"/>
              <a:t>b=3,</a:t>
            </a:r>
            <a:r>
              <a:rPr lang="ru-RU" sz="2800" dirty="0"/>
              <a:t> </a:t>
            </a:r>
            <a:r>
              <a:rPr lang="de-DE" sz="2800" dirty="0"/>
              <a:t>c=5 </a:t>
            </a:r>
            <a:r>
              <a:rPr lang="ru-RU" sz="2800" dirty="0"/>
              <a:t>и </a:t>
            </a:r>
            <a:r>
              <a:rPr lang="de-DE" sz="2800" dirty="0"/>
              <a:t>X=50.</a:t>
            </a:r>
          </a:p>
          <a:p>
            <a:r>
              <a:rPr lang="de-DE" sz="2800" dirty="0" err="1"/>
              <a:t>lcm</a:t>
            </a:r>
            <a:r>
              <a:rPr lang="de-DE" sz="2800" dirty="0"/>
              <a:t>(2, 3) = 6</a:t>
            </a:r>
          </a:p>
          <a:p>
            <a:r>
              <a:rPr lang="de-DE" sz="2800" dirty="0" err="1"/>
              <a:t>lcm</a:t>
            </a:r>
            <a:r>
              <a:rPr lang="de-DE" sz="2800" dirty="0"/>
              <a:t>(2, 5) = 10</a:t>
            </a:r>
          </a:p>
          <a:p>
            <a:r>
              <a:rPr lang="de-DE" sz="2800" dirty="0" err="1"/>
              <a:t>lcm</a:t>
            </a:r>
            <a:r>
              <a:rPr lang="de-DE" sz="2800" dirty="0"/>
              <a:t>(3, 5) = 15</a:t>
            </a:r>
          </a:p>
          <a:p>
            <a:r>
              <a:rPr lang="de-DE" sz="2800" dirty="0" err="1"/>
              <a:t>lcm</a:t>
            </a:r>
            <a:r>
              <a:rPr lang="de-DE" sz="2800" dirty="0"/>
              <a:t>(2, 3, 5) = 30</a:t>
            </a:r>
            <a:endParaRPr lang="ru-RU" sz="2800" dirty="0"/>
          </a:p>
          <a:p>
            <a:r>
              <a:rPr lang="ru-RU" sz="2800" dirty="0"/>
              <a:t>Считаем</a:t>
            </a:r>
          </a:p>
          <a:p>
            <a:pPr algn="ctr"/>
            <a:r>
              <a:rPr lang="de-DE" sz="2800" dirty="0"/>
              <a:t>f(50)=⌊50/6⌋</a:t>
            </a:r>
            <a:r>
              <a:rPr lang="ru-RU" sz="2800" dirty="0"/>
              <a:t> </a:t>
            </a:r>
            <a:r>
              <a:rPr lang="de-DE" sz="2800" dirty="0"/>
              <a:t>+</a:t>
            </a:r>
            <a:r>
              <a:rPr lang="ru-RU" sz="2800" dirty="0"/>
              <a:t> </a:t>
            </a:r>
            <a:r>
              <a:rPr lang="de-DE" sz="2800" dirty="0"/>
              <a:t>⌊50/10⌋</a:t>
            </a:r>
            <a:r>
              <a:rPr lang="ru-RU" sz="2800" dirty="0"/>
              <a:t> </a:t>
            </a:r>
            <a:r>
              <a:rPr lang="de-DE" sz="2800" dirty="0"/>
              <a:t>+</a:t>
            </a:r>
            <a:r>
              <a:rPr lang="ru-RU" sz="2800" dirty="0"/>
              <a:t> </a:t>
            </a:r>
            <a:r>
              <a:rPr lang="de-DE" sz="2800" dirty="0"/>
              <a:t>⌊50/15⌋</a:t>
            </a:r>
            <a:r>
              <a:rPr lang="ru-RU" sz="2800" dirty="0"/>
              <a:t> </a:t>
            </a:r>
            <a:r>
              <a:rPr lang="de-DE" sz="2800" dirty="0"/>
              <a:t>−</a:t>
            </a:r>
            <a:r>
              <a:rPr lang="ru-RU" sz="2800" dirty="0"/>
              <a:t> </a:t>
            </a:r>
            <a:r>
              <a:rPr lang="de-DE" sz="2800" dirty="0"/>
              <a:t>3⌊50/30⌋ </a:t>
            </a:r>
            <a:endParaRPr lang="ru-RU" sz="2800" dirty="0"/>
          </a:p>
          <a:p>
            <a:pPr algn="ctr"/>
            <a:r>
              <a:rPr lang="de-DE" sz="2800" dirty="0"/>
              <a:t>f(50)</a:t>
            </a:r>
            <a:r>
              <a:rPr lang="ru-RU" sz="2800" dirty="0"/>
              <a:t> </a:t>
            </a:r>
            <a:r>
              <a:rPr lang="de-DE" sz="2800" dirty="0"/>
              <a:t>=</a:t>
            </a:r>
            <a:r>
              <a:rPr lang="ru-RU" sz="2800" dirty="0"/>
              <a:t> </a:t>
            </a:r>
            <a:r>
              <a:rPr lang="de-DE" sz="2800" dirty="0"/>
              <a:t>8+5+3−3⋅1=13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24E20-E8A7-01B0-8B54-C6E5D321AAF5}"/>
              </a:ext>
            </a:extLst>
          </p:cNvPr>
          <p:cNvSpPr txBox="1"/>
          <p:nvPr/>
        </p:nvSpPr>
        <p:spPr>
          <a:xfrm>
            <a:off x="698200" y="5673920"/>
            <a:ext cx="95645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Проверяем</a:t>
            </a:r>
          </a:p>
          <a:p>
            <a:r>
              <a:rPr lang="ru-RU" sz="2800" dirty="0"/>
              <a:t>6, 10, 12, 15, 18, 20, 24, 30, 36, 40, 42, 45, 48, 50 – 13 штук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F8983CB-8E3A-1FB0-8395-64268CD614F1}"/>
              </a:ext>
            </a:extLst>
          </p:cNvPr>
          <p:cNvCxnSpPr/>
          <p:nvPr/>
        </p:nvCxnSpPr>
        <p:spPr>
          <a:xfrm>
            <a:off x="4292301" y="6067313"/>
            <a:ext cx="505610" cy="68848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7CEBDF-7138-FE3F-B44B-1D7439A14008}"/>
              </a:ext>
            </a:extLst>
          </p:cNvPr>
          <p:cNvSpPr txBox="1"/>
          <p:nvPr/>
        </p:nvSpPr>
        <p:spPr>
          <a:xfrm rot="1242647">
            <a:off x="7240715" y="1348861"/>
            <a:ext cx="73582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/>
              <a:t>Эти скобки ⌊ ⌋ (читаются как «флор», от англ. </a:t>
            </a:r>
            <a:r>
              <a:rPr lang="ru-RU" i="1" dirty="0" err="1"/>
              <a:t>floor</a:t>
            </a:r>
            <a:r>
              <a:rPr lang="ru-RU" i="1" dirty="0"/>
              <a:t>) обозначают математическую функцию "пол" — то есть взять целую часть числа, отбросив дробную.</a:t>
            </a:r>
          </a:p>
        </p:txBody>
      </p:sp>
    </p:spTree>
    <p:extLst>
      <p:ext uri="{BB962C8B-B14F-4D97-AF65-F5344CB8AC3E}">
        <p14:creationId xmlns:p14="http://schemas.microsoft.com/office/powerpoint/2010/main" val="255909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8200" y="285839"/>
            <a:ext cx="25576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b="1" dirty="0"/>
              <a:t>Алгоритм</a:t>
            </a:r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03B21E-6D13-78D3-2AA9-AB169A9E2EDB}"/>
              </a:ext>
            </a:extLst>
          </p:cNvPr>
          <p:cNvSpPr txBox="1"/>
          <p:nvPr/>
        </p:nvSpPr>
        <p:spPr>
          <a:xfrm>
            <a:off x="692822" y="1192532"/>
            <a:ext cx="1238205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Нужно найти минимальное X, для которого f(X) ≥ n.</a:t>
            </a:r>
          </a:p>
          <a:p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Шаги: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Посчитать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ab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ac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bc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,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abc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(НОК).</a:t>
            </a: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Использовать бинарный поиск: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low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= 1,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high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= 10**18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пока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low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&lt;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high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mid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= (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low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+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high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 // 2</a:t>
            </a: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если </a:t>
            </a:r>
            <a:r>
              <a:rPr lang="en-US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f(mid) &lt; n: low = mid + 1</a:t>
            </a:r>
            <a:endParaRPr lang="ru-RU" sz="2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1143000" lvl="2" indent="-228600"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иначе: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high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 =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mid</a:t>
            </a:r>
            <a:endParaRPr lang="ru-RU" sz="2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После цикла: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если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low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 &gt; 1e18 или f(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low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) &lt; n: вывести -1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иначе вывести 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low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imes New Roman" panose="02020603050405020304" pitchFamily="18" charset="0"/>
              </a:rPr>
              <a:t>.</a:t>
            </a:r>
          </a:p>
          <a:p>
            <a:r>
              <a:rPr lang="de-DE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 </a:t>
            </a:r>
            <a:endParaRPr lang="ru-RU" sz="2800" kern="150" dirty="0">
              <a:effectLst/>
              <a:latin typeface="Times New Roman" panose="02020603050405020304" pitchFamily="18" charset="0"/>
              <a:ea typeface="Andale Sans UI"/>
              <a:cs typeface="Tahom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B54CE-E94F-AD4D-C562-F531D4524F4F}"/>
              </a:ext>
            </a:extLst>
          </p:cNvPr>
          <p:cNvSpPr txBox="1"/>
          <p:nvPr/>
        </p:nvSpPr>
        <p:spPr>
          <a:xfrm rot="1432882">
            <a:off x="11521439" y="1474519"/>
            <a:ext cx="2140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i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de-DE" b="0" i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i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gcd</a:t>
            </a:r>
            <a:r>
              <a:rPr lang="de-DE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i="1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de-DE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i="1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de-DE" b="0" i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75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943" y="285886"/>
            <a:ext cx="457997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b="1" dirty="0"/>
              <a:t>Легенда об Икаре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58D2D7-D705-37E2-3CC4-0391C793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83" y="1279489"/>
            <a:ext cx="10601325" cy="5514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399" y="231559"/>
            <a:ext cx="457997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b="1" dirty="0"/>
              <a:t>Легенда об Икаре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EDF082-B2C5-3048-22EB-56D1B1C6A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358" y="1001000"/>
            <a:ext cx="93630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3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410584" y="335778"/>
            <a:ext cx="386484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Теперь коротко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18E5FE0-D4D3-C217-337F-E3F47C0CE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53" y="1889592"/>
            <a:ext cx="11232094" cy="39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6610" y="58698"/>
            <a:ext cx="415761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Идея алгоритма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6610" y="1836340"/>
            <a:ext cx="1335555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Мы будем сначала увеличивать высоту экспоненциально: 1, 2, 4, 8, … до тех пор, пока не получим "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ok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". </a:t>
            </a:r>
          </a:p>
          <a:p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 </a:t>
            </a:r>
          </a:p>
          <a:p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Пусть предыдущий запрос был L (дали "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wet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", значит L &lt; N), а текущий запрос R (получили "</a:t>
            </a:r>
            <a:r>
              <a:rPr lang="ru-RU" sz="2800" kern="150" dirty="0" err="1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ok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", значит N ≤ R ≤ </a:t>
            </a:r>
            <a:r>
              <a:rPr lang="en-US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M</a:t>
            </a:r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). </a:t>
            </a:r>
          </a:p>
          <a:p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 </a:t>
            </a:r>
          </a:p>
          <a:p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Тогда мы знаем, что N лежит в интервале (L,R]. </a:t>
            </a:r>
          </a:p>
          <a:p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 </a:t>
            </a:r>
          </a:p>
          <a:p>
            <a:r>
              <a:rPr lang="ru-RU" sz="2800" kern="150" dirty="0">
                <a:effectLst/>
                <a:latin typeface="Times New Roman" panose="02020603050405020304" pitchFamily="18" charset="0"/>
                <a:ea typeface="Andale Sans UI"/>
                <a:cs typeface="Tahoma" panose="020B0604030504040204" pitchFamily="34" charset="0"/>
              </a:rPr>
              <a:t>После этого можно выполнить бинарный поиск по этому интервалу, чтобы найти минимальное N.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7902A-B232-F25E-7A0D-34AFA5BC2914}"/>
              </a:ext>
            </a:extLst>
          </p:cNvPr>
          <p:cNvSpPr txBox="1"/>
          <p:nvPr/>
        </p:nvSpPr>
        <p:spPr>
          <a:xfrm rot="2357245">
            <a:off x="10345887" y="625971"/>
            <a:ext cx="2022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N – </a:t>
            </a:r>
            <a:r>
              <a:rPr lang="ru-RU" i="1" dirty="0"/>
              <a:t>морская вода</a:t>
            </a:r>
          </a:p>
          <a:p>
            <a:pPr algn="ctr"/>
            <a:r>
              <a:rPr lang="en-US" i="1" dirty="0"/>
              <a:t>M</a:t>
            </a:r>
            <a:r>
              <a:rPr lang="ru-RU" i="1" dirty="0"/>
              <a:t> - солнце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E98A3-7AC5-B66C-17FD-F8F779C5360A}"/>
              </a:ext>
            </a:extLst>
          </p:cNvPr>
          <p:cNvSpPr txBox="1"/>
          <p:nvPr/>
        </p:nvSpPr>
        <p:spPr>
          <a:xfrm rot="20877696">
            <a:off x="6708905" y="6303598"/>
            <a:ext cx="293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(L,R]</a:t>
            </a:r>
            <a:r>
              <a:rPr lang="ru-RU" i="1" dirty="0"/>
              <a:t> - все числа строго больше L и меньше либо равны R.</a:t>
            </a:r>
          </a:p>
        </p:txBody>
      </p:sp>
    </p:spTree>
    <p:extLst>
      <p:ext uri="{BB962C8B-B14F-4D97-AF65-F5344CB8AC3E}">
        <p14:creationId xmlns:p14="http://schemas.microsoft.com/office/powerpoint/2010/main" val="299397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787102" y="335778"/>
            <a:ext cx="436529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Пример решения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FD3C89-7C6F-50A7-E4B0-2DC2C9164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95" y="1505958"/>
            <a:ext cx="9305868" cy="556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3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3943" y="285886"/>
            <a:ext cx="292625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/>
              <a:t>Два из трёх</a:t>
            </a:r>
            <a:endParaRPr lang="ru-RU" sz="4400" b="1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C094CF-0782-8316-44C7-E0DCEA428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65" y="1243012"/>
            <a:ext cx="117633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3793" y="302266"/>
            <a:ext cx="254909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Примеры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C61CA5-2CE1-271A-D9B5-7F85384A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" y="1471612"/>
            <a:ext cx="118776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625737" y="289929"/>
            <a:ext cx="6528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</a:rPr>
              <a:t>Необходимые алгоритмы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9503D-E006-E25B-3E40-0FC427E4F441}"/>
              </a:ext>
            </a:extLst>
          </p:cNvPr>
          <p:cNvSpPr txBox="1"/>
          <p:nvPr/>
        </p:nvSpPr>
        <p:spPr>
          <a:xfrm>
            <a:off x="3184263" y="2742941"/>
            <a:ext cx="82618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Бинарный поиск + принцип включения-исключения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Проверка за O(1) через НОК</a:t>
            </a:r>
          </a:p>
        </p:txBody>
      </p:sp>
    </p:spTree>
    <p:extLst>
      <p:ext uri="{BB962C8B-B14F-4D97-AF65-F5344CB8AC3E}">
        <p14:creationId xmlns:p14="http://schemas.microsoft.com/office/powerpoint/2010/main" val="201292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974</Words>
  <Application>Microsoft Office PowerPoint</Application>
  <PresentationFormat>Произвольный</PresentationFormat>
  <Paragraphs>103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318</cp:revision>
  <dcterms:created xsi:type="dcterms:W3CDTF">2013-01-27T09:14:16Z</dcterms:created>
  <dcterms:modified xsi:type="dcterms:W3CDTF">2025-10-25T15:50:21Z</dcterms:modified>
  <cp:category/>
</cp:coreProperties>
</file>