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9" r:id="rId5"/>
    <p:sldId id="258" r:id="rId6"/>
    <p:sldId id="284" r:id="rId7"/>
    <p:sldId id="286" r:id="rId8"/>
    <p:sldId id="283" r:id="rId9"/>
    <p:sldId id="281" r:id="rId10"/>
    <p:sldId id="287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856010E-C1AB-4D72-B7CC-8AC0F0E3032C}">
          <p14:sldIdLst>
            <p14:sldId id="256"/>
            <p14:sldId id="257"/>
            <p14:sldId id="282"/>
            <p14:sldId id="259"/>
            <p14:sldId id="258"/>
          </p14:sldIdLst>
        </p14:section>
        <p14:section name="Раздел без заголовка" id="{481FAA79-6363-4439-BFE9-F09C41519FE1}">
          <p14:sldIdLst>
            <p14:sldId id="284"/>
            <p14:sldId id="286"/>
            <p14:sldId id="283"/>
            <p14:sldId id="281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cursion.vercel.app/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etcode.com/problems/sort-colors/description/?envType=problem-list-v2&amp;envId=sorting" TargetMode="External"/><Relationship Id="rId4" Type="http://schemas.openxmlformats.org/officeDocument/2006/relationships/hyperlink" Target="https://leetcode.com/problems/sort-an-array/descrip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1580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Быстрая сортировка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64857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600" dirty="0" err="1">
                <a:solidFill>
                  <a:schemeClr val="bg1"/>
                </a:solidFill>
              </a:rPr>
              <a:t>Quickselect</a:t>
            </a:r>
            <a:endParaRPr lang="ru-RU" sz="9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686843" y="1590810"/>
            <a:ext cx="1137565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Quickselect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— это алгоритм выбора, который используется для поиска k-го по величине (или k-го по порядку) элемента в неотсортированном списке, также известного как k-й порядковый статистик. Алгоритм был разработан Тони Хоаром и иногда называется алгоритмом выбора Хоара.</a:t>
            </a:r>
          </a:p>
          <a:p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	Принцип работы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quickselect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похож на быструю сортировку: выбирается опорный элемент (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pivot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), и список разбивается на две части — элементы меньше опорного и элементы больше опорного. Однако в отличие от быстрой сортировки, которая рекурсивно сортирует обе части,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quickselect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рекурсивно обрабатывает только ту часть, в которой находится искомый элемент. Это снижает среднюю временную сложность алгоритма с O(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nlog⁡n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effectLst/>
              </a:rPr>
              <a:t>O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nlo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effectLst/>
              </a:rPr>
              <a:t>g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n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) (как у быстрой сортировки) до O(n), хотя в худшем случае сложность может достигать O(n2)</a:t>
            </a:r>
          </a:p>
          <a:p>
            <a:pPr algn="ctr"/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Задача:</a:t>
            </a:r>
            <a:br>
              <a:rPr lang="ru-RU" sz="2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Найти 4 и 2 по величине элемент</a:t>
            </a:r>
          </a:p>
          <a:p>
            <a:pPr algn="ctr"/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quickselect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3</a:t>
            </a:r>
            <a:endParaRPr lang="ru-RU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quickselect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de-DE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2</a:t>
            </a:r>
            <a:endParaRPr lang="de-DE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de-DE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2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54561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Виды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E657654-1EC2-27BC-9037-C0836F4B6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52808"/>
              </p:ext>
            </p:extLst>
          </p:nvPr>
        </p:nvGraphicFramePr>
        <p:xfrm>
          <a:off x="1208315" y="1518080"/>
          <a:ext cx="10635344" cy="5383464"/>
        </p:xfrm>
        <a:graphic>
          <a:graphicData uri="http://schemas.openxmlformats.org/drawingml/2006/table">
            <a:tbl>
              <a:tblPr/>
              <a:tblGrid>
                <a:gridCol w="2658836">
                  <a:extLst>
                    <a:ext uri="{9D8B030D-6E8A-4147-A177-3AD203B41FA5}">
                      <a16:colId xmlns:a16="http://schemas.microsoft.com/office/drawing/2014/main" val="185396385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2625885330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1986933017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1781687312"/>
                    </a:ext>
                  </a:extLst>
                </a:gridCol>
              </a:tblGrid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Алгоритм сортировки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Лучший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Средний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Худший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79229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Пузырьковая сортировка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91351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вставками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74251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выбором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0248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Быстрая сортировка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376871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слиянием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583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1580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Быстрая сортировка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87680" y="1354793"/>
            <a:ext cx="12801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	Быстрая сортировка относится к алгоритмам сортировки. Она работает намного быстрее сортировки выбором и часто применяется в реальных программах. Быстрая сортировка также основана на стратегии «разделяй и властвуй».</a:t>
            </a:r>
          </a:p>
          <a:p>
            <a:endParaRPr lang="ru-RU" sz="2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Какой будет базовый случай?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53684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41136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Базовый случай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B61D2-74D9-E320-716F-C78CCD61F176}"/>
              </a:ext>
            </a:extLst>
          </p:cNvPr>
          <p:cNvSpPr txBox="1"/>
          <p:nvPr/>
        </p:nvSpPr>
        <p:spPr>
          <a:xfrm>
            <a:off x="498566" y="3405629"/>
            <a:ext cx="12801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+mj-lt"/>
              </a:rPr>
              <a:t>	Пустые массивы и массивы, содержащие всего один элемент, станут базовым случаем. Такие массивы можно просто возвращать в исходном виде — сортировать ничего не нужно. А что с массивами </a:t>
            </a:r>
            <a:r>
              <a:rPr lang="ru-RU" sz="2400" dirty="0" err="1">
                <a:latin typeface="+mj-lt"/>
              </a:rPr>
              <a:t>бОльшего</a:t>
            </a:r>
            <a:r>
              <a:rPr lang="ru-RU" sz="2400" dirty="0">
                <a:latin typeface="+mj-lt"/>
              </a:rPr>
              <a:t> размера?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EE55E2-7683-F2AA-5D19-1A5DB8B5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96" y="1024379"/>
            <a:ext cx="6648450" cy="23812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610219-CB5B-B637-0FCE-221E0BDCB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52" y="4875439"/>
            <a:ext cx="5057775" cy="13620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972B13E-522D-8D31-CE7D-33035F1BA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465" y="4975452"/>
            <a:ext cx="2933700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9331" y="196826"/>
            <a:ext cx="30855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Разделение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22366" y="1014520"/>
            <a:ext cx="12801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Мы используем стратегию «разделяй и властвуй». Следовательно, массив должен разделяться до тех пор, пока мы не придем к базовому случаю. Алгоритм быстрой сортировки работает так: сначала в массиве выбирается элемент, который называется опорным. После мы находим элементы, меньшие опорного, и элементы, </a:t>
            </a:r>
            <a:r>
              <a:rPr lang="ru-RU" sz="24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бОльшие</a:t>
            </a:r>
            <a:endParaRPr lang="ru-RU" sz="2400" b="1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pPr algn="ctr"/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опорного.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4A3BBE-C649-FB67-0BA9-238C2F920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13" y="2953512"/>
            <a:ext cx="5105400" cy="28194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3AFA8C-99CE-F918-0C35-F8DB6DCD0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09" y="3693712"/>
            <a:ext cx="2933700" cy="1162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00799-56BB-B718-867C-CE021B74BAEE}"/>
              </a:ext>
            </a:extLst>
          </p:cNvPr>
          <p:cNvSpPr txBox="1"/>
          <p:nvPr/>
        </p:nvSpPr>
        <p:spPr>
          <a:xfrm>
            <a:off x="3764278" y="5738732"/>
            <a:ext cx="5937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Этот процесс называется разделением 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D5C28-F92A-1932-3937-AD82670AB076}"/>
              </a:ext>
            </a:extLst>
          </p:cNvPr>
          <p:cNvSpPr txBox="1"/>
          <p:nvPr/>
        </p:nvSpPr>
        <p:spPr>
          <a:xfrm>
            <a:off x="206829" y="6125291"/>
            <a:ext cx="13234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Если бы </a:t>
            </a:r>
            <a:r>
              <a:rPr lang="ru-RU" sz="24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подмассивы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были отсортированы, то их можно было бы объединить в порядке «левый </a:t>
            </a:r>
            <a:r>
              <a:rPr lang="ru-RU" sz="24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подмассив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  - опорный элемент — правый </a:t>
            </a:r>
            <a:r>
              <a:rPr lang="ru-RU" sz="2400" b="1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подмассив</a:t>
            </a:r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» и получить отсортированный массив. </a:t>
            </a:r>
          </a:p>
          <a:p>
            <a:pPr algn="ctr"/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[10, 15] + [33] + [] = [10, 15, 33]</a:t>
            </a:r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38326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en-US" dirty="0"/>
              <a:t>Pivot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B61D2-74D9-E320-716F-C78CCD61F176}"/>
              </a:ext>
            </a:extLst>
          </p:cNvPr>
          <p:cNvSpPr txBox="1"/>
          <p:nvPr/>
        </p:nvSpPr>
        <p:spPr>
          <a:xfrm>
            <a:off x="259080" y="1072027"/>
            <a:ext cx="1280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Опорный элемент в быстрой сортировке называется </a:t>
            </a:r>
            <a:r>
              <a:rPr lang="ru-RU" sz="2400" dirty="0" err="1"/>
              <a:t>Pivot</a:t>
            </a:r>
            <a:r>
              <a:rPr lang="ru-RU" sz="2400" dirty="0"/>
              <a:t>, потому что он служит «поворотным элементом» в процессе алгоритма. </a:t>
            </a:r>
            <a:endParaRPr lang="ru-RU" sz="2400" dirty="0"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35A438-3536-E4B5-8869-6FCC97280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30" y="1781217"/>
            <a:ext cx="6903584" cy="59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2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389068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sz="4400" b="1" dirty="0"/>
              <a:t>3-way </a:t>
            </a:r>
            <a:r>
              <a:rPr lang="ru-RU" sz="4400" b="1" dirty="0" err="1"/>
              <a:t>quicksort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B61D2-74D9-E320-716F-C78CCD61F176}"/>
              </a:ext>
            </a:extLst>
          </p:cNvPr>
          <p:cNvSpPr txBox="1"/>
          <p:nvPr/>
        </p:nvSpPr>
        <p:spPr>
          <a:xfrm>
            <a:off x="367937" y="2149712"/>
            <a:ext cx="1280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/>
              <a:t>3-way </a:t>
            </a:r>
            <a:r>
              <a:rPr lang="ru-RU" sz="2400" b="1" dirty="0" err="1"/>
              <a:t>quicksort</a:t>
            </a:r>
            <a:r>
              <a:rPr lang="ru-RU" sz="2400" dirty="0"/>
              <a:t> (трёхсторонняя быстрая сортировка) — это </a:t>
            </a:r>
            <a:r>
              <a:rPr lang="ru-RU" sz="2400" b="1" dirty="0"/>
              <a:t>модификация обычной быстрой сортировки</a:t>
            </a:r>
            <a:r>
              <a:rPr lang="ru-RU" sz="2400" dirty="0"/>
              <a:t>, которая </a:t>
            </a:r>
            <a:r>
              <a:rPr lang="ru-RU" sz="2400" b="1" dirty="0"/>
              <a:t>эффективнее работает, когда в списке есть много одинаковых элементов</a:t>
            </a:r>
            <a:r>
              <a:rPr lang="ru-RU" sz="2400" dirty="0"/>
              <a:t>.</a:t>
            </a:r>
            <a:endParaRPr lang="ru-RU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37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627370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Причина худшего случая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54793"/>
            <a:ext cx="1280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Причина квадратичной сложности</a:t>
            </a:r>
          </a:p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Квадратичное время возникает, когда на каждом шаге разбиения выбранный опорный элемент делит массив крайне неравномерно: одна часть содержит только один элемент, а другая — все остальные (n−1). То есть, если каждый раз опорный элемент оказывается либо самым маленьким, либо самым большим в текущем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подмассиве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Примеры входных данных, приводящих к худшему случаю: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-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Массив уже отсортирован по возрастанию или убыванию, если опорный элемент выбирается как первый или последний элемент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- Все элементы массива равны, и опорный элемент всегда выбирается одинаково.</a:t>
            </a:r>
          </a:p>
          <a:p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3745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665089"/>
            <a:ext cx="113756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- Имеется массив чисел. Необходимо отсортировать массив с помощью быстрой сортировки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544540" y="665015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Визуализация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D39834E2-F5DF-0856-17FE-EDD32377C0CB}"/>
              </a:ext>
            </a:extLst>
          </p:cNvPr>
          <p:cNvSpPr txBox="1"/>
          <p:nvPr/>
        </p:nvSpPr>
        <p:spPr>
          <a:xfrm>
            <a:off x="3898580" y="6638959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Задача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C92F2C8-6728-2AAB-90D4-83048DE3CFF6}"/>
              </a:ext>
            </a:extLst>
          </p:cNvPr>
          <p:cNvSpPr txBox="1"/>
          <p:nvPr/>
        </p:nvSpPr>
        <p:spPr>
          <a:xfrm>
            <a:off x="3898580" y="6660109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Задача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412639AF-DF25-98AC-0EA3-7076513BC800}"/>
              </a:ext>
            </a:extLst>
          </p:cNvPr>
          <p:cNvSpPr txBox="1"/>
          <p:nvPr/>
        </p:nvSpPr>
        <p:spPr>
          <a:xfrm>
            <a:off x="6108380" y="6660109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Задача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609</Words>
  <Application>Microsoft Office PowerPoint</Application>
  <PresentationFormat>Произвольный</PresentationFormat>
  <Paragraphs>62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29</cp:revision>
  <dcterms:created xsi:type="dcterms:W3CDTF">2013-01-27T09:14:16Z</dcterms:created>
  <dcterms:modified xsi:type="dcterms:W3CDTF">2025-06-20T10:18:35Z</dcterms:modified>
  <cp:category/>
</cp:coreProperties>
</file>