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59" r:id="rId4"/>
    <p:sldId id="283" r:id="rId5"/>
    <p:sldId id="275" r:id="rId6"/>
    <p:sldId id="284" r:id="rId7"/>
    <p:sldId id="278" r:id="rId8"/>
    <p:sldId id="282" r:id="rId9"/>
    <p:sldId id="285" r:id="rId10"/>
    <p:sldId id="286" r:id="rId11"/>
    <p:sldId id="287" r:id="rId12"/>
    <p:sldId id="288" r:id="rId13"/>
    <p:sldId id="261" r:id="rId14"/>
    <p:sldId id="280" r:id="rId15"/>
    <p:sldId id="281" r:id="rId16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7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bonacci-number/description/?envType=problem-list-v2&amp;envId=recursion" TargetMode="External"/><Relationship Id="rId2" Type="http://schemas.openxmlformats.org/officeDocument/2006/relationships/hyperlink" Target="https://wordwall.net/ru/resource/23039884/%D0%BB%D0%BE%D0%B3%D0%B0%D1%80%D0%B8%D1%84%D0%BC%D1%8B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lumunge.github.io/Graph-Algorithms-Visualization/bfs-visual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ordwall.net/ru/resource/23039884/%D0%BB%D0%BE%D0%B3%D0%B0%D1%80%D0%B8%D1%84%D0%BC%D1%8B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270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Граф. </a:t>
            </a:r>
            <a:r>
              <a:rPr lang="de-DE" sz="4400" dirty="0">
                <a:solidFill>
                  <a:schemeClr val="bg1"/>
                </a:solidFill>
              </a:rPr>
              <a:t>BFS, </a:t>
            </a:r>
            <a:r>
              <a:rPr lang="de-DE" sz="4400" dirty="0" err="1">
                <a:solidFill>
                  <a:schemeClr val="bg1"/>
                </a:solidFill>
              </a:rPr>
              <a:t>Breadth</a:t>
            </a:r>
            <a:r>
              <a:rPr lang="de-DE" sz="4400" dirty="0">
                <a:solidFill>
                  <a:schemeClr val="bg1"/>
                </a:solidFill>
              </a:rPr>
              <a:t>-First Search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5FB04-FE24-D1AE-099B-1571BBDA56F5}"/>
              </a:ext>
            </a:extLst>
          </p:cNvPr>
          <p:cNvSpPr txBox="1"/>
          <p:nvPr/>
        </p:nvSpPr>
        <p:spPr>
          <a:xfrm>
            <a:off x="282497" y="275438"/>
            <a:ext cx="83063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Linked List / </a:t>
            </a:r>
            <a:r>
              <a:rPr lang="de-DE" sz="4400" dirty="0" err="1"/>
              <a:t>stack</a:t>
            </a:r>
            <a:r>
              <a:rPr lang="de-DE" sz="4400" dirty="0"/>
              <a:t> / </a:t>
            </a:r>
            <a:r>
              <a:rPr lang="de-DE" sz="4400" dirty="0" err="1"/>
              <a:t>deque</a:t>
            </a:r>
            <a:r>
              <a:rPr lang="de-DE" sz="4400" dirty="0"/>
              <a:t> / </a:t>
            </a:r>
            <a:r>
              <a:rPr lang="de-DE" sz="4400" dirty="0" err="1"/>
              <a:t>queue</a:t>
            </a:r>
            <a:endParaRPr lang="ru-RU" sz="4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088F9C-E78F-4B6C-6E18-4D513AA94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62" y="1543050"/>
            <a:ext cx="82200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5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5FB04-FE24-D1AE-099B-1571BBDA56F5}"/>
              </a:ext>
            </a:extLst>
          </p:cNvPr>
          <p:cNvSpPr txBox="1"/>
          <p:nvPr/>
        </p:nvSpPr>
        <p:spPr>
          <a:xfrm>
            <a:off x="282497" y="275438"/>
            <a:ext cx="83063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Linked List / </a:t>
            </a:r>
            <a:r>
              <a:rPr lang="de-DE" sz="4400" dirty="0" err="1"/>
              <a:t>stack</a:t>
            </a:r>
            <a:r>
              <a:rPr lang="de-DE" sz="4400" dirty="0"/>
              <a:t> / </a:t>
            </a:r>
            <a:r>
              <a:rPr lang="de-DE" sz="4400" dirty="0" err="1"/>
              <a:t>deque</a:t>
            </a:r>
            <a:r>
              <a:rPr lang="de-DE" sz="4400" dirty="0"/>
              <a:t> / </a:t>
            </a:r>
            <a:r>
              <a:rPr lang="de-DE" sz="4400" dirty="0" err="1"/>
              <a:t>queue</a:t>
            </a:r>
            <a:endParaRPr lang="ru-RU" sz="4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F5EACD-B91E-B62E-9059-F06EF28E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1354793"/>
            <a:ext cx="81534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B948E5-1D74-81F1-49CE-FAB07CFC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56" y="1354793"/>
            <a:ext cx="12440924" cy="48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7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Начнём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434257"/>
            <a:ext cx="113756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400" dirty="0" err="1">
                <a:solidFill>
                  <a:schemeClr val="bg1"/>
                </a:solidFill>
              </a:rPr>
              <a:t>graph</a:t>
            </a:r>
            <a:r>
              <a:rPr lang="de-DE" sz="2400" dirty="0">
                <a:solidFill>
                  <a:schemeClr val="bg1"/>
                </a:solidFill>
              </a:rPr>
              <a:t> = { 'A': ['B', 'C'],    'B': ['D'],    'C': ['E'],    'D': ['F'],    'E': ['F'],    'F': []}</a:t>
            </a:r>
            <a:endParaRPr lang="ru-RU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def </a:t>
            </a:r>
            <a:r>
              <a:rPr lang="de-DE" sz="2400" dirty="0" err="1">
                <a:solidFill>
                  <a:schemeClr val="bg1"/>
                </a:solidFill>
              </a:rPr>
              <a:t>bfs_shortest_path</a:t>
            </a:r>
            <a:r>
              <a:rPr lang="en-US" sz="2400" dirty="0">
                <a:solidFill>
                  <a:schemeClr val="bg1"/>
                </a:solidFill>
              </a:rPr>
              <a:t>():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		…</a:t>
            </a:r>
            <a:endParaRPr lang="ru-RU" sz="2400" dirty="0">
              <a:solidFill>
                <a:schemeClr val="bg1"/>
              </a:solidFill>
            </a:endParaRPr>
          </a:p>
          <a:p>
            <a:pPr algn="just"/>
            <a:endParaRPr lang="ru-RU" sz="2400" dirty="0">
              <a:solidFill>
                <a:schemeClr val="bg1"/>
              </a:solidFill>
            </a:endParaRPr>
          </a:p>
          <a:p>
            <a:pPr algn="just"/>
            <a:r>
              <a:rPr lang="de-DE" sz="2400" dirty="0" err="1">
                <a:solidFill>
                  <a:schemeClr val="bg1"/>
                </a:solidFill>
              </a:rPr>
              <a:t>result</a:t>
            </a:r>
            <a:r>
              <a:rPr lang="de-DE" sz="2400" dirty="0">
                <a:solidFill>
                  <a:schemeClr val="bg1"/>
                </a:solidFill>
              </a:rPr>
              <a:t> = </a:t>
            </a:r>
            <a:r>
              <a:rPr lang="de-DE" sz="2400" dirty="0" err="1">
                <a:solidFill>
                  <a:schemeClr val="bg1"/>
                </a:solidFill>
              </a:rPr>
              <a:t>bfs_shortest_path</a:t>
            </a:r>
            <a:r>
              <a:rPr lang="de-DE" sz="2400" dirty="0">
                <a:solidFill>
                  <a:schemeClr val="bg1"/>
                </a:solidFill>
              </a:rPr>
              <a:t>(</a:t>
            </a:r>
            <a:r>
              <a:rPr lang="de-DE" sz="2400" dirty="0" err="1">
                <a:solidFill>
                  <a:schemeClr val="bg1"/>
                </a:solidFill>
              </a:rPr>
              <a:t>graph</a:t>
            </a:r>
            <a:r>
              <a:rPr lang="de-DE" sz="2400" dirty="0">
                <a:solidFill>
                  <a:schemeClr val="bg1"/>
                </a:solidFill>
              </a:rPr>
              <a:t>, 'A', 'F’)</a:t>
            </a:r>
            <a:endParaRPr lang="ru-RU" sz="2400" dirty="0">
              <a:solidFill>
                <a:schemeClr val="bg1"/>
              </a:solidFill>
            </a:endParaRPr>
          </a:p>
          <a:p>
            <a:pPr algn="just"/>
            <a:r>
              <a:rPr lang="de-DE" sz="2400" dirty="0" err="1">
                <a:solidFill>
                  <a:schemeClr val="bg1"/>
                </a:solidFill>
              </a:rPr>
              <a:t>print</a:t>
            </a:r>
            <a:r>
              <a:rPr lang="de-DE" sz="2400" dirty="0">
                <a:solidFill>
                  <a:schemeClr val="bg1"/>
                </a:solidFill>
              </a:rPr>
              <a:t>(</a:t>
            </a:r>
            <a:r>
              <a:rPr lang="de-DE" sz="2400" dirty="0" err="1">
                <a:solidFill>
                  <a:schemeClr val="bg1"/>
                </a:solidFill>
              </a:rPr>
              <a:t>result</a:t>
            </a:r>
            <a:r>
              <a:rPr lang="de-DE" sz="2400" dirty="0">
                <a:solidFill>
                  <a:schemeClr val="bg1"/>
                </a:solidFill>
              </a:rPr>
              <a:t>)  # ['A', 'B', 'D', 'F']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82B162-192E-C41A-E073-DCAD68E25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40" y="180859"/>
            <a:ext cx="11549746" cy="717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Алгоритм: Поиск кратчайшего пути в графе (BFS + словарь)</a:t>
            </a:r>
            <a:endParaRPr kumimoji="0" lang="en-US" altLang="ru-RU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Создай очередь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queue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 положи в неё стартовую вершину и путь к ней: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queue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deque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 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[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]) ])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Создай множество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visited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чтобы не заходить повторно в уже посещённые вершины.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Пока очередь не пуста: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Извлеки из очереди вершину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current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 путь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path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de-DE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Если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current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== </a:t>
            </a:r>
            <a:r>
              <a:rPr kumimoji="0" lang="de-DE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то: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Верни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path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это и есть кратчайший путь.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de-DE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Если вершина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current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уже была 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visited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пропусти шаг.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de-DE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Добавь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current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visited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de-DE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каждого соседа вершины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current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Если сосед ещё не 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visited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Добавь в очередь кортеж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neighbor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path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[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neighbor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Если очередь опустела и цель не найдена — верни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8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F1A42942-B4DA-D4D9-172B-6CD13350668E}"/>
              </a:ext>
            </a:extLst>
          </p:cNvPr>
          <p:cNvSpPr txBox="1"/>
          <p:nvPr/>
        </p:nvSpPr>
        <p:spPr>
          <a:xfrm>
            <a:off x="1175911" y="2067268"/>
            <a:ext cx="2634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Задача 1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9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400" dirty="0"/>
              <a:t>BFS, </a:t>
            </a:r>
            <a:r>
              <a:rPr lang="de-DE" sz="4400" dirty="0" err="1"/>
              <a:t>Breadth</a:t>
            </a:r>
            <a:r>
              <a:rPr lang="de-DE" sz="4400" dirty="0"/>
              <a:t>-First Search</a:t>
            </a:r>
            <a:endParaRPr lang="ru-RU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1F4F9-D06C-0833-A17F-1170BF26242F}"/>
              </a:ext>
            </a:extLst>
          </p:cNvPr>
          <p:cNvSpPr txBox="1"/>
          <p:nvPr/>
        </p:nvSpPr>
        <p:spPr>
          <a:xfrm>
            <a:off x="978353" y="1354793"/>
            <a:ext cx="980802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	Алгоритм BFS (</a:t>
            </a:r>
            <a:r>
              <a:rPr lang="ru-RU" sz="2800" dirty="0" err="1"/>
              <a:t>Breadth</a:t>
            </a:r>
            <a:r>
              <a:rPr lang="ru-RU" sz="2800" dirty="0"/>
              <a:t>-First Search) — это поиск в ширину в графах или деревьях. Он проходит граф слоями, начиная с начальной вершины и сначала посещая всех её соседей, затем соседей этих соседей и т.д.</a:t>
            </a:r>
          </a:p>
        </p:txBody>
      </p:sp>
    </p:spTree>
    <p:extLst>
      <p:ext uri="{BB962C8B-B14F-4D97-AF65-F5344CB8AC3E}">
        <p14:creationId xmlns:p14="http://schemas.microsoft.com/office/powerpoint/2010/main" val="25038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457516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Где применяется?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22842"/>
            <a:ext cx="47788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  <a:p>
            <a:r>
              <a:rPr lang="de-DE" b="1" dirty="0"/>
              <a:t>Google Maps, </a:t>
            </a:r>
            <a:r>
              <a:rPr lang="ru-RU" b="1" dirty="0"/>
              <a:t>Яндекс Карты</a:t>
            </a:r>
          </a:p>
          <a:p>
            <a:r>
              <a:rPr lang="ru-RU" dirty="0"/>
              <a:t>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Используют BFS для поиска кратчайших маршрутов, когда нужно игнорировать расстояния (например, в пешеходном режиме или в упрощённых картах).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Особенно полезно в лабиринтообразных уличных сетях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5F7E6-E997-FAFD-958F-055E8298FE17}"/>
              </a:ext>
            </a:extLst>
          </p:cNvPr>
          <p:cNvSpPr txBox="1"/>
          <p:nvPr/>
        </p:nvSpPr>
        <p:spPr>
          <a:xfrm>
            <a:off x="7190934" y="1354793"/>
            <a:ext cx="47788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  <a:p>
            <a:r>
              <a:rPr lang="ru-RU" b="1" dirty="0"/>
              <a:t>Социальные сети</a:t>
            </a:r>
          </a:p>
          <a:p>
            <a:r>
              <a:rPr lang="ru-RU" dirty="0"/>
              <a:t>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поиска друзей (друзья друзей = уровень 2, и т.д.)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поиска связей между пользователями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поиска кратчайшего "социального расстояния" (например: "6 рукопожатий")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B6DD4-7CB6-E3A7-5170-5CEE60B7659B}"/>
              </a:ext>
            </a:extLst>
          </p:cNvPr>
          <p:cNvSpPr txBox="1"/>
          <p:nvPr/>
        </p:nvSpPr>
        <p:spPr>
          <a:xfrm>
            <a:off x="914400" y="4436684"/>
            <a:ext cx="55120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  <a:p>
            <a:r>
              <a:rPr lang="ru-RU" b="1" dirty="0"/>
              <a:t>Системы искусственного интеллекта (AI) и игры</a:t>
            </a:r>
          </a:p>
          <a:p>
            <a:r>
              <a:rPr lang="ru-RU" dirty="0"/>
              <a:t>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поиска путей на картах (в </a:t>
            </a:r>
            <a:r>
              <a:rPr lang="ru-RU" dirty="0" err="1"/>
              <a:t>платформерах</a:t>
            </a:r>
            <a:r>
              <a:rPr lang="ru-RU" dirty="0"/>
              <a:t>, RPG)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решения головоломок (8-пазл, Судоку)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обхода дерева ходов в шахматах или шашках (обычно в сочетании с другими алгоритмами)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de-DE" dirty="0" err="1"/>
              <a:t>Pathfinding</a:t>
            </a:r>
            <a:r>
              <a:rPr lang="de-DE" dirty="0"/>
              <a:t> </a:t>
            </a:r>
            <a:r>
              <a:rPr lang="ru-RU" dirty="0"/>
              <a:t>в </a:t>
            </a:r>
            <a:r>
              <a:rPr lang="de-DE" dirty="0"/>
              <a:t>Unity/Unreal Engine (</a:t>
            </a:r>
            <a:r>
              <a:rPr lang="ru-RU" dirty="0"/>
              <a:t>при включённой "</a:t>
            </a:r>
            <a:r>
              <a:rPr lang="de-DE" dirty="0" err="1"/>
              <a:t>grid</a:t>
            </a:r>
            <a:r>
              <a:rPr lang="de-DE" dirty="0"/>
              <a:t>"-</a:t>
            </a:r>
            <a:r>
              <a:rPr lang="ru-RU" dirty="0"/>
              <a:t>навигации)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Игра </a:t>
            </a:r>
            <a:r>
              <a:rPr lang="ru-RU" dirty="0" err="1"/>
              <a:t>Pac</a:t>
            </a:r>
            <a:r>
              <a:rPr lang="ru-RU" dirty="0"/>
              <a:t>-Man использует BFS для поиска пути привидений к игроку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C0950-F6FA-2DF3-DDA2-80323116ED4D}"/>
              </a:ext>
            </a:extLst>
          </p:cNvPr>
          <p:cNvSpPr txBox="1"/>
          <p:nvPr/>
        </p:nvSpPr>
        <p:spPr>
          <a:xfrm>
            <a:off x="7190934" y="4436684"/>
            <a:ext cx="55120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  <a:p>
            <a:r>
              <a:rPr lang="ru-RU" b="1" dirty="0"/>
              <a:t>Чат-приложения и мессенджеры</a:t>
            </a:r>
          </a:p>
          <a:p>
            <a:r>
              <a:rPr lang="ru-RU" dirty="0"/>
              <a:t>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BFS используется для распространения сообщений в группах, каналах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Упорядоченное распространение по "кольцам доверия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245650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Как ещё?</a:t>
            </a: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B6DD4-7CB6-E3A7-5170-5CEE60B7659B}"/>
              </a:ext>
            </a:extLst>
          </p:cNvPr>
          <p:cNvSpPr txBox="1"/>
          <p:nvPr/>
        </p:nvSpPr>
        <p:spPr>
          <a:xfrm>
            <a:off x="914400" y="1731309"/>
            <a:ext cx="108639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Реализовать проверку правописания (минимальное количество изменений, преобразующих ошибочно написанное слово в правильное, например АЛГОРИФМ -&gt; АЛГОРИТМ — одно изменение);</a:t>
            </a:r>
          </a:p>
          <a:p>
            <a:pPr algn="ctr"/>
            <a:endParaRPr lang="ru-RU" sz="2400" dirty="0"/>
          </a:p>
          <a:p>
            <a:pPr algn="ctr"/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3309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6ACE2-3D3A-657A-7696-1420F333B051}"/>
              </a:ext>
            </a:extLst>
          </p:cNvPr>
          <p:cNvSpPr txBox="1"/>
          <p:nvPr/>
        </p:nvSpPr>
        <p:spPr>
          <a:xfrm>
            <a:off x="834663" y="231408"/>
            <a:ext cx="17561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Граф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E11AD-F743-BC4A-F8C0-561381AE1B16}"/>
              </a:ext>
            </a:extLst>
          </p:cNvPr>
          <p:cNvSpPr txBox="1"/>
          <p:nvPr/>
        </p:nvSpPr>
        <p:spPr>
          <a:xfrm>
            <a:off x="834663" y="1000849"/>
            <a:ext cx="108639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Граф</a:t>
            </a:r>
            <a:r>
              <a:rPr lang="ru-RU" sz="2400" dirty="0">
                <a:solidFill>
                  <a:schemeClr val="bg1"/>
                </a:solidFill>
              </a:rPr>
              <a:t> - фундаментальное понятие дискретной математики, комбинация набора </a:t>
            </a:r>
            <a:r>
              <a:rPr lang="ru-RU" sz="2400" b="1" dirty="0">
                <a:solidFill>
                  <a:schemeClr val="bg1"/>
                </a:solidFill>
              </a:rPr>
              <a:t>вершин</a:t>
            </a:r>
            <a:r>
              <a:rPr lang="ru-RU" sz="2400" dirty="0">
                <a:solidFill>
                  <a:schemeClr val="bg1"/>
                </a:solidFill>
              </a:rPr>
              <a:t> и набора </a:t>
            </a:r>
            <a:r>
              <a:rPr lang="ru-RU" sz="2400" b="1" dirty="0">
                <a:solidFill>
                  <a:schemeClr val="bg1"/>
                </a:solidFill>
              </a:rPr>
              <a:t>ребер</a:t>
            </a:r>
            <a:r>
              <a:rPr lang="ru-RU" sz="2400" dirty="0">
                <a:solidFill>
                  <a:schemeClr val="bg1"/>
                </a:solidFill>
              </a:rPr>
              <a:t>. Чтобы лучше понять, что такое граф - представим дорожную систему некоторой страны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D3622E-A353-C9A5-58EA-7367F8F5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648" y="2887197"/>
            <a:ext cx="79152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6ACE2-3D3A-657A-7696-1420F333B051}"/>
              </a:ext>
            </a:extLst>
          </p:cNvPr>
          <p:cNvSpPr txBox="1"/>
          <p:nvPr/>
        </p:nvSpPr>
        <p:spPr>
          <a:xfrm>
            <a:off x="834663" y="231408"/>
            <a:ext cx="17561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Граф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C4D824-9352-CA62-04C8-7CBAA3D89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19" y="1152524"/>
            <a:ext cx="6543675" cy="29622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793444-C83D-3A39-9E5A-E332FE166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868" y="1152524"/>
            <a:ext cx="7296150" cy="296227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D64E73C-4F38-100D-DCE1-E34A90F80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269" y="4789034"/>
            <a:ext cx="6505575" cy="2809875"/>
          </a:xfrm>
          <a:prstGeom prst="rect">
            <a:avLst/>
          </a:prstGeom>
        </p:spPr>
      </p:pic>
      <p:sp>
        <p:nvSpPr>
          <p:cNvPr id="13" name="TextBox 12">
            <a:hlinkClick r:id="rId6"/>
            <a:extLst>
              <a:ext uri="{FF2B5EF4-FFF2-40B4-BE49-F238E27FC236}">
                <a16:creationId xmlns:a16="http://schemas.microsoft.com/office/drawing/2014/main" id="{5B98EB3E-B519-827B-7533-CEFCB3FFC9CB}"/>
              </a:ext>
            </a:extLst>
          </p:cNvPr>
          <p:cNvSpPr txBox="1"/>
          <p:nvPr/>
        </p:nvSpPr>
        <p:spPr>
          <a:xfrm>
            <a:off x="455558" y="7086264"/>
            <a:ext cx="2514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7"/>
              </a:rPr>
              <a:t>Визуализация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61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282497" y="275438"/>
            <a:ext cx="74899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Где мы могли это видеть?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3CD2F7-298E-1C79-65E4-2D9E433C4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97" y="3040930"/>
            <a:ext cx="5079846" cy="31814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934109-9133-C069-782E-7C00403BA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928" y="2904813"/>
            <a:ext cx="74199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5FB04-FE24-D1AE-099B-1571BBDA56F5}"/>
              </a:ext>
            </a:extLst>
          </p:cNvPr>
          <p:cNvSpPr txBox="1"/>
          <p:nvPr/>
        </p:nvSpPr>
        <p:spPr>
          <a:xfrm>
            <a:off x="282497" y="275438"/>
            <a:ext cx="83063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Linked List / </a:t>
            </a:r>
            <a:r>
              <a:rPr lang="de-DE" sz="4400" dirty="0" err="1"/>
              <a:t>stack</a:t>
            </a:r>
            <a:r>
              <a:rPr lang="de-DE" sz="4400" dirty="0"/>
              <a:t> / </a:t>
            </a:r>
            <a:r>
              <a:rPr lang="de-DE" sz="4400" dirty="0" err="1"/>
              <a:t>deque</a:t>
            </a:r>
            <a:r>
              <a:rPr lang="de-DE" sz="4400" dirty="0"/>
              <a:t> / </a:t>
            </a:r>
            <a:r>
              <a:rPr lang="de-DE" sz="4400" dirty="0" err="1"/>
              <a:t>queue</a:t>
            </a:r>
            <a:endParaRPr lang="ru-RU" sz="4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DC6A769-86EC-4215-67BA-788C81BE3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25" y="1170215"/>
            <a:ext cx="7829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5FB04-FE24-D1AE-099B-1571BBDA56F5}"/>
              </a:ext>
            </a:extLst>
          </p:cNvPr>
          <p:cNvSpPr txBox="1"/>
          <p:nvPr/>
        </p:nvSpPr>
        <p:spPr>
          <a:xfrm>
            <a:off x="282497" y="275438"/>
            <a:ext cx="83063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Linked List / </a:t>
            </a:r>
            <a:r>
              <a:rPr lang="de-DE" sz="4400" dirty="0" err="1"/>
              <a:t>stack</a:t>
            </a:r>
            <a:r>
              <a:rPr lang="de-DE" sz="4400" dirty="0"/>
              <a:t> / </a:t>
            </a:r>
            <a:r>
              <a:rPr lang="de-DE" sz="4400" dirty="0" err="1"/>
              <a:t>deque</a:t>
            </a:r>
            <a:r>
              <a:rPr lang="de-DE" sz="4400" dirty="0"/>
              <a:t> / </a:t>
            </a:r>
            <a:r>
              <a:rPr lang="de-DE" sz="4400" dirty="0" err="1"/>
              <a:t>queue</a:t>
            </a:r>
            <a:endParaRPr lang="ru-RU" sz="4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059095-7A65-32B9-BC55-3E6A6D37E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62" y="1185862"/>
            <a:ext cx="82962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3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539</Words>
  <Application>Microsoft Office PowerPoint</Application>
  <PresentationFormat>Произвольный</PresentationFormat>
  <Paragraphs>65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Arial Unicode MS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33</cp:revision>
  <dcterms:created xsi:type="dcterms:W3CDTF">2013-01-27T09:14:16Z</dcterms:created>
  <dcterms:modified xsi:type="dcterms:W3CDTF">2025-06-23T08:30:59Z</dcterms:modified>
  <cp:category/>
</cp:coreProperties>
</file>