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8" r:id="rId8"/>
    <p:sldId id="269" r:id="rId9"/>
    <p:sldId id="270" r:id="rId10"/>
    <p:sldId id="267" r:id="rId11"/>
    <p:sldId id="271" r:id="rId12"/>
    <p:sldId id="272" r:id="rId13"/>
    <p:sldId id="273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ru/resource/23039884/%D0%BB%D0%BE%D0%B3%D0%B0%D1%80%D0%B8%D1%84%D0%BC%D1%8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ordwall.net/ru/resource/23504788/%d0%bc%d0%b0%d1%82%d0%b5%d0%bc%d0%b0%d1%82%d0%b8%d0%ba%d0%b0/%d0%bb%d0%be%d0%b3%d0%b0%d1%80%d0%b8%d1%84%d0%bc%d1%8b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96004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dirty="0" err="1"/>
              <a:t>Алгоритмы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122564"/>
            <a:ext cx="12801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/>
              <a:t>Любое число можно найти за 7 попыток!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/>
              <a:t>Предположим, вы ищете слово в словаре с 240 000 словами. Как вы думаете,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/>
              <a:t>сколько попыток вам понадобится в худшем случае?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endParaRPr lang="ru-RU" dirty="0"/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/>
              <a:t>Простой поиск:               __________ шагов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/>
              <a:t>Бинарный поиск:           __________ шагов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DF4206-B0D7-C629-AE12-3BB764A9B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4114800"/>
            <a:ext cx="8410575" cy="2667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A6CE8AF-A8AC-8744-5450-7C13B714F3F8}"/>
              </a:ext>
            </a:extLst>
          </p:cNvPr>
          <p:cNvSpPr/>
          <p:nvPr/>
        </p:nvSpPr>
        <p:spPr>
          <a:xfrm>
            <a:off x="1618343" y="3953329"/>
            <a:ext cx="11016343" cy="332377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9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77C6D297-E5EE-F7A0-D321-40B3FC660974}"/>
              </a:ext>
            </a:extLst>
          </p:cNvPr>
          <p:cNvSpPr txBox="1"/>
          <p:nvPr/>
        </p:nvSpPr>
        <p:spPr>
          <a:xfrm>
            <a:off x="891268" y="691176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Логарифмы тест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759A6-C1E7-CFA7-ADB9-13A4D8D4E102}"/>
              </a:ext>
            </a:extLst>
          </p:cNvPr>
          <p:cNvSpPr txBox="1"/>
          <p:nvPr/>
        </p:nvSpPr>
        <p:spPr>
          <a:xfrm>
            <a:off x="446222" y="448492"/>
            <a:ext cx="111071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Итак, бинарный поиск потребует 18 шагов — заметная разница! В общем случае для списка из n элементов бинарный поиск выполняется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 log2n шагов, тогда как простой поиск будет выполнен за n шагов.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9158C7-EAD6-4EDA-658C-C2F165CA0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323" y="1874958"/>
            <a:ext cx="6786563" cy="4868100"/>
          </a:xfrm>
          <a:prstGeom prst="rect">
            <a:avLst/>
          </a:prstGeom>
        </p:spPr>
      </p:pic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DE6C4EBC-3410-DD4F-DBF9-057269035998}"/>
              </a:ext>
            </a:extLst>
          </p:cNvPr>
          <p:cNvSpPr txBox="1"/>
          <p:nvPr/>
        </p:nvSpPr>
        <p:spPr>
          <a:xfrm>
            <a:off x="4665570" y="691176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Логарифмы тест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8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759A6-C1E7-CFA7-ADB9-13A4D8D4E102}"/>
              </a:ext>
            </a:extLst>
          </p:cNvPr>
          <p:cNvSpPr txBox="1"/>
          <p:nvPr/>
        </p:nvSpPr>
        <p:spPr>
          <a:xfrm>
            <a:off x="446222" y="448492"/>
            <a:ext cx="11107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Работа бинарного поиска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AF4916-9987-8960-53B0-E5C0DC9B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852" y="1354793"/>
            <a:ext cx="9284834" cy="61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6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759A6-C1E7-CFA7-ADB9-13A4D8D4E102}"/>
              </a:ext>
            </a:extLst>
          </p:cNvPr>
          <p:cNvSpPr txBox="1"/>
          <p:nvPr/>
        </p:nvSpPr>
        <p:spPr>
          <a:xfrm>
            <a:off x="446222" y="448492"/>
            <a:ext cx="11107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Работа бинарного поиска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173D47-1934-3580-E35D-A7FDCD6EA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090" y="1099457"/>
            <a:ext cx="8310220" cy="640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9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t>Что такое алгоритм?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743" y="1430446"/>
            <a:ext cx="12801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000000"/>
                </a:solidFill>
              </a:defRPr>
            </a:pPr>
            <a:r>
              <a:rPr lang="ru-RU" dirty="0"/>
              <a:t>	Алгоритм в программировании — это чётко определённая последовательность инструкций или шагов, которые необходимо выполнить для решения конкретной задачи или получения определённого результата. Каждый шаг алгоритма должен быть понятным и однозначным, а выполнение всех шагов — приводить к заранее известному результату при одинаковых входных данных.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t>Зачем нужны алгоритмы?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54793"/>
            <a:ext cx="12801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/>
              <a:t>	Алгоритмы нужны для того, чтобы эффективно и системно решать задачи в программировании и других областях. Вот основные причины, зачем нужны алгоритмы: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b="1" dirty="0"/>
              <a:t>- Оптимизация решений</a:t>
            </a:r>
            <a:br>
              <a:rPr lang="ru-RU" dirty="0"/>
            </a:br>
            <a:r>
              <a:rPr lang="ru-RU" dirty="0"/>
              <a:t>Алгоритмы позволяют находить наиболее быстрые и ресурсоёмкие способы решения задач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b="1" dirty="0"/>
              <a:t>- Структурирование процесса разработки</a:t>
            </a:r>
            <a:br>
              <a:rPr lang="ru-RU" dirty="0"/>
            </a:br>
            <a:r>
              <a:rPr lang="ru-RU" dirty="0"/>
              <a:t>Алгоритмы задают чёткую последовательность действий, делая разработку программ предсказуемой, управляемой и повторяемой. Это помогает разбивать сложные задачи на простые шаги и упрощает командную работу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b="1" dirty="0"/>
              <a:t>- Возможность масштабирования и расширения</a:t>
            </a:r>
            <a:br>
              <a:rPr lang="ru-RU" dirty="0"/>
            </a:br>
            <a:r>
              <a:rPr lang="ru-RU" dirty="0"/>
              <a:t>Понимание алгоритмов позволяет создавать более сложные и функциональные программы, легко добавлять новые возможности и поддерживать существующий код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54909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Примеры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35705" y="1243358"/>
            <a:ext cx="4778829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Умные ассистенты (</a:t>
            </a:r>
            <a:r>
              <a:rPr lang="ru-RU" b="1" dirty="0" err="1"/>
              <a:t>Siri</a:t>
            </a:r>
            <a:r>
              <a:rPr lang="ru-RU" b="1" dirty="0"/>
              <a:t>, Алиса, ChatGPT)</a:t>
            </a:r>
          </a:p>
          <a:p>
            <a:r>
              <a:rPr lang="ru-RU" b="1" dirty="0"/>
              <a:t>Алгоритмы:</a:t>
            </a:r>
            <a:br>
              <a:rPr lang="ru-RU" dirty="0"/>
            </a:br>
            <a:r>
              <a:rPr lang="ru-RU" dirty="0"/>
              <a:t>— Обработка естественного языка (NLP)</a:t>
            </a:r>
            <a:br>
              <a:rPr lang="ru-RU" dirty="0"/>
            </a:br>
            <a:r>
              <a:rPr lang="ru-RU" dirty="0"/>
              <a:t>— Поиск по базе знаний</a:t>
            </a:r>
            <a:br>
              <a:rPr lang="ru-RU" dirty="0"/>
            </a:br>
            <a:r>
              <a:rPr lang="ru-RU" dirty="0"/>
              <a:t>— Алгоритмы диалогов и генерации текста</a:t>
            </a:r>
          </a:p>
          <a:p>
            <a:r>
              <a:rPr lang="ru-RU" b="1" dirty="0"/>
              <a:t>Реальный эффект:</a:t>
            </a:r>
            <a:br>
              <a:rPr lang="ru-RU" dirty="0"/>
            </a:br>
            <a:r>
              <a:rPr lang="ru-RU" dirty="0"/>
              <a:t>— Понимание человеческой речи</a:t>
            </a:r>
            <a:br>
              <a:rPr lang="ru-RU" dirty="0"/>
            </a:br>
            <a:r>
              <a:rPr lang="ru-RU" dirty="0"/>
              <a:t>— Ответы на вопросы, голосовое управление</a:t>
            </a:r>
            <a:br>
              <a:rPr lang="ru-RU" dirty="0"/>
            </a:br>
            <a:r>
              <a:rPr lang="ru-RU" dirty="0"/>
              <a:t>— Обучение на основе общения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5F7E6-E997-FAFD-958F-055E8298FE17}"/>
              </a:ext>
            </a:extLst>
          </p:cNvPr>
          <p:cNvSpPr txBox="1"/>
          <p:nvPr/>
        </p:nvSpPr>
        <p:spPr>
          <a:xfrm>
            <a:off x="6907905" y="1226641"/>
            <a:ext cx="4778829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2. Автопилоты в автомобилях (</a:t>
            </a:r>
            <a:r>
              <a:rPr lang="de-DE" b="1" dirty="0"/>
              <a:t>Tesla, </a:t>
            </a:r>
            <a:r>
              <a:rPr lang="de-DE" b="1" dirty="0" err="1"/>
              <a:t>Waymo</a:t>
            </a:r>
            <a:r>
              <a:rPr lang="de-DE" b="1" dirty="0"/>
              <a:t>)</a:t>
            </a:r>
          </a:p>
          <a:p>
            <a:r>
              <a:rPr lang="ru-RU" b="1" dirty="0"/>
              <a:t>Алгоритмы:</a:t>
            </a:r>
            <a:br>
              <a:rPr lang="ru-RU" dirty="0"/>
            </a:br>
            <a:r>
              <a:rPr lang="ru-RU" dirty="0"/>
              <a:t>— Обработка изображений (</a:t>
            </a:r>
            <a:r>
              <a:rPr lang="de-DE" dirty="0"/>
              <a:t>Computer Vision)</a:t>
            </a:r>
            <a:br>
              <a:rPr lang="de-DE" dirty="0"/>
            </a:br>
            <a:r>
              <a:rPr lang="de-DE" dirty="0"/>
              <a:t>— </a:t>
            </a:r>
            <a:r>
              <a:rPr lang="ru-RU" dirty="0"/>
              <a:t>Путь и маршрут (</a:t>
            </a:r>
            <a:r>
              <a:rPr lang="de-DE" dirty="0"/>
              <a:t>Path </a:t>
            </a:r>
            <a:r>
              <a:rPr lang="de-DE" dirty="0" err="1"/>
              <a:t>Planning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— </a:t>
            </a:r>
            <a:r>
              <a:rPr lang="ru-RU" dirty="0"/>
              <a:t>Реакция в реальном времени </a:t>
            </a:r>
          </a:p>
          <a:p>
            <a:r>
              <a:rPr lang="ru-RU" b="1" dirty="0"/>
              <a:t>Реальный эффект:</a:t>
            </a:r>
            <a:br>
              <a:rPr lang="ru-RU" dirty="0"/>
            </a:br>
            <a:r>
              <a:rPr lang="ru-RU" dirty="0"/>
              <a:t>— Машины видят дорогу, знаки, пешеходов</a:t>
            </a:r>
            <a:br>
              <a:rPr lang="ru-RU" dirty="0"/>
            </a:br>
            <a:r>
              <a:rPr lang="ru-RU" dirty="0"/>
              <a:t>— Автоматическая парковка, экстренное торможение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CAF56-1679-E25E-EDF8-82952E2BCF60}"/>
              </a:ext>
            </a:extLst>
          </p:cNvPr>
          <p:cNvSpPr txBox="1"/>
          <p:nvPr/>
        </p:nvSpPr>
        <p:spPr>
          <a:xfrm>
            <a:off x="811905" y="4235219"/>
            <a:ext cx="4778829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3. Рекомендательные системы (YouTube, </a:t>
            </a:r>
            <a:r>
              <a:rPr lang="ru-RU" b="1" dirty="0" err="1"/>
              <a:t>Netflix</a:t>
            </a:r>
            <a:r>
              <a:rPr lang="ru-RU" b="1" dirty="0"/>
              <a:t>, TikTok)</a:t>
            </a:r>
          </a:p>
          <a:p>
            <a:r>
              <a:rPr lang="ru-RU" b="1" dirty="0"/>
              <a:t>Алгоритмы:</a:t>
            </a:r>
            <a:br>
              <a:rPr lang="ru-RU" dirty="0"/>
            </a:br>
            <a:r>
              <a:rPr lang="ru-RU" dirty="0"/>
              <a:t>— Фильтрация (</a:t>
            </a:r>
            <a:r>
              <a:rPr lang="ru-RU" dirty="0" err="1"/>
              <a:t>Collaborative</a:t>
            </a:r>
            <a:r>
              <a:rPr lang="ru-RU" dirty="0"/>
              <a:t> </a:t>
            </a:r>
            <a:r>
              <a:rPr lang="ru-RU" dirty="0" err="1"/>
              <a:t>Filtering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— Классификация интересов</a:t>
            </a:r>
            <a:br>
              <a:rPr lang="ru-RU" dirty="0"/>
            </a:br>
            <a:r>
              <a:rPr lang="ru-RU" dirty="0"/>
              <a:t>— Машинное обучение</a:t>
            </a:r>
          </a:p>
          <a:p>
            <a:r>
              <a:rPr lang="ru-RU" b="1" dirty="0"/>
              <a:t>Реальный эффект:</a:t>
            </a:r>
            <a:br>
              <a:rPr lang="ru-RU" dirty="0"/>
            </a:br>
            <a:r>
              <a:rPr lang="ru-RU" dirty="0"/>
              <a:t>— Подбор видео/фильмов под вкус пользователя</a:t>
            </a:r>
            <a:br>
              <a:rPr lang="ru-RU" dirty="0"/>
            </a:br>
            <a:r>
              <a:rPr lang="ru-RU" dirty="0"/>
              <a:t>— Удержание внимания, персонализированная лента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39434-C360-3BF2-7A8C-6DA616FDFE40}"/>
              </a:ext>
            </a:extLst>
          </p:cNvPr>
          <p:cNvSpPr txBox="1"/>
          <p:nvPr/>
        </p:nvSpPr>
        <p:spPr>
          <a:xfrm>
            <a:off x="6907905" y="4263374"/>
            <a:ext cx="60569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4. Обнаружение мошенничества (банки, </a:t>
            </a:r>
            <a:r>
              <a:rPr lang="ru-RU" b="1" dirty="0" err="1"/>
              <a:t>финтех</a:t>
            </a:r>
            <a:r>
              <a:rPr lang="ru-RU" b="1" dirty="0"/>
              <a:t>)</a:t>
            </a:r>
          </a:p>
          <a:p>
            <a:r>
              <a:rPr lang="ru-RU" b="1" dirty="0"/>
              <a:t>Алгоритмы:</a:t>
            </a:r>
            <a:br>
              <a:rPr lang="ru-RU" dirty="0"/>
            </a:br>
            <a:r>
              <a:rPr lang="ru-RU" dirty="0"/>
              <a:t>— Аномалия в данных (</a:t>
            </a:r>
            <a:r>
              <a:rPr lang="ru-RU" dirty="0" err="1"/>
              <a:t>Anomaly</a:t>
            </a:r>
            <a:r>
              <a:rPr lang="ru-RU" dirty="0"/>
              <a:t> </a:t>
            </a:r>
            <a:r>
              <a:rPr lang="ru-RU" dirty="0" err="1"/>
              <a:t>Detection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— Поведенческий анализ</a:t>
            </a:r>
            <a:br>
              <a:rPr lang="ru-RU" dirty="0"/>
            </a:br>
            <a:r>
              <a:rPr lang="ru-RU" dirty="0"/>
              <a:t>— Модели классификации</a:t>
            </a:r>
          </a:p>
          <a:p>
            <a:r>
              <a:rPr lang="ru-RU" b="1" dirty="0"/>
              <a:t>Реальный эффект:</a:t>
            </a:r>
            <a:br>
              <a:rPr lang="ru-RU" dirty="0"/>
            </a:br>
            <a:r>
              <a:rPr lang="ru-RU" dirty="0"/>
              <a:t>— Автоматическое блокирование подозрительных транзакций</a:t>
            </a:r>
            <a:br>
              <a:rPr lang="ru-RU" dirty="0"/>
            </a:br>
            <a:r>
              <a:rPr lang="ru-RU" dirty="0"/>
              <a:t>— Снижение потерь банков от мошенников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54909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Примеры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35705" y="1243358"/>
            <a:ext cx="540383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5. Игры и искусственный интеллект (например, </a:t>
            </a:r>
            <a:r>
              <a:rPr lang="ru-RU" b="1" dirty="0" err="1"/>
              <a:t>Chess</a:t>
            </a:r>
            <a:r>
              <a:rPr lang="ru-RU" b="1" dirty="0"/>
              <a:t> AI, </a:t>
            </a:r>
            <a:r>
              <a:rPr lang="ru-RU" b="1" dirty="0" err="1"/>
              <a:t>Minecraft</a:t>
            </a:r>
            <a:r>
              <a:rPr lang="ru-RU" b="1" dirty="0"/>
              <a:t> </a:t>
            </a:r>
            <a:r>
              <a:rPr lang="ru-RU" b="1" dirty="0" err="1"/>
              <a:t>Bots</a:t>
            </a:r>
            <a:r>
              <a:rPr lang="ru-RU" b="1" dirty="0"/>
              <a:t>)</a:t>
            </a:r>
          </a:p>
          <a:p>
            <a:r>
              <a:rPr lang="ru-RU" b="1" dirty="0"/>
              <a:t>Алгоритмы:</a:t>
            </a:r>
            <a:br>
              <a:rPr lang="ru-RU" dirty="0"/>
            </a:br>
            <a:r>
              <a:rPr lang="ru-RU" dirty="0"/>
              <a:t>— Алгоритмы поиска (A*, </a:t>
            </a:r>
            <a:r>
              <a:rPr lang="ru-RU" dirty="0" err="1"/>
              <a:t>Minimax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— Поведенческие деревья</a:t>
            </a:r>
            <a:br>
              <a:rPr lang="ru-RU" dirty="0"/>
            </a:br>
            <a:r>
              <a:rPr lang="ru-RU" dirty="0"/>
              <a:t>— Подкрепление (</a:t>
            </a:r>
            <a:r>
              <a:rPr lang="ru-RU" dirty="0" err="1"/>
              <a:t>Reinforcement</a:t>
            </a:r>
            <a:r>
              <a:rPr lang="ru-RU" dirty="0"/>
              <a:t> Learning)</a:t>
            </a:r>
          </a:p>
          <a:p>
            <a:r>
              <a:rPr lang="ru-RU" b="1" dirty="0"/>
              <a:t>Реальный эффект:</a:t>
            </a:r>
            <a:br>
              <a:rPr lang="ru-RU" dirty="0"/>
            </a:br>
            <a:r>
              <a:rPr lang="ru-RU" dirty="0"/>
              <a:t>— Управление противниками, боты, обучение стратегии</a:t>
            </a:r>
            <a:br>
              <a:rPr lang="ru-RU" dirty="0"/>
            </a:br>
            <a:r>
              <a:rPr lang="ru-RU" dirty="0"/>
              <a:t>— Победа ИИ над чемпионами в шахматах и Go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5F7E6-E997-FAFD-958F-055E8298FE17}"/>
              </a:ext>
            </a:extLst>
          </p:cNvPr>
          <p:cNvSpPr txBox="1"/>
          <p:nvPr/>
        </p:nvSpPr>
        <p:spPr>
          <a:xfrm>
            <a:off x="6907905" y="1226641"/>
            <a:ext cx="477882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6. Диагностика болезней (медицина)</a:t>
            </a:r>
          </a:p>
          <a:p>
            <a:r>
              <a:rPr lang="ru-RU" b="1" dirty="0"/>
              <a:t>Алгоритмы:</a:t>
            </a:r>
            <a:br>
              <a:rPr lang="ru-RU" dirty="0"/>
            </a:br>
            <a:r>
              <a:rPr lang="ru-RU" dirty="0"/>
              <a:t>— Распознавание изображений (МРТ, рентген)</a:t>
            </a:r>
            <a:br>
              <a:rPr lang="ru-RU" dirty="0"/>
            </a:br>
            <a:r>
              <a:rPr lang="ru-RU" dirty="0"/>
              <a:t>— Прогнозирование по симптомам</a:t>
            </a:r>
            <a:br>
              <a:rPr lang="ru-RU" dirty="0"/>
            </a:br>
            <a:r>
              <a:rPr lang="ru-RU" dirty="0"/>
              <a:t>— Генетический анализ</a:t>
            </a:r>
          </a:p>
          <a:p>
            <a:r>
              <a:rPr lang="ru-RU" b="1" dirty="0"/>
              <a:t>Реальный эффект:</a:t>
            </a:r>
            <a:br>
              <a:rPr lang="ru-RU" dirty="0"/>
            </a:br>
            <a:r>
              <a:rPr lang="ru-RU" dirty="0"/>
              <a:t>— Ранняя диагностика рака</a:t>
            </a:r>
            <a:br>
              <a:rPr lang="ru-RU" dirty="0"/>
            </a:br>
            <a:r>
              <a:rPr lang="ru-RU" dirty="0"/>
              <a:t>— Помощь врачам в постановке диагноза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37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428835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lang="ru-RU" dirty="0"/>
              <a:t>Бинарный поиск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6F393-FDA4-3DAA-21B3-3A400B4E7109}"/>
              </a:ext>
            </a:extLst>
          </p:cNvPr>
          <p:cNvSpPr txBox="1"/>
          <p:nvPr/>
        </p:nvSpPr>
        <p:spPr>
          <a:xfrm>
            <a:off x="735705" y="1243358"/>
            <a:ext cx="477882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Поиск в базах данных</a:t>
            </a:r>
          </a:p>
          <a:p>
            <a:r>
              <a:rPr lang="ru-RU" b="1" dirty="0">
                <a:solidFill>
                  <a:schemeClr val="bg1"/>
                </a:solidFill>
              </a:rPr>
              <a:t>Где:</a:t>
            </a:r>
            <a:r>
              <a:rPr lang="ru-RU" dirty="0">
                <a:solidFill>
                  <a:schemeClr val="bg1"/>
                </a:solidFill>
              </a:rPr>
              <a:t> SQL-движки (MySQL, </a:t>
            </a:r>
            <a:r>
              <a:rPr lang="ru-RU" dirty="0" err="1">
                <a:solidFill>
                  <a:schemeClr val="bg1"/>
                </a:solidFill>
              </a:rPr>
              <a:t>PostgreSQL</a:t>
            </a:r>
            <a:r>
              <a:rPr lang="ru-RU" dirty="0">
                <a:solidFill>
                  <a:schemeClr val="bg1"/>
                </a:solidFill>
              </a:rPr>
              <a:t>), индексированные поля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Как работает: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Индексы в БД часто устроены как B-деревья, которые используют бинарный поиск на каждом уровне, чтобы быстро найти строку без сканирования всей таблицы.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6434F-FB24-DA40-563A-3F520472C06D}"/>
              </a:ext>
            </a:extLst>
          </p:cNvPr>
          <p:cNvSpPr txBox="1"/>
          <p:nvPr/>
        </p:nvSpPr>
        <p:spPr>
          <a:xfrm>
            <a:off x="7669904" y="1243358"/>
            <a:ext cx="477882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Системы логистики и сортировки</a:t>
            </a:r>
          </a:p>
          <a:p>
            <a:r>
              <a:rPr lang="ru-RU" b="1" dirty="0">
                <a:solidFill>
                  <a:schemeClr val="bg1"/>
                </a:solidFill>
              </a:rPr>
              <a:t>Где:</a:t>
            </a:r>
            <a:r>
              <a:rPr lang="ru-RU" dirty="0">
                <a:solidFill>
                  <a:schemeClr val="bg1"/>
                </a:solidFill>
              </a:rPr>
              <a:t> Amazon, складские роботы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Как работает: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Чтобы найти нужную полку, зону, заказ или коробку — применяется бинарный поиск по отсортированному ID или координате.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10030-757E-322F-6695-CB4FC7203CFF}"/>
              </a:ext>
            </a:extLst>
          </p:cNvPr>
          <p:cNvSpPr txBox="1"/>
          <p:nvPr/>
        </p:nvSpPr>
        <p:spPr>
          <a:xfrm>
            <a:off x="735704" y="4519175"/>
            <a:ext cx="47788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Системы контроля версий (</a:t>
            </a:r>
            <a:r>
              <a:rPr lang="ru-RU" b="1" dirty="0" err="1">
                <a:solidFill>
                  <a:schemeClr val="bg1"/>
                </a:solidFill>
              </a:rPr>
              <a:t>Git</a:t>
            </a:r>
            <a:r>
              <a:rPr lang="ru-RU" b="1" dirty="0">
                <a:solidFill>
                  <a:schemeClr val="bg1"/>
                </a:solidFill>
              </a:rPr>
              <a:t>)</a:t>
            </a:r>
          </a:p>
          <a:p>
            <a:r>
              <a:rPr lang="ru-RU" b="1" dirty="0">
                <a:solidFill>
                  <a:schemeClr val="bg1"/>
                </a:solidFill>
              </a:rPr>
              <a:t>Где: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Git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bisect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Как работает: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Находит первый коммит, в котором появилась ошибка — с помощью бинарного поиска между "рабочей" и "битой" версией кода.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7834A-F38E-C102-C802-EF65024EE0B9}"/>
              </a:ext>
            </a:extLst>
          </p:cNvPr>
          <p:cNvSpPr txBox="1"/>
          <p:nvPr/>
        </p:nvSpPr>
        <p:spPr>
          <a:xfrm>
            <a:off x="7669903" y="4533390"/>
            <a:ext cx="47788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Файловые системы и загрузка данных</a:t>
            </a:r>
          </a:p>
          <a:p>
            <a:r>
              <a:rPr lang="ru-RU" b="1" dirty="0">
                <a:solidFill>
                  <a:schemeClr val="bg1"/>
                </a:solidFill>
              </a:rPr>
              <a:t>Где:</a:t>
            </a:r>
            <a:r>
              <a:rPr lang="ru-RU" dirty="0">
                <a:solidFill>
                  <a:schemeClr val="bg1"/>
                </a:solidFill>
              </a:rPr>
              <a:t> Операционные системы, браузеры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b="1" dirty="0">
                <a:solidFill>
                  <a:schemeClr val="bg1"/>
                </a:solidFill>
              </a:rPr>
              <a:t>Как работает: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Файлы отсортированы по алфавиту или времени — бинарный поиск используется при навигации, быстром открытии и загрузке.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0E4E7A-762A-087D-CD32-9F6CA445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758" y="2841171"/>
            <a:ext cx="7034179" cy="47945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19CB49-1E75-7597-AEE2-3BC874C8C382}"/>
              </a:ext>
            </a:extLst>
          </p:cNvPr>
          <p:cNvSpPr txBox="1"/>
          <p:nvPr/>
        </p:nvSpPr>
        <p:spPr>
          <a:xfrm>
            <a:off x="640080" y="778765"/>
            <a:ext cx="12801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Бинарный поиск — это алгоритм; на входе он получает отсортированный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список элементов. Если элемент, который вы ищете, присутствует в списке, то бинарный поиск возвращает ту позицию, в которой он был найден. В противном случае бинарный поиск возвращает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null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3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FB0D44-6F83-8943-3333-7190B69C1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977" y="132805"/>
            <a:ext cx="9820275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6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CACD0-3DB0-74B7-9182-AAB11E64F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98" y="0"/>
            <a:ext cx="9553575" cy="2914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6D297-E5EE-F7A0-D321-40B3FC660974}"/>
              </a:ext>
            </a:extLst>
          </p:cNvPr>
          <p:cNvSpPr txBox="1"/>
          <p:nvPr/>
        </p:nvSpPr>
        <p:spPr>
          <a:xfrm>
            <a:off x="1162595" y="2784569"/>
            <a:ext cx="12801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Слишком мало… но вы только что исключили половину чисел! Теперь вы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знаете, что все числа 1–50 меньше загаданного. Следующая попытка: 75.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58151C-5E82-629F-5555-2FAFBF6FA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05" y="4349223"/>
            <a:ext cx="5248275" cy="259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30B650-3641-7F61-1BCD-22D69438FD94}"/>
              </a:ext>
            </a:extLst>
          </p:cNvPr>
          <p:cNvSpPr txBox="1"/>
          <p:nvPr/>
        </p:nvSpPr>
        <p:spPr>
          <a:xfrm>
            <a:off x="5990680" y="4144947"/>
            <a:ext cx="77484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 этот раз перелет… Но вы снова исключили половину оставшихся чисел!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 бинарным поиском вы каждый раз загадываете число в середине диапазона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исключаете половину оставшихся чисел. Следующим будет число 63 (по-</a:t>
            </a:r>
          </a:p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середине между 50 и 75).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9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816</Words>
  <Application>Microsoft Office PowerPoint</Application>
  <PresentationFormat>Произвольный</PresentationFormat>
  <Paragraphs>57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10</cp:revision>
  <dcterms:created xsi:type="dcterms:W3CDTF">2013-01-27T09:14:16Z</dcterms:created>
  <dcterms:modified xsi:type="dcterms:W3CDTF">2025-06-03T11:27:33Z</dcterms:modified>
  <cp:category/>
</cp:coreProperties>
</file>