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93" r:id="rId4"/>
    <p:sldId id="292" r:id="rId5"/>
    <p:sldId id="294" r:id="rId6"/>
    <p:sldId id="259" r:id="rId7"/>
    <p:sldId id="290" r:id="rId8"/>
    <p:sldId id="261" r:id="rId9"/>
    <p:sldId id="295" r:id="rId10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79" autoAdjust="0"/>
    <p:restoredTop sz="94844" autoAdjust="0"/>
  </p:normalViewPr>
  <p:slideViewPr>
    <p:cSldViewPr snapToGrid="0" snapToObjects="1">
      <p:cViewPr varScale="1">
        <p:scale>
          <a:sx n="89" d="100"/>
          <a:sy n="89" d="100"/>
        </p:scale>
        <p:origin x="124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wall.net/ru/resource/23039884/%D0%BB%D0%BE%D0%B3%D0%B0%D1%80%D0%B8%D1%84%D0%BC%D1%8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onRobot-all/Algorithmic_training/blob/main/dijkstra%20check.p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44434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Алгоритм </a:t>
            </a:r>
            <a:r>
              <a:rPr lang="ru-RU" sz="4400" b="1" dirty="0">
                <a:solidFill>
                  <a:schemeClr val="bg1"/>
                </a:solidFill>
              </a:rPr>
              <a:t>Беллмана — Форда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Прежде, чем начать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1F4F9-D06C-0833-A17F-1170BF26242F}"/>
              </a:ext>
            </a:extLst>
          </p:cNvPr>
          <p:cNvSpPr txBox="1"/>
          <p:nvPr/>
        </p:nvSpPr>
        <p:spPr>
          <a:xfrm>
            <a:off x="468256" y="1287165"/>
            <a:ext cx="132271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Поиск в ширину вычисляет кратчайший путь в невзвешенном графе.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Алгоритм </a:t>
            </a:r>
            <a:r>
              <a:rPr lang="ru-RU" sz="2800" dirty="0" err="1"/>
              <a:t>Дейкстры</a:t>
            </a:r>
            <a:r>
              <a:rPr lang="ru-RU" sz="2800" dirty="0"/>
              <a:t> вычисляет кратчайший путь во взвешенном графе.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Алгоритм </a:t>
            </a:r>
            <a:r>
              <a:rPr lang="ru-RU" sz="2800" dirty="0" err="1"/>
              <a:t>Дейкстры</a:t>
            </a:r>
            <a:r>
              <a:rPr lang="ru-RU" sz="2800" dirty="0"/>
              <a:t> работает только в том случае, если все веса положительны.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При наличии отрицательных весов используем алгоритм Беллмана — Форда.</a:t>
            </a:r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5BFBEBF9-D649-B1D6-9ACD-11D60FBD2B7B}"/>
              </a:ext>
            </a:extLst>
          </p:cNvPr>
          <p:cNvSpPr txBox="1"/>
          <p:nvPr/>
        </p:nvSpPr>
        <p:spPr>
          <a:xfrm>
            <a:off x="675594" y="7086264"/>
            <a:ext cx="2514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Проверка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5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131972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SPFA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168046"/>
            <a:ext cx="77562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Где:</a:t>
            </a:r>
          </a:p>
          <a:p>
            <a:r>
              <a:rPr lang="ru-RU" b="1" dirty="0"/>
              <a:t>Навигация и транспорт</a:t>
            </a:r>
            <a:br>
              <a:rPr lang="ru-RU" dirty="0"/>
            </a:br>
            <a:r>
              <a:rPr lang="ru-RU" dirty="0"/>
              <a:t>Пример:</a:t>
            </a:r>
            <a:br>
              <a:rPr lang="ru-RU" dirty="0"/>
            </a:br>
            <a:r>
              <a:rPr lang="ru-RU" dirty="0"/>
              <a:t>SPFA или Беллмана–Форда полезны, когда есть </a:t>
            </a:r>
            <a:r>
              <a:rPr lang="ru-RU" b="1" dirty="0"/>
              <a:t>«особые» дороги с бонусами или штрафами</a:t>
            </a:r>
            <a:r>
              <a:rPr lang="ru-R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Платные дороги (штраф за проезд) → отрицательные/положительные веса.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Дороги с временными ограничениями, где проезд выгоднее/невыгоднее в определённое время.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9A399-C0DF-F029-8EA4-479A57FC992F}"/>
              </a:ext>
            </a:extLst>
          </p:cNvPr>
          <p:cNvSpPr txBox="1"/>
          <p:nvPr/>
        </p:nvSpPr>
        <p:spPr>
          <a:xfrm>
            <a:off x="7584142" y="3396689"/>
            <a:ext cx="77562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Где:</a:t>
            </a:r>
          </a:p>
          <a:p>
            <a:r>
              <a:rPr lang="ru-RU" b="1" dirty="0"/>
              <a:t>Финансовые сети</a:t>
            </a:r>
            <a:br>
              <a:rPr lang="ru-RU" dirty="0"/>
            </a:br>
            <a:r>
              <a:rPr lang="ru-RU" dirty="0"/>
              <a:t>Пример:</a:t>
            </a:r>
            <a:br>
              <a:rPr lang="ru-RU" dirty="0"/>
            </a:br>
            <a:r>
              <a:rPr lang="ru-RU" dirty="0"/>
              <a:t>Поиск оптимальных стратегий в графах, где отрицательные рёбра моделируют прибыль или скидки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02939-01AD-ABB7-340D-87B870B397CC}"/>
              </a:ext>
            </a:extLst>
          </p:cNvPr>
          <p:cNvSpPr txBox="1"/>
          <p:nvPr/>
        </p:nvSpPr>
        <p:spPr>
          <a:xfrm>
            <a:off x="914400" y="4753548"/>
            <a:ext cx="77562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b="1" dirty="0"/>
              <a:t>Сети и телекоммуникации</a:t>
            </a:r>
            <a:br>
              <a:rPr lang="ru-RU" dirty="0"/>
            </a:br>
            <a:r>
              <a:rPr lang="ru-RU" dirty="0"/>
              <a:t>Пример:</a:t>
            </a:r>
            <a:br>
              <a:rPr lang="ru-RU" dirty="0"/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Маршрутизация пакетов в компьютерных сетях.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Алгоритмы помогают выбрать оптимальный путь передачи данных, учитывая: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Загруженность каналов.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Стоимость передачи.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Возможные «отрицательные» эффекты (например, при пропуске через менее безопасные или платные узлы).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95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Алгоритм </a:t>
            </a:r>
            <a:r>
              <a:rPr lang="ru-RU" sz="4400" b="1" dirty="0"/>
              <a:t>Беллмана — Форда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B4F42-96B9-4ED2-1300-FCDBB0C8C59E}"/>
              </a:ext>
            </a:extLst>
          </p:cNvPr>
          <p:cNvSpPr txBox="1"/>
          <p:nvPr/>
        </p:nvSpPr>
        <p:spPr>
          <a:xfrm>
            <a:off x="238125" y="1310470"/>
            <a:ext cx="1208926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Это алгоритм поиска кратчайшего пути во взвешенном графе </a:t>
            </a:r>
          </a:p>
          <a:p>
            <a:pPr algn="ctr"/>
            <a:r>
              <a:rPr lang="ru-RU" sz="2800" dirty="0"/>
              <a:t>(как и </a:t>
            </a:r>
            <a:r>
              <a:rPr lang="ru-RU" sz="2800" dirty="0" err="1"/>
              <a:t>Дейкстра</a:t>
            </a:r>
            <a:r>
              <a:rPr lang="ru-RU" sz="2800" dirty="0"/>
              <a:t>).</a:t>
            </a:r>
          </a:p>
          <a:p>
            <a:endParaRPr lang="ru-RU" sz="2800" dirty="0"/>
          </a:p>
          <a:p>
            <a:r>
              <a:rPr lang="ru-RU" sz="2800" dirty="0"/>
              <a:t>Основные особенности: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Работает в графах, где рёбра могут иметь отрицательный вес (в отличие от </a:t>
            </a:r>
            <a:r>
              <a:rPr lang="ru-RU" sz="2800" dirty="0" err="1"/>
              <a:t>Дейкстры</a:t>
            </a:r>
            <a:r>
              <a:rPr lang="ru-RU" sz="28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Может обнаружить отрицательные циклы (где вес уменьшается бесконечно при обходе).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Основан не на жадном подходе, а на динамическом программировании — «релаксации» рёбер много раз.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7B0D2-AB96-5F33-D98B-4B3EE59646FF}"/>
              </a:ext>
            </a:extLst>
          </p:cNvPr>
          <p:cNvSpPr txBox="1"/>
          <p:nvPr/>
        </p:nvSpPr>
        <p:spPr>
          <a:xfrm>
            <a:off x="7100047" y="6572071"/>
            <a:ext cx="73582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i="1" dirty="0"/>
              <a:t>Жадные алгоритмы делают локально оптимальный выбор в надежде на глобально оптимальное решение, а динамическое программирование тщательно исследует все возможные варианты, комбинируя решения подзадач.</a:t>
            </a:r>
          </a:p>
        </p:txBody>
      </p:sp>
      <p:pic>
        <p:nvPicPr>
          <p:cNvPr id="14" name="Рисунок 13" descr="Изображение выглядит как лампочка, свет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D763A411-E6BE-359F-B155-750EFF00A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079" y="6572071"/>
            <a:ext cx="2983552" cy="165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525983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Отрицательный цикл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AD9A02-4820-3066-71A7-889142DF9F54}"/>
              </a:ext>
            </a:extLst>
          </p:cNvPr>
          <p:cNvSpPr txBox="1"/>
          <p:nvPr/>
        </p:nvSpPr>
        <p:spPr>
          <a:xfrm>
            <a:off x="914400" y="1170127"/>
            <a:ext cx="121702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это цикл, у которого </a:t>
            </a:r>
            <a:r>
              <a:rPr lang="ru-RU" sz="2800" b="1" dirty="0">
                <a:solidFill>
                  <a:schemeClr val="bg1"/>
                </a:solidFill>
              </a:rPr>
              <a:t>сумма весов рёбер &lt; 0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1F50-EC92-3DC3-0F79-9E4BE9E37CB8}"/>
              </a:ext>
            </a:extLst>
          </p:cNvPr>
          <p:cNvSpPr txBox="1"/>
          <p:nvPr/>
        </p:nvSpPr>
        <p:spPr>
          <a:xfrm>
            <a:off x="914399" y="1713776"/>
            <a:ext cx="1217022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A → B (2)  </a:t>
            </a:r>
            <a:endParaRPr lang="ru-RU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B → C (-5)  </a:t>
            </a:r>
            <a:endParaRPr lang="ru-RU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C → A (1) </a:t>
            </a:r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Сумма = 2 + (-5) + 1 = </a:t>
            </a:r>
            <a:r>
              <a:rPr lang="ru-RU" sz="2800" b="1" dirty="0">
                <a:solidFill>
                  <a:schemeClr val="bg1"/>
                </a:solidFill>
              </a:rPr>
              <a:t>-2</a:t>
            </a:r>
          </a:p>
          <a:p>
            <a:endParaRPr lang="ru-RU" sz="2800" b="1" dirty="0">
              <a:solidFill>
                <a:schemeClr val="bg1"/>
              </a:solidFill>
            </a:endParaRPr>
          </a:p>
          <a:p>
            <a:endParaRPr lang="ru-RU" sz="2800" b="1" dirty="0">
              <a:solidFill>
                <a:schemeClr val="bg1"/>
              </a:solidFill>
            </a:endParaRPr>
          </a:p>
          <a:p>
            <a:endParaRPr lang="ru-RU" sz="2800" b="1" dirty="0">
              <a:solidFill>
                <a:schemeClr val="bg1"/>
              </a:solidFill>
            </a:endParaRPr>
          </a:p>
          <a:p>
            <a:r>
              <a:rPr lang="ru-RU" sz="2800" b="1" dirty="0">
                <a:solidFill>
                  <a:schemeClr val="bg1"/>
                </a:solidFill>
              </a:rPr>
              <a:t>Почему это проблема?</a:t>
            </a:r>
          </a:p>
          <a:p>
            <a:r>
              <a:rPr lang="ru-RU" sz="2800" dirty="0">
                <a:solidFill>
                  <a:schemeClr val="bg1"/>
                </a:solidFill>
              </a:rPr>
              <a:t>Если в графе есть отрицательный цикл: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 можно «ходить по кругу» и каждый раз уменьшать стоимость пути;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 значит, </a:t>
            </a:r>
            <a:r>
              <a:rPr lang="ru-RU" sz="2800" b="1" dirty="0">
                <a:solidFill>
                  <a:schemeClr val="bg1"/>
                </a:solidFill>
              </a:rPr>
              <a:t>кратчайший путь не существует</a:t>
            </a:r>
            <a:r>
              <a:rPr lang="ru-RU" sz="2800" dirty="0">
                <a:solidFill>
                  <a:schemeClr val="bg1"/>
                </a:solidFill>
              </a:rPr>
              <a:t> (он может быть бесконечно малым)</a:t>
            </a:r>
          </a:p>
        </p:txBody>
      </p:sp>
      <p:pic>
        <p:nvPicPr>
          <p:cNvPr id="9" name="Рисунок 8" descr="Изображение выглядит как диаграмма, линия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6DD0D59-EF35-B346-0659-CEB95E729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82" y="2271712"/>
            <a:ext cx="7169076" cy="266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6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593213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Поведение алгоритмов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113878" y="2398607"/>
            <a:ext cx="1056400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Как алгоритмы ведут себя:</a:t>
            </a:r>
          </a:p>
          <a:p>
            <a:pPr algn="ctr"/>
            <a:r>
              <a:rPr lang="ru-RU" sz="2800" b="1" dirty="0" err="1"/>
              <a:t>Дейкстра</a:t>
            </a:r>
            <a:r>
              <a:rPr lang="ru-RU" sz="2800" dirty="0"/>
              <a:t>  не работает, если есть отрицательные рёбра (может зациклиться или дать неверный результат).</a:t>
            </a:r>
          </a:p>
          <a:p>
            <a:pPr algn="ctr"/>
            <a:endParaRPr lang="ru-RU" sz="2800" dirty="0"/>
          </a:p>
          <a:p>
            <a:pPr algn="ctr"/>
            <a:r>
              <a:rPr lang="ru-RU" sz="2800" b="1" dirty="0"/>
              <a:t>Беллман–Форд</a:t>
            </a:r>
            <a:r>
              <a:rPr lang="ru-RU" sz="2800" dirty="0"/>
              <a:t>  умеет находить отрицательные циклы: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ru-RU" sz="2800" dirty="0"/>
              <a:t>после V−1 итераций все пути должны быть посчитаны;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ru-RU" sz="2800" dirty="0"/>
              <a:t>если на V-й итерации что-то ещё улучшилось → значит, есть отрицательный цикл.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790" y="45115"/>
            <a:ext cx="801456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sz="4400" dirty="0">
                <a:solidFill>
                  <a:schemeClr val="bg1"/>
                </a:solidFill>
              </a:rPr>
              <a:t>SPFA (</a:t>
            </a:r>
            <a:r>
              <a:rPr lang="ru-RU" sz="4400" dirty="0" err="1">
                <a:solidFill>
                  <a:schemeClr val="bg1"/>
                </a:solidFill>
              </a:rPr>
              <a:t>Bellman</a:t>
            </a:r>
            <a:r>
              <a:rPr lang="ru-RU" sz="4400" dirty="0">
                <a:solidFill>
                  <a:schemeClr val="bg1"/>
                </a:solidFill>
              </a:rPr>
              <a:t>–Ford с очередью)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A73D9F3-5DA6-D925-1856-9C987D8B0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32" y="963666"/>
            <a:ext cx="1019825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Шаги: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Инициализация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Для всех вершин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v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задаём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dist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[v] = ∞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dist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] = 0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Создаём очередь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queue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и добавляем в неё стартовую вершину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Создаём словарь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in_queue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[v]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для отслеживания вершин в очереди, помечаем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как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True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Создаём словарь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count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[v]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для подсчёта количества обновлений расстояний, изначально все 0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Основной цикл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Пока очередь не пуста: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Извлекаем вершину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из очереди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Помечаем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как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in_queue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[u]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False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Для каждого соседа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v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вершины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с весом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Если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dist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[u] + w &lt;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dist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[v]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Обновляем расстояние: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dist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[v]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dist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[u] + w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Если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v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ещё нет в очереди: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Добавляем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v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в очередь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Помечаем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in_queue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[v] = True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Увеличиваем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count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[v] += 1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Если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count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[v] &gt;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число_вершин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отрицательный цикл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прерываем алгоритм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Возврат результата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Если отрицательных циклов не обнаружено, возвращаем словарь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dist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с кратчайшими расстояниями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35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Начнём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198120" y="1434257"/>
            <a:ext cx="113756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)],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)],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)],  </a:t>
            </a:r>
            <a:r>
              <a:rPr lang="de-DE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Ключевое отрицательное ребро!</a:t>
            </a:r>
            <a:endParaRPr lang="ru-RU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)],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[]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distances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bellman_ford_queue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Вывод результатов</a:t>
            </a:r>
            <a:endParaRPr lang="ru-RU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distances</a:t>
            </a:r>
            <a:r>
              <a:rPr lang="de-DE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Расстояние от </a:t>
            </a:r>
            <a:r>
              <a:rPr lang="ru-RU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start_vertex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до </a:t>
            </a:r>
            <a:r>
              <a:rPr lang="ru-RU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0" y="204395"/>
            <a:ext cx="117321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Пример графа с отрицательными весами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198120" y="1434257"/>
            <a:ext cx="113756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)],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)],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)],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)],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distances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bellman_ford_queue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Вывод результатов</a:t>
            </a:r>
            <a:endParaRPr lang="ru-RU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distances</a:t>
            </a:r>
            <a:r>
              <a:rPr lang="de-DE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Расстояние от </a:t>
            </a:r>
            <a:r>
              <a:rPr lang="ru-RU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start_vertex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до </a:t>
            </a:r>
            <a:r>
              <a:rPr lang="ru-RU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956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815</Words>
  <Application>Microsoft Office PowerPoint</Application>
  <PresentationFormat>Произвольный</PresentationFormat>
  <Paragraphs>98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Calibri</vt:lpstr>
      <vt:lpstr>Consolas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Илья Паньковский</dc:creator>
  <cp:keywords/>
  <dc:description>generated using python-pptx</dc:description>
  <cp:lastModifiedBy>Илья Паньковский</cp:lastModifiedBy>
  <cp:revision>88</cp:revision>
  <dcterms:created xsi:type="dcterms:W3CDTF">2013-01-27T09:14:16Z</dcterms:created>
  <dcterms:modified xsi:type="dcterms:W3CDTF">2025-09-05T12:08:27Z</dcterms:modified>
  <cp:category/>
</cp:coreProperties>
</file>