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71" r:id="rId8"/>
    <p:sldId id="274" r:id="rId9"/>
    <p:sldId id="260" r:id="rId10"/>
    <p:sldId id="259" r:id="rId11"/>
    <p:sldId id="261" r:id="rId12"/>
    <p:sldId id="263" r:id="rId13"/>
    <p:sldId id="262" r:id="rId14"/>
    <p:sldId id="264" r:id="rId15"/>
    <p:sldId id="266" r:id="rId16"/>
    <p:sldId id="265" r:id="rId17"/>
    <p:sldId id="276" r:id="rId18"/>
    <p:sldId id="275" r:id="rId19"/>
    <p:sldId id="267" r:id="rId20"/>
    <p:sldId id="268" r:id="rId21"/>
    <p:sldId id="269" r:id="rId22"/>
    <p:sldId id="273" r:id="rId23"/>
    <p:sldId id="270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6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4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38C7C3-EDC0-4E0F-AF08-B22F3EE4E6B6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7C3DA-5D2B-4872-A915-3BA2FA3B140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264-56D0-BDCB-DAD6-2E59A9E31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DW Assignment 2 Presentation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8B5E7-5F4E-DAD2-7CBE-0936DE705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Radchanon Don Sukkram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62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DD4-5883-6A98-E841-DEFD3AF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Merging Tables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5B729-27E1-4543-DDF2-E79F06B7DF2F}"/>
              </a:ext>
            </a:extLst>
          </p:cNvPr>
          <p:cNvSpPr txBox="1"/>
          <p:nvPr/>
        </p:nvSpPr>
        <p:spPr>
          <a:xfrm>
            <a:off x="685512" y="3167390"/>
            <a:ext cx="1087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Data = Results Table + </a:t>
            </a:r>
            <a:r>
              <a:rPr lang="en-SG" sz="2400" dirty="0">
                <a:solidFill>
                  <a:srgbClr val="FF0000"/>
                </a:solidFill>
              </a:rPr>
              <a:t>Drivers Table</a:t>
            </a:r>
            <a:r>
              <a:rPr lang="en-SG" sz="2400" dirty="0"/>
              <a:t> + Races Table + Circuits Table + Constructors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590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8732-F223-71D1-158E-DDB54C3C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Drivers Tables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40735-3B7D-63BC-4D8B-F6D6D1A1C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0"/>
          <a:stretch/>
        </p:blipFill>
        <p:spPr>
          <a:xfrm>
            <a:off x="1314987" y="3429000"/>
            <a:ext cx="9437314" cy="9111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9EFD0-5365-A39E-84EA-7DCD0E8FC9A7}"/>
              </a:ext>
            </a:extLst>
          </p:cNvPr>
          <p:cNvSpPr txBox="1"/>
          <p:nvPr/>
        </p:nvSpPr>
        <p:spPr>
          <a:xfrm>
            <a:off x="1242204" y="2078966"/>
            <a:ext cx="479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Merge Columns: driverId, dob, nationality,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Merge Table on driverId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Remove Columns</a:t>
            </a:r>
            <a:endParaRPr lang="en-GB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EF37A10-C851-2947-DD7D-30410C029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452849" y="3558396"/>
            <a:ext cx="9347262" cy="6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DD4-5883-6A98-E841-DEFD3AF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Merging Tables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A6B2E-23C2-156A-8681-A0DF40465794}"/>
              </a:ext>
            </a:extLst>
          </p:cNvPr>
          <p:cNvSpPr txBox="1"/>
          <p:nvPr/>
        </p:nvSpPr>
        <p:spPr>
          <a:xfrm>
            <a:off x="685512" y="3167390"/>
            <a:ext cx="1080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Data= Results Table + Drivers Table + </a:t>
            </a:r>
            <a:r>
              <a:rPr lang="en-SG" sz="2400" dirty="0">
                <a:solidFill>
                  <a:srgbClr val="FF0000"/>
                </a:solidFill>
              </a:rPr>
              <a:t>Races Table</a:t>
            </a:r>
            <a:r>
              <a:rPr lang="en-SG" sz="2400" dirty="0"/>
              <a:t> + Circuits Table + Constructors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05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63B0-56BF-639F-18BE-82FF008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Merging Races Table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C8F138-C7C3-3378-F0C0-BE8594F7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391" y="2890971"/>
            <a:ext cx="4726636" cy="49689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1E93EF-B97B-8C22-E446-5F98512A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11" y="2412948"/>
            <a:ext cx="4254719" cy="101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5CC43F-C096-ED93-0364-7A089A2F207A}"/>
              </a:ext>
            </a:extLst>
          </p:cNvPr>
          <p:cNvSpPr txBox="1"/>
          <p:nvPr/>
        </p:nvSpPr>
        <p:spPr>
          <a:xfrm>
            <a:off x="1292648" y="2061713"/>
            <a:ext cx="704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Get year of the race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881E0D-A0F0-AB58-E694-0772DC3F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611" y="2367580"/>
            <a:ext cx="4407126" cy="1016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B458-FFA4-67ED-E999-BFB6483D9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634492"/>
            <a:ext cx="2815715" cy="13331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35618C-E9AD-9AFA-1494-C18721D18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89" y="3586664"/>
            <a:ext cx="2101958" cy="1454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E86AB3-52A2-E8F1-5B6E-D66B7E4AE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9845" y="3634492"/>
            <a:ext cx="685835" cy="13208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126E83-83C7-87A5-3A05-BF4A55271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240" y="3177006"/>
            <a:ext cx="7705519" cy="6368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DC736D3-9D79-9C47-63E5-FB08803BF2BF}"/>
              </a:ext>
            </a:extLst>
          </p:cNvPr>
          <p:cNvSpPr/>
          <p:nvPr/>
        </p:nvSpPr>
        <p:spPr>
          <a:xfrm>
            <a:off x="1483742" y="3675146"/>
            <a:ext cx="1422916" cy="100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A7328B-D19E-F059-54D7-287B3E3CC44D}"/>
              </a:ext>
            </a:extLst>
          </p:cNvPr>
          <p:cNvSpPr/>
          <p:nvPr/>
        </p:nvSpPr>
        <p:spPr>
          <a:xfrm>
            <a:off x="1483742" y="4313776"/>
            <a:ext cx="1475357" cy="100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25" grpId="0" animBg="1"/>
      <p:bldP spid="25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D48B-BA4D-1163-3A33-2AC334B7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Calculate Age of Driver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3410B-5463-1729-0D76-5A498AEF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704" y="3429000"/>
            <a:ext cx="9210592" cy="129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08EE8-C991-7CDF-F3FD-D40D1785A670}"/>
              </a:ext>
            </a:extLst>
          </p:cNvPr>
          <p:cNvSpPr txBox="1"/>
          <p:nvPr/>
        </p:nvSpPr>
        <p:spPr>
          <a:xfrm>
            <a:off x="1228725" y="2047875"/>
            <a:ext cx="3324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Split the date of 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 Using ‘-’ as the delimiter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Convert to Int</a:t>
            </a:r>
          </a:p>
        </p:txBody>
      </p:sp>
    </p:spTree>
    <p:extLst>
      <p:ext uri="{BB962C8B-B14F-4D97-AF65-F5344CB8AC3E}">
        <p14:creationId xmlns:p14="http://schemas.microsoft.com/office/powerpoint/2010/main" val="13192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DD4-5883-6A98-E841-DEFD3AF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Merging Tables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999FD-D649-64B7-33AA-1AABA7ECFF18}"/>
              </a:ext>
            </a:extLst>
          </p:cNvPr>
          <p:cNvSpPr txBox="1"/>
          <p:nvPr/>
        </p:nvSpPr>
        <p:spPr>
          <a:xfrm>
            <a:off x="685512" y="3167390"/>
            <a:ext cx="1087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Data = Results Table + Drivers Table + Races Table + </a:t>
            </a:r>
            <a:r>
              <a:rPr lang="en-SG" sz="2400" dirty="0">
                <a:solidFill>
                  <a:srgbClr val="FF0000"/>
                </a:solidFill>
              </a:rPr>
              <a:t>Circuits Table</a:t>
            </a:r>
            <a:r>
              <a:rPr lang="en-SG" sz="2400" dirty="0"/>
              <a:t> + Constructors Table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9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6B7-8CF0-7EA1-F8A0-8C8CBA0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Circuits Table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034D3-1ECD-DE2A-4D18-3A530B4E4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51" y="3609976"/>
            <a:ext cx="9590458" cy="685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091E2-032A-CA82-427C-CEA2141D2D7E}"/>
              </a:ext>
            </a:extLst>
          </p:cNvPr>
          <p:cNvSpPr txBox="1"/>
          <p:nvPr/>
        </p:nvSpPr>
        <p:spPr>
          <a:xfrm>
            <a:off x="1097280" y="2028825"/>
            <a:ext cx="4169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Merge Circuits Table with Results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Add Columns: </a:t>
            </a:r>
            <a:r>
              <a:rPr lang="en-SG" dirty="0" err="1"/>
              <a:t>circuitId</a:t>
            </a:r>
            <a:r>
              <a:rPr lang="en-SG" dirty="0"/>
              <a:t>, alt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Merge on </a:t>
            </a:r>
            <a:r>
              <a:rPr lang="en-SG" dirty="0" err="1"/>
              <a:t>circuitId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Convert data type to int: alt column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8C8A76-BB1E-B923-DE49-920F6C3C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8" y="3609976"/>
            <a:ext cx="7718424" cy="11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DD4-5883-6A98-E841-DEFD3AF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Merging Tables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999FD-D649-64B7-33AA-1AABA7ECFF18}"/>
              </a:ext>
            </a:extLst>
          </p:cNvPr>
          <p:cNvSpPr txBox="1"/>
          <p:nvPr/>
        </p:nvSpPr>
        <p:spPr>
          <a:xfrm>
            <a:off x="685512" y="3167390"/>
            <a:ext cx="1087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Data = Results Table + Drivers Table + Races Table + Circuits Table + </a:t>
            </a:r>
            <a:r>
              <a:rPr lang="en-SG" sz="2400" dirty="0">
                <a:solidFill>
                  <a:srgbClr val="FF0000"/>
                </a:solidFill>
              </a:rPr>
              <a:t>Constructors Table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8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9222-F8E8-B990-E263-5982DED6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Constructors Table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21420-B5EB-C692-ECEB-1891F924F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9000"/>
            <a:ext cx="9997440" cy="890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EC7C0-EC18-2E83-B887-E6E718B087E9}"/>
              </a:ext>
            </a:extLst>
          </p:cNvPr>
          <p:cNvSpPr txBox="1"/>
          <p:nvPr/>
        </p:nvSpPr>
        <p:spPr>
          <a:xfrm>
            <a:off x="1097280" y="1938215"/>
            <a:ext cx="538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Merge Constructors Table with Results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Add columns: </a:t>
            </a:r>
            <a:r>
              <a:rPr lang="en-SG" dirty="0" err="1"/>
              <a:t>constructorId</a:t>
            </a:r>
            <a:r>
              <a:rPr lang="en-SG" dirty="0"/>
              <a:t>,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Merged on: </a:t>
            </a:r>
            <a:r>
              <a:rPr lang="en-SG" dirty="0" err="1"/>
              <a:t>constructorId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Rename column: name </a:t>
            </a:r>
            <a:r>
              <a:rPr lang="en-SG" dirty="0">
                <a:sym typeface="Wingdings" panose="05000000000000000000" pitchFamily="2" charset="2"/>
              </a:rPr>
              <a:t> constructor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2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EC19-67B2-FF64-E5A5-E36F8AF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Target Column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B7F7E-221A-0514-327A-BCFBAD8A6F4A}"/>
              </a:ext>
            </a:extLst>
          </p:cNvPr>
          <p:cNvSpPr txBox="1"/>
          <p:nvPr/>
        </p:nvSpPr>
        <p:spPr>
          <a:xfrm>
            <a:off x="1097280" y="1905296"/>
            <a:ext cx="9907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Added a column: top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Binary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 1 </a:t>
            </a:r>
            <a:r>
              <a:rPr lang="en-SG" dirty="0">
                <a:sym typeface="Wingdings" panose="05000000000000000000" pitchFamily="2" charset="2"/>
              </a:rPr>
              <a:t> Top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 0  Not Top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5922B-EF03-A323-B1B4-153EADF4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9000"/>
            <a:ext cx="10058400" cy="409754"/>
          </a:xfr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8C1BCE79-EB18-E5BF-F74C-538AF3AB3AB9}"/>
              </a:ext>
            </a:extLst>
          </p:cNvPr>
          <p:cNvSpPr/>
          <p:nvPr/>
        </p:nvSpPr>
        <p:spPr>
          <a:xfrm rot="5400000">
            <a:off x="8081961" y="1795284"/>
            <a:ext cx="161925" cy="4305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1D5A4-FC83-3E52-17C7-47EC7CC77E8A}"/>
              </a:ext>
            </a:extLst>
          </p:cNvPr>
          <p:cNvSpPr txBox="1"/>
          <p:nvPr/>
        </p:nvSpPr>
        <p:spPr>
          <a:xfrm>
            <a:off x="6010273" y="4057114"/>
            <a:ext cx="443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If the position of the driver is less than or equal to 5,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1C67F-53BD-519C-4C2A-ECADC96AC916}"/>
              </a:ext>
            </a:extLst>
          </p:cNvPr>
          <p:cNvSpPr txBox="1"/>
          <p:nvPr/>
        </p:nvSpPr>
        <p:spPr>
          <a:xfrm>
            <a:off x="10598468" y="4056041"/>
            <a:ext cx="82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, else 0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CB1DC-DC73-003A-F5DE-D86455B676A1}"/>
              </a:ext>
            </a:extLst>
          </p:cNvPr>
          <p:cNvSpPr txBox="1"/>
          <p:nvPr/>
        </p:nvSpPr>
        <p:spPr>
          <a:xfrm>
            <a:off x="10146503" y="4057114"/>
            <a:ext cx="67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then 1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725B6-9F89-688F-B2E6-42B9B13D27A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484640" y="3838754"/>
            <a:ext cx="76202" cy="21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EB7037-4548-D0E3-6826-BA8B13D385B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970414" y="3838754"/>
            <a:ext cx="42391" cy="21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FBCB-C2D6-F448-D930-E61DF603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 Data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21CE0-5D23-AFDF-454F-7A8CED0F8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160" y="2327541"/>
            <a:ext cx="5059680" cy="2202917"/>
          </a:xfrm>
        </p:spPr>
      </p:pic>
    </p:spTree>
    <p:extLst>
      <p:ext uri="{BB962C8B-B14F-4D97-AF65-F5344CB8AC3E}">
        <p14:creationId xmlns:p14="http://schemas.microsoft.com/office/powerpoint/2010/main" val="3038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AE1C-A107-CDCE-100B-C9CA4F9D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Remove Unnecessary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01C-B280-2846-AFFE-5B0D8759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364066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'points', '</a:t>
            </a:r>
            <a:r>
              <a:rPr lang="en-GB" dirty="0" err="1"/>
              <a:t>positionText</a:t>
            </a:r>
            <a:r>
              <a:rPr lang="en-GB" dirty="0"/>
              <a:t>', '</a:t>
            </a:r>
            <a:r>
              <a:rPr lang="en-GB" dirty="0" err="1"/>
              <a:t>positionOrder</a:t>
            </a:r>
            <a:r>
              <a:rPr lang="en-GB" dirty="0"/>
              <a:t>', '</a:t>
            </a:r>
            <a:r>
              <a:rPr lang="en-GB" dirty="0" err="1"/>
              <a:t>raceId</a:t>
            </a:r>
            <a:r>
              <a:rPr lang="en-GB" dirty="0"/>
              <a:t>', '</a:t>
            </a:r>
            <a:r>
              <a:rPr lang="en-GB" dirty="0" err="1"/>
              <a:t>constructorId</a:t>
            </a:r>
            <a:r>
              <a:rPr lang="en-GB" dirty="0"/>
              <a:t>', '</a:t>
            </a:r>
            <a:r>
              <a:rPr lang="en-GB" dirty="0" err="1"/>
              <a:t>circuitId</a:t>
            </a:r>
            <a:r>
              <a:rPr lang="en-GB" dirty="0"/>
              <a:t>', '</a:t>
            </a:r>
            <a:r>
              <a:rPr lang="en-GB" dirty="0" err="1"/>
              <a:t>statusId</a:t>
            </a:r>
            <a:r>
              <a:rPr lang="en-GB" dirty="0"/>
              <a:t>, 'dob'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5FC1228-77A6-9E88-BF66-EB7FDF0BE6E6}"/>
              </a:ext>
            </a:extLst>
          </p:cNvPr>
          <p:cNvSpPr/>
          <p:nvPr/>
        </p:nvSpPr>
        <p:spPr>
          <a:xfrm rot="5400000">
            <a:off x="3459998" y="1969026"/>
            <a:ext cx="257175" cy="3905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19289-C2A7-5C2D-4222-430F5D0ED735}"/>
              </a:ext>
            </a:extLst>
          </p:cNvPr>
          <p:cNvSpPr txBox="1"/>
          <p:nvPr/>
        </p:nvSpPr>
        <p:spPr>
          <a:xfrm>
            <a:off x="2331285" y="415712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Due to direct correlation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C2749DD-DC40-AC3E-D553-4089FC6B462B}"/>
              </a:ext>
            </a:extLst>
          </p:cNvPr>
          <p:cNvSpPr/>
          <p:nvPr/>
        </p:nvSpPr>
        <p:spPr>
          <a:xfrm rot="5400000">
            <a:off x="8035418" y="1382070"/>
            <a:ext cx="276220" cy="5098211"/>
          </a:xfrm>
          <a:prstGeom prst="rightBrace">
            <a:avLst>
              <a:gd name="adj1" fmla="val 8333"/>
              <a:gd name="adj2" fmla="val 49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5EE4E-C7DF-55A0-3632-4DFC8FD329ED}"/>
              </a:ext>
            </a:extLst>
          </p:cNvPr>
          <p:cNvSpPr txBox="1"/>
          <p:nvPr/>
        </p:nvSpPr>
        <p:spPr>
          <a:xfrm>
            <a:off x="6916228" y="412066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Unnecessary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1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5C06-384B-A09E-27A5-AB87D1C3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Train Test Split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97837-9964-51AF-ABB2-F544F61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7815"/>
            <a:ext cx="9997440" cy="20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0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32EF-AEB6-8472-02CF-2C419C5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One-Hot Encoding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D36B9-3896-0BDE-B783-19674A33254C}"/>
              </a:ext>
            </a:extLst>
          </p:cNvPr>
          <p:cNvSpPr txBox="1"/>
          <p:nvPr/>
        </p:nvSpPr>
        <p:spPr>
          <a:xfrm>
            <a:off x="1003540" y="1845734"/>
            <a:ext cx="2457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Used Feature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One-Hot Encoding</a:t>
            </a:r>
            <a:endParaRPr lang="en-GB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71271BA-217E-DF6F-DABA-78D8E58F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70" y="1845734"/>
            <a:ext cx="53387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FA2-5E7E-7436-813C-9699D68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of Baseline Classification Model</a:t>
            </a:r>
            <a:endParaRPr lang="en-GB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2B93A4-1C9E-C52B-19D6-949E6F4D9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8" r="51253" b="471"/>
          <a:stretch/>
        </p:blipFill>
        <p:spPr>
          <a:xfrm>
            <a:off x="1097280" y="3070101"/>
            <a:ext cx="9997440" cy="7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32BD-B78A-070A-DBD2-BCCFA138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for Outliers</a:t>
            </a:r>
            <a:endParaRPr lang="en-GB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6747A7-2184-9AAB-4549-97C71A58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901251"/>
            <a:ext cx="1963161" cy="42720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DB3F937-9338-22A8-51E8-AE0517E5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45" y="1901250"/>
            <a:ext cx="2096770" cy="4272051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E3D090-76B3-A1BF-1D2E-28F12B12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14" y="2931889"/>
            <a:ext cx="2506824" cy="313093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C8AC91B-DC4D-8CB9-1451-67D566329AFC}"/>
              </a:ext>
            </a:extLst>
          </p:cNvPr>
          <p:cNvSpPr/>
          <p:nvPr/>
        </p:nvSpPr>
        <p:spPr>
          <a:xfrm>
            <a:off x="1097280" y="4497355"/>
            <a:ext cx="1628668" cy="1675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339027-B7DB-517D-6869-40A503EEF124}"/>
              </a:ext>
            </a:extLst>
          </p:cNvPr>
          <p:cNvSpPr/>
          <p:nvPr/>
        </p:nvSpPr>
        <p:spPr>
          <a:xfrm>
            <a:off x="3543146" y="4497354"/>
            <a:ext cx="1370438" cy="1675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0CC9A3-CA7C-88A5-9092-A76825CDFFBC}"/>
              </a:ext>
            </a:extLst>
          </p:cNvPr>
          <p:cNvSpPr/>
          <p:nvPr/>
        </p:nvSpPr>
        <p:spPr>
          <a:xfrm>
            <a:off x="5661804" y="3528320"/>
            <a:ext cx="2179607" cy="2644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3CDA0-A9B9-8DCF-B2FC-D65CBC33E415}"/>
              </a:ext>
            </a:extLst>
          </p:cNvPr>
          <p:cNvSpPr txBox="1"/>
          <p:nvPr/>
        </p:nvSpPr>
        <p:spPr>
          <a:xfrm>
            <a:off x="8146739" y="1901250"/>
            <a:ext cx="300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Variables with Outliers: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laps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driver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alt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2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32BD-B78A-070A-DBD2-BCCFA138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Deal with Outliers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55C-2F27-580E-E675-D5C23D5E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42" y="1869185"/>
            <a:ext cx="6510980" cy="3251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0B1B4-9515-4830-8695-C06D9555CDE5}"/>
              </a:ext>
            </a:extLst>
          </p:cNvPr>
          <p:cNvSpPr txBox="1"/>
          <p:nvPr/>
        </p:nvSpPr>
        <p:spPr>
          <a:xfrm>
            <a:off x="1097280" y="1869185"/>
            <a:ext cx="3492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Methods Tried:</a:t>
            </a:r>
          </a:p>
          <a:p>
            <a:pPr marL="285750" indent="-285750">
              <a:buFontTx/>
              <a:buChar char="-"/>
            </a:pPr>
            <a:r>
              <a:rPr lang="en-SG" dirty="0"/>
              <a:t>Trimming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 </a:t>
            </a:r>
            <a:r>
              <a:rPr lang="en-SG" dirty="0" err="1"/>
              <a:t>Windsorization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The final method chosen: Trimming</a:t>
            </a:r>
          </a:p>
          <a:p>
            <a:r>
              <a:rPr lang="en-SG" dirty="0"/>
              <a:t>Reason: Better result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9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2B8-37E0-E3DB-0754-8331AF4B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Numerical Data Transformation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374A-F87B-D970-ED8D-D551AE39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SG" dirty="0"/>
              <a:t>Methods Tried:</a:t>
            </a:r>
          </a:p>
          <a:p>
            <a:r>
              <a:rPr lang="en-SG" dirty="0"/>
              <a:t>- </a:t>
            </a:r>
            <a:r>
              <a:rPr lang="en-SG" dirty="0" err="1"/>
              <a:t>YeoJohnson</a:t>
            </a:r>
            <a:r>
              <a:rPr lang="en-SG" dirty="0"/>
              <a:t> Transformer</a:t>
            </a:r>
          </a:p>
          <a:p>
            <a:r>
              <a:rPr lang="en-SG" dirty="0"/>
              <a:t>- Logarithmic</a:t>
            </a:r>
            <a:r>
              <a:rPr lang="en-GB" dirty="0"/>
              <a:t> Transformer</a:t>
            </a:r>
          </a:p>
          <a:p>
            <a:r>
              <a:rPr lang="en-GB" dirty="0"/>
              <a:t>- Reciprocal Transformer</a:t>
            </a:r>
          </a:p>
          <a:p>
            <a:r>
              <a:rPr lang="en-GB" dirty="0"/>
              <a:t>- Power Transformer</a:t>
            </a:r>
          </a:p>
          <a:p>
            <a:r>
              <a:rPr lang="en-GB" dirty="0"/>
              <a:t>- </a:t>
            </a:r>
            <a:r>
              <a:rPr lang="en-GB" dirty="0" err="1"/>
              <a:t>SquareCubeRoot</a:t>
            </a:r>
            <a:r>
              <a:rPr lang="en-GB" dirty="0"/>
              <a:t> Transformer</a:t>
            </a:r>
          </a:p>
          <a:p>
            <a:r>
              <a:rPr lang="en-GB" dirty="0"/>
              <a:t>- </a:t>
            </a:r>
            <a:r>
              <a:rPr lang="en-GB" dirty="0" err="1"/>
              <a:t>BoxCox</a:t>
            </a:r>
            <a:r>
              <a:rPr lang="en-GB" dirty="0"/>
              <a:t> Transformer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CDBA2-A87C-1923-D902-EB5E8960E0E1}"/>
              </a:ext>
            </a:extLst>
          </p:cNvPr>
          <p:cNvSpPr/>
          <p:nvPr/>
        </p:nvSpPr>
        <p:spPr>
          <a:xfrm>
            <a:off x="1173192" y="2286000"/>
            <a:ext cx="2820838" cy="37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E36DBA-68EB-61FD-9D42-22AD0A021EF2}"/>
              </a:ext>
            </a:extLst>
          </p:cNvPr>
          <p:cNvCxnSpPr/>
          <p:nvPr/>
        </p:nvCxnSpPr>
        <p:spPr>
          <a:xfrm>
            <a:off x="4045789" y="2475781"/>
            <a:ext cx="3709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31CE52-BEF2-9E50-9CC6-6E0CA611629F}"/>
              </a:ext>
            </a:extLst>
          </p:cNvPr>
          <p:cNvSpPr txBox="1"/>
          <p:nvPr/>
        </p:nvSpPr>
        <p:spPr>
          <a:xfrm>
            <a:off x="4468484" y="2286000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Reason: Best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76BE-B703-B7C8-5F05-337C0438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Encoding Categorical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6E61-7D82-807E-50E1-308637B0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4681"/>
          </a:xfrm>
        </p:spPr>
        <p:txBody>
          <a:bodyPr>
            <a:normAutofit fontScale="85000" lnSpcReduction="20000"/>
          </a:bodyPr>
          <a:lstStyle/>
          <a:p>
            <a:r>
              <a:rPr lang="en-SG" sz="2800" u="sng" dirty="0"/>
              <a:t>Method of choice:</a:t>
            </a:r>
            <a:r>
              <a:rPr lang="en-GB" sz="2800" u="sng" dirty="0"/>
              <a:t> One Hot Encoding</a:t>
            </a:r>
          </a:p>
          <a:p>
            <a:r>
              <a:rPr lang="en-GB" dirty="0"/>
              <a:t>Main Methods considered:</a:t>
            </a:r>
          </a:p>
          <a:p>
            <a:r>
              <a:rPr lang="en-GB" dirty="0"/>
              <a:t>- Label or Ordinal Encoding</a:t>
            </a:r>
          </a:p>
          <a:p>
            <a:pPr lvl="1"/>
            <a:r>
              <a:rPr lang="en-GB" dirty="0"/>
              <a:t>Add unnecessary bias</a:t>
            </a:r>
          </a:p>
          <a:p>
            <a:pPr lvl="1"/>
            <a:r>
              <a:rPr lang="en-GB" dirty="0"/>
              <a:t>Model prioritises larger numbers and sees them as more important compared to smaller numbers</a:t>
            </a:r>
          </a:p>
          <a:p>
            <a:pPr lvl="1"/>
            <a:r>
              <a:rPr lang="en-GB" dirty="0"/>
              <a:t>Model not accurate and not reliable</a:t>
            </a:r>
          </a:p>
          <a:p>
            <a:r>
              <a:rPr lang="en-GB" dirty="0"/>
              <a:t>- Count or Frequency Encoding</a:t>
            </a:r>
          </a:p>
          <a:p>
            <a:pPr lvl="1"/>
            <a:r>
              <a:rPr lang="en-GB" dirty="0"/>
              <a:t>Different categories appear the same number of times</a:t>
            </a:r>
          </a:p>
          <a:p>
            <a:pPr lvl="1"/>
            <a:r>
              <a:rPr lang="en-GB" dirty="0"/>
              <a:t>Different categories will be represented by the same value</a:t>
            </a:r>
          </a:p>
          <a:p>
            <a:pPr lvl="1"/>
            <a:r>
              <a:rPr lang="en-GB" dirty="0"/>
              <a:t>Model not accurate and not reliable</a:t>
            </a:r>
          </a:p>
          <a:p>
            <a:r>
              <a:rPr lang="en-GB" dirty="0"/>
              <a:t>- Target or Mean Encoding</a:t>
            </a:r>
          </a:p>
          <a:p>
            <a:pPr lvl="1"/>
            <a:r>
              <a:rPr lang="en-GB" dirty="0"/>
              <a:t>Many categories will be represented with 0</a:t>
            </a:r>
          </a:p>
          <a:p>
            <a:pPr lvl="1"/>
            <a:r>
              <a:rPr lang="en-GB" dirty="0"/>
              <a:t>Some categories did not win, hence the mean will be 0 for these categories</a:t>
            </a:r>
          </a:p>
          <a:p>
            <a:pPr lvl="1"/>
            <a:r>
              <a:rPr lang="en-GB" dirty="0"/>
              <a:t>Different categories will be represented by the same value</a:t>
            </a:r>
          </a:p>
          <a:p>
            <a:pPr lvl="1"/>
            <a:r>
              <a:rPr lang="en-GB" dirty="0"/>
              <a:t>Model not accurate and not reliable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99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CB05-D3F1-F9D0-162C-164F7A19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Discretization or Binning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9FEC-19D8-2354-030F-C5DDF575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u="sng" dirty="0"/>
              <a:t>Method of choice: Equal Frequency</a:t>
            </a:r>
          </a:p>
          <a:p>
            <a:r>
              <a:rPr lang="en-SG" sz="1800" dirty="0"/>
              <a:t>- Produced the best result</a:t>
            </a:r>
          </a:p>
          <a:p>
            <a:endParaRPr lang="en-SG" sz="1800" dirty="0"/>
          </a:p>
          <a:p>
            <a:endParaRPr lang="en-SG" sz="1800" dirty="0"/>
          </a:p>
          <a:p>
            <a:endParaRPr lang="en-SG" dirty="0"/>
          </a:p>
          <a:p>
            <a:r>
              <a:rPr lang="en-SG" dirty="0"/>
              <a:t>Other method tried: Equal Width</a:t>
            </a:r>
          </a:p>
          <a:p>
            <a:r>
              <a:rPr lang="en-SG" sz="1800" dirty="0"/>
              <a:t>- Did not produce as good of a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65818-4AAA-4694-D838-43ECFD8E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28" y="2990940"/>
            <a:ext cx="5446144" cy="43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0DBD2-CB0A-0EA0-5FDD-012B1E893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28" y="5083165"/>
            <a:ext cx="5446144" cy="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FECA-B26C-58F2-5B23-43884BB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Scaling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5955-8D8D-E906-7078-D42BCBE5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SG" dirty="0"/>
              <a:t>Standard Scaler</a:t>
            </a:r>
          </a:p>
          <a:p>
            <a:pPr marL="0" indent="0">
              <a:buNone/>
            </a:pPr>
            <a:endParaRPr lang="en-SG" dirty="0"/>
          </a:p>
          <a:p>
            <a:pPr>
              <a:buFontTx/>
              <a:buChar char="-"/>
            </a:pPr>
            <a:r>
              <a:rPr lang="en-SG" dirty="0" err="1"/>
              <a:t>MinMax</a:t>
            </a:r>
            <a:r>
              <a:rPr lang="en-SG" dirty="0"/>
              <a:t> Scaler</a:t>
            </a:r>
          </a:p>
          <a:p>
            <a:pPr marL="0" indent="0">
              <a:buNone/>
            </a:pPr>
            <a:endParaRPr lang="en-SG" dirty="0"/>
          </a:p>
          <a:p>
            <a:pPr>
              <a:buFontTx/>
              <a:buChar char="-"/>
            </a:pPr>
            <a:r>
              <a:rPr lang="en-SG" dirty="0"/>
              <a:t>Mean Normalisation</a:t>
            </a:r>
          </a:p>
          <a:p>
            <a:pPr marL="0" indent="0">
              <a:buNone/>
            </a:pPr>
            <a:endParaRPr lang="en-SG" dirty="0"/>
          </a:p>
          <a:p>
            <a:pPr>
              <a:buFontTx/>
              <a:buChar char="-"/>
            </a:pPr>
            <a:r>
              <a:rPr lang="en-SG" dirty="0" err="1"/>
              <a:t>MaxAbs</a:t>
            </a:r>
            <a:r>
              <a:rPr lang="en-SG" dirty="0"/>
              <a:t> Scaler</a:t>
            </a:r>
          </a:p>
          <a:p>
            <a:pPr marL="0" indent="0">
              <a:buNone/>
            </a:pPr>
            <a:endParaRPr lang="en-SG" dirty="0"/>
          </a:p>
          <a:p>
            <a:pPr>
              <a:buFontTx/>
              <a:buChar char="-"/>
            </a:pPr>
            <a:r>
              <a:rPr lang="en-SG" dirty="0"/>
              <a:t>Robust Scaler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3F78-4EBF-8BBB-88D5-4149084E1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54" y="1845734"/>
            <a:ext cx="5708822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01761-9927-167A-9451-D679B4C21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54" y="2760134"/>
            <a:ext cx="5708822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F4B46-F8D3-E5EF-07B1-4CF5D2623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54" y="3674534"/>
            <a:ext cx="5708822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73E6F-0EC9-FE73-FF6A-3AAF4E253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54" y="4588934"/>
            <a:ext cx="5708821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82FA4C-DD53-BF9C-9114-7C6523176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54" y="5503334"/>
            <a:ext cx="5708821" cy="457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F3B9A6-4FCE-F640-A1F6-EA3D25ED9A9E}"/>
              </a:ext>
            </a:extLst>
          </p:cNvPr>
          <p:cNvSpPr/>
          <p:nvPr/>
        </p:nvSpPr>
        <p:spPr>
          <a:xfrm>
            <a:off x="1097279" y="1835610"/>
            <a:ext cx="8543595" cy="580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AB1A-1F49-D11A-2478-47FDABB1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For Null Values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ECF39-9A54-FD57-651A-A718CEB3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849" y="3197181"/>
            <a:ext cx="7380302" cy="256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C307A-55CE-88B1-418D-CFA0818F0EBF}"/>
              </a:ext>
            </a:extLst>
          </p:cNvPr>
          <p:cNvSpPr txBox="1"/>
          <p:nvPr/>
        </p:nvSpPr>
        <p:spPr>
          <a:xfrm>
            <a:off x="1097280" y="1987420"/>
            <a:ext cx="408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Replaced all ‘\N’ values with </a:t>
            </a:r>
            <a:r>
              <a:rPr lang="en-SG" dirty="0" err="1"/>
              <a:t>NaN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85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7831-7AEF-66FD-3D43-FB9550C6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Model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35B1E-5854-5A7D-25D5-234EBC9B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3596"/>
            <a:ext cx="10058400" cy="810808"/>
          </a:xfrm>
        </p:spPr>
      </p:pic>
    </p:spTree>
    <p:extLst>
      <p:ext uri="{BB962C8B-B14F-4D97-AF65-F5344CB8AC3E}">
        <p14:creationId xmlns:p14="http://schemas.microsoft.com/office/powerpoint/2010/main" val="245243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F829-B0AF-A684-F1A8-91748D4A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43928"/>
            <a:ext cx="10058400" cy="1450757"/>
          </a:xfrm>
        </p:spPr>
        <p:txBody>
          <a:bodyPr/>
          <a:lstStyle/>
          <a:p>
            <a:pPr algn="ctr"/>
            <a:r>
              <a:rPr lang="en-SG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9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EC8D-A6D1-00F4-BB47-30A9C9D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900" dirty="0"/>
              <a:t>Data Exploration: Correlation (laps, </a:t>
            </a:r>
            <a:r>
              <a:rPr lang="en-SG" sz="3900" dirty="0" err="1"/>
              <a:t>positionOrder</a:t>
            </a:r>
            <a:r>
              <a:rPr lang="en-SG" sz="3900" dirty="0"/>
              <a:t>)</a:t>
            </a:r>
            <a:endParaRPr lang="en-GB" sz="39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DA3D9EC-FC8C-5FDE-6FF7-11345E725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7269"/>
            <a:ext cx="6101542" cy="441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8982A-AAF6-55B3-5DAA-F61168061D88}"/>
              </a:ext>
            </a:extLst>
          </p:cNvPr>
          <p:cNvSpPr txBox="1"/>
          <p:nvPr/>
        </p:nvSpPr>
        <p:spPr>
          <a:xfrm>
            <a:off x="7352372" y="1817269"/>
            <a:ext cx="38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Negative Correlation between laps and </a:t>
            </a:r>
            <a:r>
              <a:rPr lang="en-SG" dirty="0" err="1"/>
              <a:t>positionOrder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As laps decreases, </a:t>
            </a:r>
            <a:r>
              <a:rPr lang="en-SG" dirty="0" err="1"/>
              <a:t>positionOrder</a:t>
            </a:r>
            <a:r>
              <a:rPr lang="en-SG" dirty="0"/>
              <a:t> increases.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2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EC8D-A6D1-00F4-BB47-30A9C9D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900" dirty="0"/>
              <a:t>Data Exploration: Correlation (grid, </a:t>
            </a:r>
            <a:r>
              <a:rPr lang="en-SG" sz="3900" dirty="0" err="1"/>
              <a:t>positionOrder</a:t>
            </a:r>
            <a:r>
              <a:rPr lang="en-SG" sz="3900" dirty="0"/>
              <a:t>)</a:t>
            </a:r>
            <a:endParaRPr lang="en-GB" sz="3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8982A-AAF6-55B3-5DAA-F61168061D88}"/>
              </a:ext>
            </a:extLst>
          </p:cNvPr>
          <p:cNvSpPr txBox="1"/>
          <p:nvPr/>
        </p:nvSpPr>
        <p:spPr>
          <a:xfrm>
            <a:off x="7352372" y="1817269"/>
            <a:ext cx="38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Positive Correlation between grid and </a:t>
            </a:r>
            <a:r>
              <a:rPr lang="en-SG" dirty="0" err="1"/>
              <a:t>positionOrder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As laps increases, </a:t>
            </a:r>
            <a:r>
              <a:rPr lang="en-SG" dirty="0" err="1"/>
              <a:t>positionOrder</a:t>
            </a:r>
            <a:r>
              <a:rPr lang="en-SG" dirty="0"/>
              <a:t> increases.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5E750FA-F100-AA3C-85F3-8B1288B9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17269"/>
            <a:ext cx="6192041" cy="4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EC8D-A6D1-00F4-BB47-30A9C9D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Data Exploration: Correlation (points, </a:t>
            </a:r>
            <a:r>
              <a:rPr lang="en-SG" sz="3800" dirty="0" err="1"/>
              <a:t>positionOrder</a:t>
            </a:r>
            <a:r>
              <a:rPr lang="en-SG" sz="3800" dirty="0"/>
              <a:t>)</a:t>
            </a:r>
            <a:endParaRPr lang="en-GB" sz="3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8982A-AAF6-55B3-5DAA-F61168061D88}"/>
              </a:ext>
            </a:extLst>
          </p:cNvPr>
          <p:cNvSpPr txBox="1"/>
          <p:nvPr/>
        </p:nvSpPr>
        <p:spPr>
          <a:xfrm>
            <a:off x="7352372" y="1837784"/>
            <a:ext cx="38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Negative Correlation between points and </a:t>
            </a:r>
            <a:r>
              <a:rPr lang="en-SG" dirty="0" err="1"/>
              <a:t>positionOrder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As points decreases, </a:t>
            </a:r>
            <a:r>
              <a:rPr lang="en-SG" dirty="0" err="1"/>
              <a:t>positionOrder</a:t>
            </a:r>
            <a:r>
              <a:rPr lang="en-SG" dirty="0"/>
              <a:t> increases.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335F5CA-DBB0-EFC5-255B-AFCA00FA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37784"/>
            <a:ext cx="6156961" cy="43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BC02-6264-2F62-7ED5-4425A742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Prediction Problem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B6BC9-9BEA-864D-A4C0-6973ECFBDC1B}"/>
              </a:ext>
            </a:extLst>
          </p:cNvPr>
          <p:cNvSpPr txBox="1"/>
          <p:nvPr/>
        </p:nvSpPr>
        <p:spPr>
          <a:xfrm>
            <a:off x="921564" y="3136612"/>
            <a:ext cx="104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4000" dirty="0"/>
              <a:t>Predict if the drivers will be in the Top 5 positions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883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DD4-5883-6A98-E841-DEFD3AF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Merging Tables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5B729-27E1-4543-DDF2-E79F06B7DF2F}"/>
              </a:ext>
            </a:extLst>
          </p:cNvPr>
          <p:cNvSpPr txBox="1"/>
          <p:nvPr/>
        </p:nvSpPr>
        <p:spPr>
          <a:xfrm>
            <a:off x="685512" y="3167390"/>
            <a:ext cx="10755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Data = </a:t>
            </a:r>
            <a:r>
              <a:rPr lang="en-SG" sz="2400" dirty="0">
                <a:solidFill>
                  <a:srgbClr val="FF0000"/>
                </a:solidFill>
              </a:rPr>
              <a:t>Results Table </a:t>
            </a:r>
            <a:r>
              <a:rPr lang="en-SG" sz="2400" dirty="0"/>
              <a:t>+ Drivers Table + Races Table + Circuits Table + Constructor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336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3DBA-5D6B-0E58-59D3-D624147D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Table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8209D-B967-3543-BF49-D9489E1A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8" t="10974" b="31945"/>
          <a:stretch/>
        </p:blipFill>
        <p:spPr>
          <a:xfrm>
            <a:off x="807864" y="3147769"/>
            <a:ext cx="10576272" cy="562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158B5-7E61-5D1D-FB9F-528A941B6B95}"/>
              </a:ext>
            </a:extLst>
          </p:cNvPr>
          <p:cNvSpPr txBox="1"/>
          <p:nvPr/>
        </p:nvSpPr>
        <p:spPr>
          <a:xfrm>
            <a:off x="1242204" y="2018581"/>
            <a:ext cx="5781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Remove the </a:t>
            </a:r>
            <a:r>
              <a:rPr lang="en-SG" dirty="0" err="1"/>
              <a:t>resultId</a:t>
            </a:r>
            <a:r>
              <a:rPr lang="en-SG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Reason: Does not add value when predicting the winner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E08D35-98D8-AED9-BB8F-49F7FB66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4" y="4007996"/>
            <a:ext cx="10576272" cy="19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1563</TotalTime>
  <Words>622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DW Assignment 2 Presentation</vt:lpstr>
      <vt:lpstr>Load Data</vt:lpstr>
      <vt:lpstr>Check For Null Values</vt:lpstr>
      <vt:lpstr>Data Exploration: Correlation (laps, positionOrder)</vt:lpstr>
      <vt:lpstr>Data Exploration: Correlation (grid, positionOrder)</vt:lpstr>
      <vt:lpstr>Data Exploration: Correlation (points, positionOrder)</vt:lpstr>
      <vt:lpstr>Prediction Problem</vt:lpstr>
      <vt:lpstr>Merging Tables</vt:lpstr>
      <vt:lpstr>Results Table</vt:lpstr>
      <vt:lpstr>Merging Tables</vt:lpstr>
      <vt:lpstr>Merge Drivers Tables</vt:lpstr>
      <vt:lpstr>Merging Tables</vt:lpstr>
      <vt:lpstr>Merging Races Table</vt:lpstr>
      <vt:lpstr>Calculate Age of Driver</vt:lpstr>
      <vt:lpstr>Merging Tables</vt:lpstr>
      <vt:lpstr>Merge Circuits Table</vt:lpstr>
      <vt:lpstr>Merging Tables</vt:lpstr>
      <vt:lpstr>Merge Constructors Table</vt:lpstr>
      <vt:lpstr>Add Target Column</vt:lpstr>
      <vt:lpstr>Remove Unnecessary Information</vt:lpstr>
      <vt:lpstr>Train Test Split</vt:lpstr>
      <vt:lpstr>One-Hot Encoding</vt:lpstr>
      <vt:lpstr>Results of Baseline Classification Model</vt:lpstr>
      <vt:lpstr>Check for Outliers</vt:lpstr>
      <vt:lpstr>Deal with Outliers</vt:lpstr>
      <vt:lpstr>Numerical Data Transformation</vt:lpstr>
      <vt:lpstr>Encoding Categorical Variables</vt:lpstr>
      <vt:lpstr>Variable Discretization or Binning</vt:lpstr>
      <vt:lpstr>Feature Scaling</vt:lpstr>
      <vt:lpstr>Final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Assignment 2 Presentation</dc:title>
  <dc:creator>Radchanon Don Sukkram /DS</dc:creator>
  <cp:lastModifiedBy>Radchanon Don Sukkram /DS</cp:lastModifiedBy>
  <cp:revision>134</cp:revision>
  <dcterms:created xsi:type="dcterms:W3CDTF">2022-08-09T09:06:02Z</dcterms:created>
  <dcterms:modified xsi:type="dcterms:W3CDTF">2022-08-20T08:53:33Z</dcterms:modified>
</cp:coreProperties>
</file>