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90" r:id="rId32"/>
    <p:sldId id="289" r:id="rId33"/>
    <p:sldId id="291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F1A917-888B-4C98-A6AD-642CDACE2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81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0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0774-DBA5-49C2-ACB5-7BE4EE50521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200E-FF0B-45E8-81D1-B9C44E10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8001000" cy="1752600"/>
          </a:xfrm>
        </p:spPr>
        <p:txBody>
          <a:bodyPr/>
          <a:lstStyle/>
          <a:p>
            <a:pPr algn="ctr"/>
            <a:r>
              <a:rPr lang="en-US" dirty="0"/>
              <a:t>An Introduction to NS-3</a:t>
            </a:r>
            <a:endParaRPr lang="en-US" sz="2800" baseline="62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553200" cy="1752600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>
                <a:solidFill>
                  <a:schemeClr val="tx2"/>
                </a:solidFill>
              </a:rPr>
              <a:t>Dr. </a:t>
            </a:r>
            <a:r>
              <a:rPr lang="en-US" sz="3000" b="1" dirty="0" err="1">
                <a:solidFill>
                  <a:schemeClr val="tx2"/>
                </a:solidFill>
              </a:rPr>
              <a:t>Madhukrishna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Priyadarsini</a:t>
            </a:r>
            <a:endParaRPr lang="en-US" sz="3000" b="1" dirty="0">
              <a:solidFill>
                <a:schemeClr val="tx2"/>
              </a:solidFill>
            </a:endParaRPr>
          </a:p>
          <a:p>
            <a:pPr algn="r"/>
            <a:r>
              <a:rPr lang="en-US" sz="3000" b="1" dirty="0">
                <a:solidFill>
                  <a:schemeClr val="tx2"/>
                </a:solidFill>
              </a:rPr>
              <a:t>Department of CSE</a:t>
            </a:r>
          </a:p>
          <a:p>
            <a:pPr algn="r"/>
            <a:r>
              <a:rPr lang="en-US" sz="3000" b="1" dirty="0">
                <a:solidFill>
                  <a:schemeClr val="tx2"/>
                </a:solidFill>
              </a:rPr>
              <a:t>NIT Tiruchirappalli</a:t>
            </a:r>
          </a:p>
        </p:txBody>
      </p:sp>
    </p:spTree>
    <p:extLst>
      <p:ext uri="{BB962C8B-B14F-4D97-AF65-F5344CB8AC3E}">
        <p14:creationId xmlns:p14="http://schemas.microsoft.com/office/powerpoint/2010/main" val="323068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larger topology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52400" y="1371600"/>
            <a:ext cx="9525000" cy="5105400"/>
          </a:xfrm>
        </p:spPr>
        <p:txBody>
          <a:bodyPr/>
          <a:lstStyle/>
          <a:p>
            <a:pPr marL="876300" lvl="1" indent="-419100">
              <a:buFont typeface="Wingdings" pitchFamily="2" charset="2"/>
              <a:buNone/>
            </a:pPr>
            <a:r>
              <a:rPr lang="en-US"/>
              <a:t> for {set i 0} {$i &lt; 7} {incr i} { </a:t>
            </a:r>
          </a:p>
          <a:p>
            <a:pPr marL="1143000" lvl="2" indent="-571500">
              <a:buFont typeface="Wingdings" pitchFamily="2" charset="2"/>
              <a:buNone/>
            </a:pPr>
            <a:r>
              <a:rPr lang="en-US" sz="2600"/>
              <a:t>set n($i) [$ns node] </a:t>
            </a:r>
          </a:p>
          <a:p>
            <a:pPr marL="1143000" lvl="2" indent="-571500">
              <a:buFont typeface="Wingdings" pitchFamily="2" charset="2"/>
              <a:buNone/>
            </a:pPr>
            <a:r>
              <a:rPr lang="en-US" sz="2600"/>
              <a:t>}</a:t>
            </a:r>
          </a:p>
          <a:p>
            <a:pPr marL="1143000" lvl="2" indent="-571500">
              <a:buFont typeface="Wingdings" pitchFamily="2" charset="2"/>
              <a:buNone/>
            </a:pPr>
            <a:r>
              <a:rPr lang="en-US" sz="2600"/>
              <a:t>for {set i 0} {$i &lt; 7} {incr i} { </a:t>
            </a:r>
          </a:p>
          <a:p>
            <a:pPr marL="1143000" lvl="2" indent="-571500">
              <a:buFont typeface="Wingdings" pitchFamily="2" charset="2"/>
              <a:buNone/>
            </a:pPr>
            <a:r>
              <a:rPr lang="en-US" sz="2600"/>
              <a:t>$ns duplex-link $n($i) $n([expr ($i+1)%7]) 1Mb 10ms RED</a:t>
            </a:r>
          </a:p>
          <a:p>
            <a:pPr marL="1143000" lvl="2" indent="-571500">
              <a:buFont typeface="Wingdings" pitchFamily="2" charset="2"/>
              <a:buNone/>
            </a:pPr>
            <a:r>
              <a:rPr lang="en-US" sz="2600"/>
              <a:t>} </a:t>
            </a:r>
          </a:p>
        </p:txBody>
      </p:sp>
      <p:pic>
        <p:nvPicPr>
          <p:cNvPr id="140295" name="Picture 7" descr="namss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4137025"/>
            <a:ext cx="2819400" cy="2547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28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27988" cy="1143000"/>
          </a:xfrm>
        </p:spPr>
        <p:txBody>
          <a:bodyPr/>
          <a:lstStyle/>
          <a:p>
            <a:r>
              <a:rPr lang="en-US" sz="3200" dirty="0"/>
              <a:t>NS-3 Generic Script Structure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Simulator object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Turn on tracing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topology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Setup link dynamics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routing agents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application and/or traffic sources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Post-processing procedures (i.e.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Start simulation</a:t>
            </a:r>
          </a:p>
        </p:txBody>
      </p:sp>
    </p:spTree>
    <p:extLst>
      <p:ext uri="{BB962C8B-B14F-4D97-AF65-F5344CB8AC3E}">
        <p14:creationId xmlns:p14="http://schemas.microsoft.com/office/powerpoint/2010/main" val="216347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Network Dynamics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lnSpcReduction="10000"/>
          </a:bodyPr>
          <a:lstStyle/>
          <a:p>
            <a:r>
              <a:rPr lang="en-US"/>
              <a:t>Link failures</a:t>
            </a:r>
          </a:p>
          <a:p>
            <a:pPr marL="742950" lvl="1" indent="-285750"/>
            <a:r>
              <a:rPr lang="en-US" sz="2800"/>
              <a:t>Hooks in routing module to reflect routing changes</a:t>
            </a:r>
          </a:p>
          <a:p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$ns rtmodel-at &lt;time&gt; up|down $n0 $n1</a:t>
            </a:r>
          </a:p>
          <a:p>
            <a:endParaRPr lang="en-US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/>
              <a:t>For example: 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$ns rtmodel-at 1.0 down $n0 $n1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$ns rtmodel-at 2.0 up $n0 $n1</a:t>
            </a:r>
          </a:p>
          <a:p>
            <a:pPr marL="742950" lvl="1" indent="-285750">
              <a:buFont typeface="Wingdings" pitchFamily="2" charset="2"/>
              <a:buNone/>
            </a:pP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4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 Creating UDP connection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096000" cy="4683125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udp [new Agent/UDP]</a:t>
            </a:r>
          </a:p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null [new Agent/Null]</a:t>
            </a:r>
          </a:p>
          <a:p>
            <a:pPr lvl="1">
              <a:buFont typeface="Wingdings" pitchFamily="2" charset="2"/>
              <a:buNone/>
            </a:pP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attach-agent $n0 $udp</a:t>
            </a:r>
          </a:p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attach-agent $n1 $null</a:t>
            </a:r>
          </a:p>
          <a:p>
            <a:pPr lvl="1">
              <a:buFont typeface="Wingdings" pitchFamily="2" charset="2"/>
              <a:buNone/>
            </a:pP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connect $udp $null</a:t>
            </a:r>
          </a:p>
          <a:p>
            <a:endParaRPr lang="en-US" b="1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6629400" y="1371600"/>
            <a:ext cx="1371600" cy="4114800"/>
            <a:chOff x="4656" y="1200"/>
            <a:chExt cx="864" cy="2592"/>
          </a:xfrm>
        </p:grpSpPr>
        <p:sp>
          <p:nvSpPr>
            <p:cNvPr id="75781" name="Oval 5"/>
            <p:cNvSpPr>
              <a:spLocks noChangeArrowheads="1"/>
            </p:cNvSpPr>
            <p:nvPr/>
          </p:nvSpPr>
          <p:spPr bwMode="auto">
            <a:xfrm>
              <a:off x="4848" y="2832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n1</a:t>
              </a:r>
            </a:p>
          </p:txBody>
        </p:sp>
        <p:sp>
          <p:nvSpPr>
            <p:cNvPr id="75782" name="Oval 6"/>
            <p:cNvSpPr>
              <a:spLocks noChangeArrowheads="1"/>
            </p:cNvSpPr>
            <p:nvPr/>
          </p:nvSpPr>
          <p:spPr bwMode="auto">
            <a:xfrm>
              <a:off x="4848" y="1824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n0</a:t>
              </a:r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 flipV="1">
              <a:off x="5088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 flipH="1">
              <a:off x="5280" y="2208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4656" y="1200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udp</a:t>
              </a:r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>
              <a:off x="5040" y="1488"/>
              <a:ext cx="0" cy="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4656" y="3504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null</a:t>
              </a:r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5088" y="3264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42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Step 6: Creating Traffic </a:t>
            </a:r>
            <a:br>
              <a:rPr lang="en-US" sz="3200"/>
            </a:br>
            <a:r>
              <a:rPr lang="en-US" sz="3200"/>
              <a:t>(On Top of UDP)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7620000" cy="4683125"/>
          </a:xfrm>
        </p:spPr>
        <p:txBody>
          <a:bodyPr/>
          <a:lstStyle/>
          <a:p>
            <a:r>
              <a:rPr lang="en-US"/>
              <a:t>CBR</a:t>
            </a:r>
          </a:p>
          <a:p>
            <a:pPr lvl="1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cbr [new Application/Traffic/CBR] </a:t>
            </a:r>
          </a:p>
          <a:p>
            <a:pPr lvl="1">
              <a:buFont typeface="Wingdings" pitchFamily="2" charset="2"/>
              <a:buNone/>
            </a:pP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pPr lvl="1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$cbr set packetSize_ 500 </a:t>
            </a:r>
          </a:p>
          <a:p>
            <a:pPr lvl="1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$cbr set interval_ 0.005 </a:t>
            </a:r>
          </a:p>
          <a:p>
            <a:pPr lvl="1">
              <a:buFont typeface="Wingdings" pitchFamily="2" charset="2"/>
              <a:buNone/>
            </a:pP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pPr lvl="1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$cbr attach-agent $udp </a:t>
            </a:r>
          </a:p>
          <a:p>
            <a:pPr lvl="1">
              <a:buFont typeface="Wingdings" pitchFamily="2" charset="2"/>
              <a:buNone/>
            </a:pP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endParaRPr lang="en-US" b="1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7543800" y="1066800"/>
            <a:ext cx="1447800" cy="4953000"/>
            <a:chOff x="4656" y="240"/>
            <a:chExt cx="912" cy="3120"/>
          </a:xfrm>
        </p:grpSpPr>
        <p:sp>
          <p:nvSpPr>
            <p:cNvPr id="76805" name="Oval 5"/>
            <p:cNvSpPr>
              <a:spLocks noChangeArrowheads="1"/>
            </p:cNvSpPr>
            <p:nvPr/>
          </p:nvSpPr>
          <p:spPr bwMode="auto">
            <a:xfrm>
              <a:off x="4896" y="2400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n1</a:t>
              </a:r>
            </a:p>
          </p:txBody>
        </p:sp>
        <p:sp>
          <p:nvSpPr>
            <p:cNvPr id="76806" name="Oval 6"/>
            <p:cNvSpPr>
              <a:spLocks noChangeArrowheads="1"/>
            </p:cNvSpPr>
            <p:nvPr/>
          </p:nvSpPr>
          <p:spPr bwMode="auto">
            <a:xfrm>
              <a:off x="4896" y="1392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n0</a:t>
              </a: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 flipV="1">
              <a:off x="5136" y="182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 flipH="1">
              <a:off x="5328" y="177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4704" y="768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udp</a:t>
              </a:r>
            </a:p>
          </p:txBody>
        </p:sp>
        <p:sp>
          <p:nvSpPr>
            <p:cNvPr id="76810" name="Oval 10"/>
            <p:cNvSpPr>
              <a:spLocks noChangeArrowheads="1"/>
            </p:cNvSpPr>
            <p:nvPr/>
          </p:nvSpPr>
          <p:spPr bwMode="auto">
            <a:xfrm>
              <a:off x="4656" y="240"/>
              <a:ext cx="86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cbr</a:t>
              </a: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5088" y="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 flipH="1">
              <a:off x="5088" y="1056"/>
              <a:ext cx="0" cy="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4704" y="307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null</a:t>
              </a:r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>
              <a:off x="5136" y="2832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66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TCP connection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543800" cy="4683125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tcp [new Agent/TCP]</a:t>
            </a:r>
          </a:p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tcpsink [new Agent/TCPSink]</a:t>
            </a:r>
          </a:p>
          <a:p>
            <a:pPr lvl="1">
              <a:buFont typeface="Wingdings" pitchFamily="2" charset="2"/>
              <a:buNone/>
            </a:pP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attach-agent $n0 $tcp</a:t>
            </a:r>
          </a:p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attach-agent $n1 $tcpsink</a:t>
            </a:r>
          </a:p>
          <a:p>
            <a:pPr lvl="1">
              <a:buFont typeface="Wingdings" pitchFamily="2" charset="2"/>
              <a:buNone/>
            </a:pP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connect $tcp $tcpsink</a:t>
            </a:r>
          </a:p>
          <a:p>
            <a:endParaRPr lang="en-US" b="1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7467600" y="1447800"/>
            <a:ext cx="1371600" cy="4114800"/>
            <a:chOff x="4656" y="1200"/>
            <a:chExt cx="864" cy="2592"/>
          </a:xfrm>
        </p:grpSpPr>
        <p:sp>
          <p:nvSpPr>
            <p:cNvPr id="77829" name="Oval 5"/>
            <p:cNvSpPr>
              <a:spLocks noChangeArrowheads="1"/>
            </p:cNvSpPr>
            <p:nvPr/>
          </p:nvSpPr>
          <p:spPr bwMode="auto">
            <a:xfrm>
              <a:off x="4848" y="2832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n1</a:t>
              </a:r>
            </a:p>
          </p:txBody>
        </p:sp>
        <p:sp>
          <p:nvSpPr>
            <p:cNvPr id="77830" name="Oval 6"/>
            <p:cNvSpPr>
              <a:spLocks noChangeArrowheads="1"/>
            </p:cNvSpPr>
            <p:nvPr/>
          </p:nvSpPr>
          <p:spPr bwMode="auto">
            <a:xfrm>
              <a:off x="4848" y="1824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n0</a:t>
              </a:r>
            </a:p>
          </p:txBody>
        </p:sp>
        <p:sp>
          <p:nvSpPr>
            <p:cNvPr id="77831" name="Line 7"/>
            <p:cNvSpPr>
              <a:spLocks noChangeShapeType="1"/>
            </p:cNvSpPr>
            <p:nvPr/>
          </p:nvSpPr>
          <p:spPr bwMode="auto">
            <a:xfrm flipV="1">
              <a:off x="5088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 flipH="1">
              <a:off x="5280" y="2208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4656" y="1200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tcp</a:t>
              </a:r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H="1">
              <a:off x="5040" y="1488"/>
              <a:ext cx="0" cy="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4656" y="3504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sink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5088" y="3264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7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Step 6: Creating Traffic </a:t>
            </a:r>
            <a:br>
              <a:rPr lang="en-US" sz="3200"/>
            </a:br>
            <a:r>
              <a:rPr lang="en-US" sz="3200"/>
              <a:t>(On Top of TCP)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772400" cy="4683125"/>
          </a:xfrm>
        </p:spPr>
        <p:txBody>
          <a:bodyPr/>
          <a:lstStyle/>
          <a:p>
            <a:r>
              <a:rPr lang="en-US"/>
              <a:t>FTP</a:t>
            </a:r>
          </a:p>
          <a:p>
            <a:pPr lvl="1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ftp [new Application/FTP]</a:t>
            </a:r>
          </a:p>
          <a:p>
            <a:pPr lvl="1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$ftp attach-agent $tcp</a:t>
            </a:r>
          </a:p>
          <a:p>
            <a:r>
              <a:rPr lang="en-US"/>
              <a:t>Telnet</a:t>
            </a:r>
          </a:p>
          <a:p>
            <a:pPr lvl="1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telnet [new Application/Telnet]</a:t>
            </a:r>
          </a:p>
          <a:p>
            <a:pPr lvl="1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$telnet attach-agent $tcp</a:t>
            </a:r>
          </a:p>
          <a:p>
            <a:pPr lvl="1"/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endParaRPr lang="en-US"/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7315200" y="1066800"/>
            <a:ext cx="1447800" cy="4953000"/>
            <a:chOff x="4656" y="240"/>
            <a:chExt cx="912" cy="3120"/>
          </a:xfrm>
        </p:grpSpPr>
        <p:sp>
          <p:nvSpPr>
            <p:cNvPr id="78853" name="Oval 5"/>
            <p:cNvSpPr>
              <a:spLocks noChangeArrowheads="1"/>
            </p:cNvSpPr>
            <p:nvPr/>
          </p:nvSpPr>
          <p:spPr bwMode="auto">
            <a:xfrm>
              <a:off x="4896" y="2400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n1</a:t>
              </a:r>
            </a:p>
          </p:txBody>
        </p:sp>
        <p:sp>
          <p:nvSpPr>
            <p:cNvPr id="78854" name="Oval 6"/>
            <p:cNvSpPr>
              <a:spLocks noChangeArrowheads="1"/>
            </p:cNvSpPr>
            <p:nvPr/>
          </p:nvSpPr>
          <p:spPr bwMode="auto">
            <a:xfrm>
              <a:off x="4896" y="1392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n0</a:t>
              </a:r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 flipV="1">
              <a:off x="5136" y="182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 flipH="1">
              <a:off x="5328" y="177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4704" y="768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tcp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4656" y="240"/>
              <a:ext cx="86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ftp</a:t>
              </a:r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>
              <a:off x="5088" y="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 flipH="1">
              <a:off x="5088" y="1056"/>
              <a:ext cx="0" cy="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4704" y="307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sink</a:t>
              </a:r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5136" y="2832"/>
              <a:ext cx="0" cy="24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59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27988" cy="1143000"/>
          </a:xfrm>
        </p:spPr>
        <p:txBody>
          <a:bodyPr/>
          <a:lstStyle/>
          <a:p>
            <a:r>
              <a:rPr lang="en-US" sz="3200"/>
              <a:t>Recall: Generic Script Structure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 ns [new Simulator]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Turn on tracing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topology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Setup link dynamics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agents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application and/or traffic sources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Post-processing procedures (i.e.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Start simulation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6705600" y="4953000"/>
            <a:ext cx="1997075" cy="977900"/>
            <a:chOff x="4273" y="3093"/>
            <a:chExt cx="1258" cy="616"/>
          </a:xfrm>
        </p:grpSpPr>
        <p:sp>
          <p:nvSpPr>
            <p:cNvPr id="80901" name="AutoShape 5"/>
            <p:cNvSpPr>
              <a:spLocks noChangeArrowheads="1"/>
            </p:cNvSpPr>
            <p:nvPr/>
          </p:nvSpPr>
          <p:spPr bwMode="auto">
            <a:xfrm>
              <a:off x="4273" y="3093"/>
              <a:ext cx="1258" cy="616"/>
            </a:xfrm>
            <a:prstGeom prst="cloudCallout">
              <a:avLst>
                <a:gd name="adj1" fmla="val -37838"/>
                <a:gd name="adj2" fmla="val 106819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0">
                <a:latin typeface="Tahoma" pitchFamily="34" charset="0"/>
              </a:endParaRPr>
            </a:p>
          </p:txBody>
        </p:sp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4431" y="3213"/>
              <a:ext cx="9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ahoma" pitchFamily="34" charset="0"/>
                </a:rPr>
                <a:t>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08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Post-Processing Procedures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Add a 'finish' procedure that closes the trace file and starts nam.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proc finish {}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		global ns nf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		$ns flush-trace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		close $nf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		exec nam out.nam &amp;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		exit 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18917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Simulation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r>
              <a:rPr lang="en-US" sz="2400"/>
              <a:t>Schedule Events</a:t>
            </a:r>
          </a:p>
          <a:p>
            <a:pPr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Courier New" pitchFamily="49" charset="0"/>
              </a:rPr>
              <a:t>	$ns at &lt;time&gt; &lt;event&gt;</a:t>
            </a:r>
          </a:p>
          <a:p>
            <a:pPr lvl="1"/>
            <a:r>
              <a:rPr lang="en-US" sz="2200"/>
              <a:t>&lt;event&gt;: any legitimate ns/tcl commands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	$ns at 0.5 "$cbr start" 		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	$ns at 4.5 "$cbr stop</a:t>
            </a:r>
            <a:r>
              <a:rPr lang="en-US" sz="2400" b="1">
                <a:solidFill>
                  <a:schemeClr val="tx2"/>
                </a:solidFill>
                <a:latin typeface="Arial"/>
              </a:rPr>
              <a:t>“</a:t>
            </a:r>
            <a:endParaRPr 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sz="2400"/>
              <a:t>Call ‘finish’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	$ns at 5.0 "finish"</a:t>
            </a:r>
            <a:r>
              <a:rPr lang="en-US" sz="2400"/>
              <a:t> 		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r>
              <a:rPr lang="en-US" sz="2400"/>
              <a:t>Run the simulation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	$ns run</a:t>
            </a:r>
            <a:r>
              <a:rPr lang="en-US" sz="2400"/>
              <a:t>   			</a:t>
            </a:r>
          </a:p>
        </p:txBody>
      </p:sp>
    </p:spTree>
    <p:extLst>
      <p:ext uri="{BB962C8B-B14F-4D97-AF65-F5344CB8AC3E}">
        <p14:creationId xmlns:p14="http://schemas.microsoft.com/office/powerpoint/2010/main" val="34885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NS3 and </a:t>
            </a:r>
            <a:r>
              <a:rPr lang="en-US" b="1" dirty="0" err="1"/>
              <a:t>Tcl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" y="1295400"/>
            <a:ext cx="7438096" cy="14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28600" y="2971800"/>
            <a:ext cx="8534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Toolkit Command Language (</a:t>
            </a:r>
            <a:r>
              <a:rPr lang="en-US" sz="2000" dirty="0" err="1"/>
              <a:t>Tcl</a:t>
            </a:r>
            <a:r>
              <a:rPr lang="en-US" sz="2000" dirty="0"/>
              <a:t>/</a:t>
            </a:r>
            <a:r>
              <a:rPr lang="en-US" sz="2000" dirty="0" err="1"/>
              <a:t>OTcl</a:t>
            </a:r>
            <a:r>
              <a:rPr lang="en-US" sz="2000" dirty="0"/>
              <a:t>) scripts are written to set up/configure network topologies.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C++ is used to write the Event Schedulers and Basic network component objects.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err="1"/>
              <a:t>Tcl</a:t>
            </a:r>
            <a:r>
              <a:rPr lang="en-US" sz="2000" dirty="0"/>
              <a:t>/</a:t>
            </a:r>
            <a:r>
              <a:rPr lang="en-US" sz="2000" dirty="0" err="1"/>
              <a:t>OTcl</a:t>
            </a:r>
            <a:r>
              <a:rPr lang="en-US" sz="2000" dirty="0"/>
              <a:t> provides linkage for class hierarchy, object instantiation, variable binding and command dispatching.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These compiled objects are made available to the </a:t>
            </a:r>
            <a:r>
              <a:rPr lang="en-US" sz="2000" dirty="0" err="1"/>
              <a:t>OTcl</a:t>
            </a:r>
            <a:r>
              <a:rPr lang="en-US" sz="2000" dirty="0"/>
              <a:t> interpreter through an </a:t>
            </a:r>
            <a:r>
              <a:rPr lang="en-US" sz="2000" dirty="0" err="1"/>
              <a:t>OTcl</a:t>
            </a:r>
            <a:r>
              <a:rPr lang="en-US" sz="2000" dirty="0"/>
              <a:t> linkage that creates a matching </a:t>
            </a:r>
            <a:r>
              <a:rPr lang="en-US" sz="2000" dirty="0" err="1"/>
              <a:t>OTcl</a:t>
            </a:r>
            <a:r>
              <a:rPr lang="en-US" sz="2000" dirty="0"/>
              <a:t> object for each of the C++ objects and makes the control functions and the configurable variables specified by the C++ object act as member functions and member variables of the corresponding </a:t>
            </a:r>
            <a:r>
              <a:rPr lang="en-US" sz="2000" dirty="0" err="1"/>
              <a:t>OTcl</a:t>
            </a:r>
            <a:r>
              <a:rPr lang="en-US" sz="20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45592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27988" cy="1143000"/>
          </a:xfrm>
        </p:spPr>
        <p:txBody>
          <a:bodyPr/>
          <a:lstStyle/>
          <a:p>
            <a:r>
              <a:rPr lang="en-US" sz="3200"/>
              <a:t>Recall: Generic Script Structure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 ns [new Simulator]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Turn on tracing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topology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Setup link dynamics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routing agents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application and/or traffic sources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Post-processing procedures (i.e.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Start simulation</a:t>
            </a:r>
          </a:p>
        </p:txBody>
      </p:sp>
      <p:grpSp>
        <p:nvGrpSpPr>
          <p:cNvPr id="143364" name="Group 4"/>
          <p:cNvGrpSpPr>
            <a:grpSpLocks/>
          </p:cNvGrpSpPr>
          <p:nvPr/>
        </p:nvGrpSpPr>
        <p:grpSpPr bwMode="auto">
          <a:xfrm>
            <a:off x="6705600" y="4953000"/>
            <a:ext cx="1997075" cy="977900"/>
            <a:chOff x="4273" y="3093"/>
            <a:chExt cx="1258" cy="616"/>
          </a:xfrm>
        </p:grpSpPr>
        <p:sp>
          <p:nvSpPr>
            <p:cNvPr id="143365" name="AutoShape 5"/>
            <p:cNvSpPr>
              <a:spLocks noChangeArrowheads="1"/>
            </p:cNvSpPr>
            <p:nvPr/>
          </p:nvSpPr>
          <p:spPr bwMode="auto">
            <a:xfrm>
              <a:off x="4273" y="3093"/>
              <a:ext cx="1258" cy="616"/>
            </a:xfrm>
            <a:prstGeom prst="cloudCallout">
              <a:avLst>
                <a:gd name="adj1" fmla="val -37838"/>
                <a:gd name="adj2" fmla="val 106819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0">
                <a:latin typeface="Tahoma" pitchFamily="34" charset="0"/>
              </a:endParaRPr>
            </a:p>
          </p:txBody>
        </p:sp>
        <p:sp>
          <p:nvSpPr>
            <p:cNvPr id="143366" name="Text Box 6"/>
            <p:cNvSpPr txBox="1">
              <a:spLocks noChangeArrowheads="1"/>
            </p:cNvSpPr>
            <p:nvPr/>
          </p:nvSpPr>
          <p:spPr bwMode="auto">
            <a:xfrm>
              <a:off x="4431" y="3213"/>
              <a:ext cx="9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ahoma" pitchFamily="34" charset="0"/>
                </a:rPr>
                <a:t>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94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Visualization Tools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nam-1 (Network AniMator Version 1)</a:t>
            </a:r>
          </a:p>
          <a:p>
            <a:pPr marL="742950" lvl="1" indent="-285750"/>
            <a:r>
              <a:rPr lang="de-DE"/>
              <a:t>Packet-level animation</a:t>
            </a:r>
          </a:p>
          <a:p>
            <a:pPr marL="742950" lvl="1" indent="-285750"/>
            <a:r>
              <a:rPr lang="de-DE"/>
              <a:t>Well supported by ns</a:t>
            </a:r>
          </a:p>
          <a:p>
            <a:r>
              <a:rPr lang="de-DE"/>
              <a:t>xgraph</a:t>
            </a:r>
          </a:p>
          <a:p>
            <a:pPr marL="742950" lvl="1" indent="-285750"/>
            <a:r>
              <a:rPr lang="de-DE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590573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52" name="Picture 8" descr="namss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25438"/>
            <a:ext cx="8610600" cy="653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86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 Interface: Nodes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220200" cy="4530725"/>
          </a:xfrm>
        </p:spPr>
        <p:txBody>
          <a:bodyPr/>
          <a:lstStyle/>
          <a:p>
            <a:r>
              <a:rPr lang="en-US" sz="3200"/>
              <a:t>Color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$node color red</a:t>
            </a:r>
          </a:p>
          <a:p>
            <a:r>
              <a:rPr lang="en-US" sz="3200"/>
              <a:t>Shape (can’t be changed after sim starts)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$node shape box	  (circle, box, hexagon)</a:t>
            </a:r>
          </a:p>
          <a:p>
            <a:r>
              <a:rPr lang="en-US" sz="3200"/>
              <a:t>Label (single string)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at 1.1 </a:t>
            </a:r>
            <a:r>
              <a:rPr lang="en-US" sz="2800" b="1">
                <a:solidFill>
                  <a:schemeClr val="tx2"/>
                </a:solidFill>
                <a:latin typeface="Arial"/>
              </a:rPr>
              <a:t>“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$n0 label \</a:t>
            </a:r>
            <a:r>
              <a:rPr lang="en-US" sz="2800" b="1">
                <a:solidFill>
                  <a:schemeClr val="tx2"/>
                </a:solidFill>
                <a:latin typeface="Arial"/>
              </a:rPr>
              <a:t>”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web cache 0\</a:t>
            </a:r>
            <a:r>
              <a:rPr lang="en-US" sz="2800" b="1">
                <a:solidFill>
                  <a:schemeClr val="tx2"/>
                </a:solidFill>
                <a:latin typeface="Arial"/>
              </a:rPr>
              <a:t>””</a:t>
            </a: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 Interfaces: Links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114800"/>
          </a:xfrm>
        </p:spPr>
        <p:txBody>
          <a:bodyPr/>
          <a:lstStyle/>
          <a:p>
            <a:r>
              <a:rPr lang="en-US"/>
              <a:t>Color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duplex-link-op $n0 $n1 color "green"</a:t>
            </a:r>
          </a:p>
          <a:p>
            <a:r>
              <a:rPr lang="en-US"/>
              <a:t>Label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duplex-link-op $n0 $n1 label </a:t>
            </a:r>
            <a:r>
              <a:rPr lang="en-US" sz="2800" b="1">
                <a:solidFill>
                  <a:schemeClr val="tx2"/>
                </a:solidFill>
                <a:latin typeface="Arial"/>
              </a:rPr>
              <a:t>“</a:t>
            </a: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backbone"</a:t>
            </a:r>
          </a:p>
        </p:txBody>
      </p:sp>
    </p:spTree>
    <p:extLst>
      <p:ext uri="{BB962C8B-B14F-4D97-AF65-F5344CB8AC3E}">
        <p14:creationId xmlns:p14="http://schemas.microsoft.com/office/powerpoint/2010/main" val="3460341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 Interface: Topology Layout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“Manual” layout: specify everything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</a:rPr>
              <a:t>$ns duplex-link-op $n(0) $n(1) orient right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</a:rPr>
              <a:t>$ns duplex-link-op $n(1) $n(2) orient right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</a:rPr>
              <a:t>$ns duplex-link-op $n(2) $n(3) orient right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 dirty="0">
                <a:solidFill>
                  <a:schemeClr val="tx2"/>
                </a:solidFill>
                <a:latin typeface="Courier New" pitchFamily="49" charset="0"/>
              </a:rPr>
              <a:t>$ns duplex-link-op $n(3) $n(4) orient 60deg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endParaRPr lang="en-US" sz="25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If anything missing </a:t>
            </a:r>
            <a:r>
              <a:rPr lang="en-US" dirty="0">
                <a:sym typeface="Wingdings" pitchFamily="2" charset="2"/>
              </a:rPr>
              <a:t> automatic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4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Simulation Example</a:t>
            </a:r>
          </a:p>
        </p:txBody>
      </p:sp>
      <p:pic>
        <p:nvPicPr>
          <p:cNvPr id="64516" name="Picture 4" descr="fig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19200"/>
            <a:ext cx="5715000" cy="552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20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#Create a simulator object</a:t>
            </a:r>
          </a:p>
          <a:p>
            <a:pPr marL="0" indent="0">
              <a:buNone/>
            </a:pPr>
            <a:r>
              <a:rPr lang="en-US" dirty="0"/>
              <a:t>set ns [new Simulator]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#Define different colors for data flows (for NAM)</a:t>
            </a:r>
          </a:p>
          <a:p>
            <a:pPr marL="0" indent="0">
              <a:buNone/>
            </a:pPr>
            <a:r>
              <a:rPr lang="en-US" dirty="0"/>
              <a:t>$ns color 1 Blue</a:t>
            </a:r>
          </a:p>
          <a:p>
            <a:pPr marL="0" indent="0">
              <a:buNone/>
            </a:pPr>
            <a:r>
              <a:rPr lang="en-US" dirty="0"/>
              <a:t>$ns color 2 Red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#Open the NAM trace file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nf</a:t>
            </a:r>
            <a:r>
              <a:rPr lang="en-US" dirty="0"/>
              <a:t> [open </a:t>
            </a:r>
            <a:r>
              <a:rPr lang="en-US" dirty="0" err="1"/>
              <a:t>out.nam</a:t>
            </a:r>
            <a:r>
              <a:rPr lang="en-US" dirty="0"/>
              <a:t> w]</a:t>
            </a:r>
          </a:p>
          <a:p>
            <a:pPr marL="0" indent="0">
              <a:buNone/>
            </a:pPr>
            <a:r>
              <a:rPr lang="en-US" dirty="0"/>
              <a:t>$ns </a:t>
            </a:r>
            <a:r>
              <a:rPr lang="en-US" dirty="0" err="1"/>
              <a:t>namtrace</a:t>
            </a:r>
            <a:r>
              <a:rPr lang="en-US" dirty="0"/>
              <a:t>-all $</a:t>
            </a:r>
            <a:r>
              <a:rPr lang="en-US" dirty="0" err="1"/>
              <a:t>nf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322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#Define a 'finish' procedure</a:t>
            </a:r>
          </a:p>
          <a:p>
            <a:pPr marL="0" indent="0">
              <a:buNone/>
            </a:pPr>
            <a:r>
              <a:rPr lang="en-US" sz="2500" dirty="0" err="1"/>
              <a:t>proc</a:t>
            </a:r>
            <a:r>
              <a:rPr lang="en-US" sz="2500" dirty="0"/>
              <a:t> finish {} {</a:t>
            </a:r>
          </a:p>
          <a:p>
            <a:pPr marL="0" indent="0">
              <a:buNone/>
            </a:pPr>
            <a:r>
              <a:rPr lang="en-US" sz="2500" dirty="0"/>
              <a:t>        global ns </a:t>
            </a:r>
            <a:r>
              <a:rPr lang="en-US" sz="2500" dirty="0" err="1"/>
              <a:t>nf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$ns flush-trace</a:t>
            </a:r>
          </a:p>
          <a:p>
            <a:pPr marL="0" indent="0">
              <a:buNone/>
            </a:pPr>
            <a:r>
              <a:rPr lang="en-US" sz="2500" dirty="0"/>
              <a:t>        #Close the NAM trace file</a:t>
            </a:r>
          </a:p>
          <a:p>
            <a:pPr marL="0" indent="0">
              <a:buNone/>
            </a:pPr>
            <a:r>
              <a:rPr lang="en-US" sz="2500" dirty="0"/>
              <a:t>        close $</a:t>
            </a:r>
            <a:r>
              <a:rPr lang="en-US" sz="2500" dirty="0" err="1"/>
              <a:t>nf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#Execute NAM on the trace file</a:t>
            </a:r>
          </a:p>
          <a:p>
            <a:pPr marL="0" indent="0">
              <a:buNone/>
            </a:pPr>
            <a:r>
              <a:rPr lang="en-US" sz="2500" dirty="0"/>
              <a:t>        exec </a:t>
            </a:r>
            <a:r>
              <a:rPr lang="en-US" sz="2500" dirty="0" err="1"/>
              <a:t>nam</a:t>
            </a:r>
            <a:r>
              <a:rPr lang="en-US" sz="2500" dirty="0"/>
              <a:t> </a:t>
            </a:r>
            <a:r>
              <a:rPr lang="en-US" sz="2500" dirty="0" err="1"/>
              <a:t>out.nam</a:t>
            </a:r>
            <a:r>
              <a:rPr lang="en-US" sz="2500" dirty="0"/>
              <a:t> &amp;</a:t>
            </a:r>
          </a:p>
          <a:p>
            <a:pPr marL="0" indent="0">
              <a:buNone/>
            </a:pPr>
            <a:r>
              <a:rPr lang="en-US" sz="2500" dirty="0"/>
              <a:t>        exit 0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4250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Simulation Example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#Create four nodes</a:t>
            </a:r>
          </a:p>
          <a:p>
            <a:pPr marL="0" indent="0">
              <a:buNone/>
            </a:pPr>
            <a:r>
              <a:rPr lang="en-US" sz="2200" dirty="0"/>
              <a:t>set n0 [$ns node]</a:t>
            </a:r>
          </a:p>
          <a:p>
            <a:pPr marL="0" indent="0">
              <a:buNone/>
            </a:pPr>
            <a:r>
              <a:rPr lang="en-US" sz="2200" dirty="0"/>
              <a:t>set n1 [$ns node]</a:t>
            </a:r>
          </a:p>
          <a:p>
            <a:pPr marL="0" indent="0">
              <a:buNone/>
            </a:pPr>
            <a:r>
              <a:rPr lang="en-US" sz="2200" dirty="0"/>
              <a:t>set n2 [$ns node]</a:t>
            </a:r>
          </a:p>
          <a:p>
            <a:pPr marL="0" indent="0">
              <a:buNone/>
            </a:pPr>
            <a:r>
              <a:rPr lang="en-US" sz="2200" dirty="0"/>
              <a:t>set n3 [$ns node]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#Create links between the nodes</a:t>
            </a:r>
          </a:p>
          <a:p>
            <a:pPr marL="0" indent="0">
              <a:buNone/>
            </a:pPr>
            <a:r>
              <a:rPr lang="en-US" sz="2200" dirty="0"/>
              <a:t>$ns duplex-link $n0 $n2 2Mb 10ms </a:t>
            </a:r>
            <a:r>
              <a:rPr lang="en-US" sz="2200" dirty="0" err="1"/>
              <a:t>DropTail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$ns duplex-link $n1 $n2 2Mb 10ms </a:t>
            </a:r>
            <a:r>
              <a:rPr lang="en-US" sz="2200" dirty="0" err="1"/>
              <a:t>DropTail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$ns duplex-link $n2 $n3 1.7Mb 20ms </a:t>
            </a:r>
            <a:r>
              <a:rPr lang="en-US" sz="2200" dirty="0" err="1"/>
              <a:t>DropTail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#Set Queue Size of link (n2-n3) to 10</a:t>
            </a:r>
          </a:p>
          <a:p>
            <a:pPr marL="0" indent="0">
              <a:buNone/>
            </a:pPr>
            <a:r>
              <a:rPr lang="en-US" sz="2200" dirty="0"/>
              <a:t>$ns queue-limit $n2 $n3 10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793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27988" cy="1143000"/>
          </a:xfrm>
        </p:spPr>
        <p:txBody>
          <a:bodyPr/>
          <a:lstStyle/>
          <a:p>
            <a:r>
              <a:rPr lang="en-US" sz="3200" dirty="0"/>
              <a:t>NS-3 Generic Script Structure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Simulator object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Turn on tracing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topology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Setup link dynamics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routing agents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application and/or traffic sources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Post-processing procedures (i.e.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Start simulation</a:t>
            </a:r>
          </a:p>
        </p:txBody>
      </p:sp>
    </p:spTree>
    <p:extLst>
      <p:ext uri="{BB962C8B-B14F-4D97-AF65-F5344CB8AC3E}">
        <p14:creationId xmlns:p14="http://schemas.microsoft.com/office/powerpoint/2010/main" val="365645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Simulation Example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#Give node position (for NAM)</a:t>
            </a:r>
          </a:p>
          <a:p>
            <a:pPr marL="0" indent="0">
              <a:buNone/>
            </a:pPr>
            <a:r>
              <a:rPr lang="en-US" sz="2200" dirty="0"/>
              <a:t>$ns duplex-link-op $n0 $n2 orient right-down</a:t>
            </a:r>
          </a:p>
          <a:p>
            <a:pPr marL="0" indent="0">
              <a:buNone/>
            </a:pPr>
            <a:r>
              <a:rPr lang="en-US" sz="2200" dirty="0"/>
              <a:t>$ns duplex-link-op $n1 $n2 orient right-up</a:t>
            </a:r>
          </a:p>
          <a:p>
            <a:pPr marL="0" indent="0">
              <a:buNone/>
            </a:pPr>
            <a:r>
              <a:rPr lang="en-US" sz="2200" dirty="0"/>
              <a:t>$ns duplex-link-op $n2 $n3 orient right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#Monitor the queue for link (n2-n3). (for NAM)</a:t>
            </a:r>
          </a:p>
          <a:p>
            <a:pPr marL="0" indent="0">
              <a:buNone/>
            </a:pPr>
            <a:r>
              <a:rPr lang="en-US" sz="2200" dirty="0"/>
              <a:t>$ns duplex-link-op $n2 $n3 </a:t>
            </a:r>
            <a:r>
              <a:rPr lang="en-US" sz="2200" dirty="0" err="1"/>
              <a:t>queuePos</a:t>
            </a:r>
            <a:r>
              <a:rPr lang="en-US" sz="2200" dirty="0"/>
              <a:t> 0.5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#Setup a TCP connection</a:t>
            </a:r>
          </a:p>
          <a:p>
            <a:pPr marL="0" indent="0">
              <a:buNone/>
            </a:pPr>
            <a:r>
              <a:rPr lang="en-US" sz="2200" dirty="0"/>
              <a:t>set </a:t>
            </a:r>
            <a:r>
              <a:rPr lang="en-US" sz="2200" dirty="0" err="1"/>
              <a:t>tcp</a:t>
            </a:r>
            <a:r>
              <a:rPr lang="en-US" sz="2200" dirty="0"/>
              <a:t> [new Agent/TCP]</a:t>
            </a:r>
          </a:p>
          <a:p>
            <a:pPr marL="0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tcp</a:t>
            </a:r>
            <a:r>
              <a:rPr lang="en-US" sz="2200" dirty="0"/>
              <a:t> set class_ 2</a:t>
            </a:r>
          </a:p>
          <a:p>
            <a:pPr marL="0" indent="0">
              <a:buNone/>
            </a:pPr>
            <a:r>
              <a:rPr lang="en-US" sz="2200" dirty="0"/>
              <a:t>$ns attach-agent $n0 $</a:t>
            </a:r>
            <a:r>
              <a:rPr lang="en-US" sz="2200" dirty="0" err="1"/>
              <a:t>tcp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set sink [new Agent/</a:t>
            </a:r>
            <a:r>
              <a:rPr lang="en-US" sz="2200" dirty="0" err="1"/>
              <a:t>TCPSink</a:t>
            </a:r>
            <a:r>
              <a:rPr lang="en-US" sz="2200" dirty="0"/>
              <a:t>]</a:t>
            </a:r>
          </a:p>
          <a:p>
            <a:pPr marL="0" indent="0">
              <a:buNone/>
            </a:pPr>
            <a:r>
              <a:rPr lang="en-US" sz="2200" dirty="0"/>
              <a:t>$ns attach-agent $n3 $sink</a:t>
            </a:r>
          </a:p>
          <a:p>
            <a:pPr marL="0" indent="0">
              <a:buNone/>
            </a:pPr>
            <a:r>
              <a:rPr lang="en-US" sz="2200" dirty="0"/>
              <a:t>$ns connect $</a:t>
            </a:r>
            <a:r>
              <a:rPr lang="en-US" sz="2200" dirty="0" err="1"/>
              <a:t>tcp</a:t>
            </a:r>
            <a:r>
              <a:rPr lang="en-US" sz="2200" dirty="0"/>
              <a:t> $sink</a:t>
            </a:r>
          </a:p>
          <a:p>
            <a:pPr marL="0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tcp</a:t>
            </a:r>
            <a:r>
              <a:rPr lang="en-US" sz="2200" dirty="0"/>
              <a:t> set fid_ 1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2963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#Setup a FTP over TCP connection</a:t>
            </a:r>
          </a:p>
          <a:p>
            <a:pPr marL="0" indent="0">
              <a:buNone/>
            </a:pPr>
            <a:r>
              <a:rPr lang="en-US" dirty="0"/>
              <a:t>set ftp [new Application/FTP]</a:t>
            </a:r>
          </a:p>
          <a:p>
            <a:pPr marL="0" indent="0">
              <a:buNone/>
            </a:pPr>
            <a:r>
              <a:rPr lang="en-US" dirty="0"/>
              <a:t>$ftp attach-agent $</a:t>
            </a:r>
            <a:r>
              <a:rPr lang="en-US" dirty="0" err="1"/>
              <a:t>tcp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$ftp set type_ FTP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#Setup a UDP connection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udp</a:t>
            </a:r>
            <a:r>
              <a:rPr lang="en-US" dirty="0"/>
              <a:t> [new Agent/UDP]</a:t>
            </a:r>
          </a:p>
          <a:p>
            <a:pPr marL="0" indent="0">
              <a:buNone/>
            </a:pPr>
            <a:r>
              <a:rPr lang="en-US" dirty="0"/>
              <a:t>$ns attach-agent $n1 $</a:t>
            </a:r>
            <a:r>
              <a:rPr lang="en-US" dirty="0" err="1"/>
              <a:t>udp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null [new Agent/Null]</a:t>
            </a:r>
          </a:p>
          <a:p>
            <a:pPr marL="0" indent="0">
              <a:buNone/>
            </a:pPr>
            <a:r>
              <a:rPr lang="en-US" dirty="0"/>
              <a:t>$ns attach-agent $n3 $null</a:t>
            </a:r>
          </a:p>
          <a:p>
            <a:pPr marL="0" indent="0">
              <a:buNone/>
            </a:pPr>
            <a:r>
              <a:rPr lang="en-US" dirty="0"/>
              <a:t>$ns connect $</a:t>
            </a:r>
            <a:r>
              <a:rPr lang="en-US" dirty="0" err="1"/>
              <a:t>udp</a:t>
            </a:r>
            <a:r>
              <a:rPr lang="en-US" dirty="0"/>
              <a:t> $null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udp</a:t>
            </a:r>
            <a:r>
              <a:rPr lang="en-US" dirty="0"/>
              <a:t> set fid_ 2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5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#Setup a CBR over UDP connection</a:t>
            </a:r>
          </a:p>
          <a:p>
            <a:pPr marL="0" indent="0">
              <a:buNone/>
            </a:pPr>
            <a:r>
              <a:rPr lang="en-US" sz="2200" dirty="0"/>
              <a:t>set </a:t>
            </a:r>
            <a:r>
              <a:rPr lang="en-US" sz="2200" dirty="0" err="1"/>
              <a:t>cbr</a:t>
            </a:r>
            <a:r>
              <a:rPr lang="en-US" sz="2200" dirty="0"/>
              <a:t> [new Application/Traffic/CBR]</a:t>
            </a:r>
          </a:p>
          <a:p>
            <a:pPr marL="0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cbr</a:t>
            </a:r>
            <a:r>
              <a:rPr lang="en-US" sz="2200" dirty="0"/>
              <a:t> attach-agent $</a:t>
            </a:r>
            <a:r>
              <a:rPr lang="en-US" sz="2200" dirty="0" err="1"/>
              <a:t>udp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cbr</a:t>
            </a:r>
            <a:r>
              <a:rPr lang="en-US" sz="2200" dirty="0"/>
              <a:t> set type_ CBR</a:t>
            </a:r>
          </a:p>
          <a:p>
            <a:pPr marL="0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cbr</a:t>
            </a:r>
            <a:r>
              <a:rPr lang="en-US" sz="2200" dirty="0"/>
              <a:t> set </a:t>
            </a:r>
            <a:r>
              <a:rPr lang="en-US" sz="2200" dirty="0" err="1"/>
              <a:t>packet_size</a:t>
            </a:r>
            <a:r>
              <a:rPr lang="en-US" sz="2200" dirty="0"/>
              <a:t>_ 1000</a:t>
            </a:r>
          </a:p>
          <a:p>
            <a:pPr marL="0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cbr</a:t>
            </a:r>
            <a:r>
              <a:rPr lang="en-US" sz="2200" dirty="0"/>
              <a:t> set rate_ 1mb</a:t>
            </a:r>
          </a:p>
          <a:p>
            <a:pPr marL="0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cbr</a:t>
            </a:r>
            <a:r>
              <a:rPr lang="en-US" sz="2200" dirty="0"/>
              <a:t> set random_ false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#Schedule events for the CBR and FTP agents</a:t>
            </a:r>
          </a:p>
          <a:p>
            <a:pPr marL="0" indent="0">
              <a:buNone/>
            </a:pPr>
            <a:r>
              <a:rPr lang="en-US" sz="2200" dirty="0"/>
              <a:t>$ns at 0.1 "$</a:t>
            </a:r>
            <a:r>
              <a:rPr lang="en-US" sz="2200" dirty="0" err="1"/>
              <a:t>cbr</a:t>
            </a:r>
            <a:r>
              <a:rPr lang="en-US" sz="2200" dirty="0"/>
              <a:t> start"</a:t>
            </a:r>
          </a:p>
          <a:p>
            <a:pPr marL="0" indent="0">
              <a:buNone/>
            </a:pPr>
            <a:r>
              <a:rPr lang="en-US" sz="2200" dirty="0"/>
              <a:t>$ns at 1.0 "$ftp start"</a:t>
            </a:r>
          </a:p>
          <a:p>
            <a:pPr marL="0" indent="0">
              <a:buNone/>
            </a:pPr>
            <a:r>
              <a:rPr lang="en-US" sz="2200" dirty="0"/>
              <a:t>$ns at 4.0 "$ftp stop"</a:t>
            </a:r>
          </a:p>
          <a:p>
            <a:pPr marL="0" indent="0">
              <a:buNone/>
            </a:pPr>
            <a:r>
              <a:rPr lang="en-US" sz="2200" dirty="0"/>
              <a:t>$ns at 4.5 "$</a:t>
            </a:r>
            <a:r>
              <a:rPr lang="en-US" sz="2200" dirty="0" err="1"/>
              <a:t>cbr</a:t>
            </a:r>
            <a:r>
              <a:rPr lang="en-US" sz="2200" dirty="0"/>
              <a:t> stop"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7806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#Detach </a:t>
            </a:r>
            <a:r>
              <a:rPr lang="en-US" dirty="0" err="1"/>
              <a:t>tcp</a:t>
            </a:r>
            <a:r>
              <a:rPr lang="en-US" dirty="0"/>
              <a:t> and sink agents (not really necessary)</a:t>
            </a:r>
          </a:p>
          <a:p>
            <a:pPr marL="0" indent="0">
              <a:buNone/>
            </a:pPr>
            <a:r>
              <a:rPr lang="en-US" dirty="0"/>
              <a:t>$ns at 4.5 "$ns detach-agent $n0 $</a:t>
            </a:r>
            <a:r>
              <a:rPr lang="en-US" dirty="0" err="1"/>
              <a:t>tcp</a:t>
            </a:r>
            <a:r>
              <a:rPr lang="en-US" dirty="0"/>
              <a:t> ; $ns detach-agent $n3 $sink"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#Call the finish procedure after 5 seconds of simulation time</a:t>
            </a:r>
          </a:p>
          <a:p>
            <a:pPr marL="0" indent="0">
              <a:buNone/>
            </a:pPr>
            <a:r>
              <a:rPr lang="en-US" dirty="0"/>
              <a:t>$ns at 5.0 "finish"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#Print CBR packet size and interval</a:t>
            </a:r>
          </a:p>
          <a:p>
            <a:pPr marL="0" indent="0">
              <a:buNone/>
            </a:pPr>
            <a:r>
              <a:rPr lang="en-US" dirty="0"/>
              <a:t>puts "CBR packet size = [$</a:t>
            </a:r>
            <a:r>
              <a:rPr lang="en-US" dirty="0" err="1"/>
              <a:t>cbr</a:t>
            </a:r>
            <a:r>
              <a:rPr lang="en-US" dirty="0"/>
              <a:t> set </a:t>
            </a:r>
            <a:r>
              <a:rPr lang="en-US" dirty="0" err="1"/>
              <a:t>packet_size</a:t>
            </a:r>
            <a:r>
              <a:rPr lang="en-US" dirty="0"/>
              <a:t>_]"</a:t>
            </a:r>
          </a:p>
          <a:p>
            <a:pPr marL="0" indent="0">
              <a:buNone/>
            </a:pPr>
            <a:r>
              <a:rPr lang="en-US" dirty="0"/>
              <a:t>puts "CBR interval = [$</a:t>
            </a:r>
            <a:r>
              <a:rPr lang="en-US" dirty="0" err="1"/>
              <a:t>cbr</a:t>
            </a:r>
            <a:r>
              <a:rPr lang="en-US" dirty="0"/>
              <a:t> set interval_]"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#Run the simulation</a:t>
            </a:r>
          </a:p>
          <a:p>
            <a:pPr marL="0" indent="0">
              <a:buNone/>
            </a:pPr>
            <a:r>
              <a:rPr lang="en-US" dirty="0"/>
              <a:t>$ns run</a:t>
            </a:r>
          </a:p>
        </p:txBody>
      </p:sp>
    </p:spTree>
    <p:extLst>
      <p:ext uri="{BB962C8B-B14F-4D97-AF65-F5344CB8AC3E}">
        <p14:creationId xmlns:p14="http://schemas.microsoft.com/office/powerpoint/2010/main" val="3509804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45490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Step1: Create Simulator Object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event scheduler</a:t>
            </a:r>
          </a:p>
          <a:p>
            <a:pPr marL="742950" lvl="1" indent="-285750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ns [new Simulator]</a:t>
            </a:r>
          </a:p>
          <a:p>
            <a:pPr marL="742950" lvl="1" indent="-285750"/>
            <a:endParaRPr lang="en-US" sz="2800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/>
          </a:p>
          <a:p>
            <a:pPr marL="742950" lvl="1" indent="-285750"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7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Step2: Turn on Tracing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7924800" cy="3962400"/>
          </a:xfrm>
        </p:spPr>
        <p:txBody>
          <a:bodyPr/>
          <a:lstStyle/>
          <a:p>
            <a:r>
              <a:rPr lang="en-US" sz="2400"/>
              <a:t>Insert immediately after scheduler!</a:t>
            </a:r>
            <a:br>
              <a:rPr lang="en-US" sz="2400"/>
            </a:br>
            <a:endParaRPr lang="en-US" sz="2400"/>
          </a:p>
          <a:p>
            <a:r>
              <a:rPr lang="en-US" sz="2400"/>
              <a:t>Trace packets on all links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900" b="1">
                <a:solidFill>
                  <a:schemeClr val="tx2"/>
                </a:solidFill>
                <a:latin typeface="Courier New" pitchFamily="49" charset="0"/>
              </a:rPr>
              <a:t>	set nf [open out.nam w] 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900" b="1">
                <a:solidFill>
                  <a:schemeClr val="tx2"/>
                </a:solidFill>
                <a:latin typeface="Courier New" pitchFamily="49" charset="0"/>
              </a:rPr>
              <a:t>	$ns trace-all $nf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900" b="1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900" b="1">
                <a:solidFill>
                  <a:schemeClr val="tx2"/>
                </a:solidFill>
                <a:latin typeface="Courier New" pitchFamily="49" charset="0"/>
              </a:rPr>
              <a:t>	$ns namtrace-all $nf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endParaRPr lang="en-US" sz="1400"/>
          </a:p>
          <a:p>
            <a:endParaRPr lang="en-US" sz="3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1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dirty="0"/>
              <a:t>Step2: Turn on Tracing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161796" name="Picture 4" descr="fig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0200"/>
            <a:ext cx="8686800" cy="4503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192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Structure of Trace File:</a:t>
            </a:r>
          </a:p>
        </p:txBody>
      </p:sp>
    </p:spTree>
    <p:extLst>
      <p:ext uri="{BB962C8B-B14F-4D97-AF65-F5344CB8AC3E}">
        <p14:creationId xmlns:p14="http://schemas.microsoft.com/office/powerpoint/2010/main" val="195579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27988" cy="1143000"/>
          </a:xfrm>
        </p:spPr>
        <p:txBody>
          <a:bodyPr/>
          <a:lstStyle/>
          <a:p>
            <a:r>
              <a:rPr lang="en-US" sz="3200" dirty="0"/>
              <a:t>NS-3 Generic Script Structure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Simulator object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Turn on tracing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topology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Setup link dynamics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routing agents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application and/or traffic sources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Post-processing procedures (i.e.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Start simulation</a:t>
            </a:r>
          </a:p>
        </p:txBody>
      </p:sp>
    </p:spTree>
    <p:extLst>
      <p:ext uri="{BB962C8B-B14F-4D97-AF65-F5344CB8AC3E}">
        <p14:creationId xmlns:p14="http://schemas.microsoft.com/office/powerpoint/2010/main" val="81911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Create network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57200" y="14478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800" b="0"/>
              <a:t>Two nodes, One link</a:t>
            </a:r>
          </a:p>
        </p:txBody>
      </p:sp>
      <p:grpSp>
        <p:nvGrpSpPr>
          <p:cNvPr id="72715" name="Group 11"/>
          <p:cNvGrpSpPr>
            <a:grpSpLocks/>
          </p:cNvGrpSpPr>
          <p:nvPr/>
        </p:nvGrpSpPr>
        <p:grpSpPr bwMode="auto">
          <a:xfrm>
            <a:off x="3733800" y="2362200"/>
            <a:ext cx="685800" cy="2667000"/>
            <a:chOff x="2352" y="1488"/>
            <a:chExt cx="432" cy="1680"/>
          </a:xfrm>
        </p:grpSpPr>
        <p:sp>
          <p:nvSpPr>
            <p:cNvPr id="72712" name="Oval 8"/>
            <p:cNvSpPr>
              <a:spLocks noChangeArrowheads="1"/>
            </p:cNvSpPr>
            <p:nvPr/>
          </p:nvSpPr>
          <p:spPr bwMode="auto">
            <a:xfrm>
              <a:off x="2352" y="2736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n1</a:t>
              </a:r>
            </a:p>
          </p:txBody>
        </p:sp>
        <p:sp>
          <p:nvSpPr>
            <p:cNvPr id="72713" name="Oval 9"/>
            <p:cNvSpPr>
              <a:spLocks noChangeArrowheads="1"/>
            </p:cNvSpPr>
            <p:nvPr/>
          </p:nvSpPr>
          <p:spPr bwMode="auto">
            <a:xfrm>
              <a:off x="2352" y="1488"/>
              <a:ext cx="43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n0</a:t>
              </a:r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 flipV="1">
              <a:off x="2544" y="192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98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Create Network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8915400" cy="5105400"/>
          </a:xfrm>
        </p:spPr>
        <p:txBody>
          <a:bodyPr/>
          <a:lstStyle/>
          <a:p>
            <a:r>
              <a:rPr lang="en-US" sz="2600"/>
              <a:t>Nodes</a:t>
            </a:r>
          </a:p>
          <a:p>
            <a:pPr marL="742950" lvl="1" indent="-285750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n0 [$ns node]</a:t>
            </a:r>
          </a:p>
          <a:p>
            <a:pPr marL="742950" lvl="1" indent="-285750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set n1 [$ns node]</a:t>
            </a:r>
          </a:p>
          <a:p>
            <a:pPr marL="742950" lvl="1" indent="-285750"/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sz="2600"/>
              <a:t>Links and queuing</a:t>
            </a:r>
          </a:p>
          <a:p>
            <a:pPr marL="742950" lvl="1" indent="-285750"/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$ns duplex-link $n0 $n1 1Mb 10ms RED</a:t>
            </a:r>
            <a:endParaRPr lang="en-US" sz="2800"/>
          </a:p>
          <a:p>
            <a:pPr marL="742950" lvl="1" indent="-285750"/>
            <a:endParaRPr lang="en-US" sz="2800"/>
          </a:p>
          <a:p>
            <a:pPr marL="742950" lvl="1" indent="-285750"/>
            <a:r>
              <a:rPr lang="en-US"/>
              <a:t>$ns duplex-link $n0 $n1 &lt;bandwidth&gt; &lt;delay&gt; &lt;queue_type&gt;</a:t>
            </a:r>
          </a:p>
          <a:p>
            <a:pPr marL="742950" lvl="1" indent="-285750"/>
            <a:r>
              <a:rPr lang="en-US"/>
              <a:t>&lt;queue_type&gt;: DropTail, RED, etc.</a:t>
            </a:r>
          </a:p>
          <a:p>
            <a:pPr marL="742950" lvl="1" indent="-285750"/>
            <a:endParaRPr lang="en-US"/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8001000" y="25146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n1</a:t>
            </a:r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8001000" y="533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n0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8305800" y="12192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1635</Words>
  <Application>Microsoft Office PowerPoint</Application>
  <PresentationFormat>On-screen Show (4:3)</PresentationFormat>
  <Paragraphs>302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Tahoma</vt:lpstr>
      <vt:lpstr>Wingdings</vt:lpstr>
      <vt:lpstr>Office Theme</vt:lpstr>
      <vt:lpstr>An Introduction to NS-3</vt:lpstr>
      <vt:lpstr>NS3 and Tcl</vt:lpstr>
      <vt:lpstr>NS-3 Generic Script Structure</vt:lpstr>
      <vt:lpstr>Step1: Create Simulator Object</vt:lpstr>
      <vt:lpstr>Step2: Turn on Tracing</vt:lpstr>
      <vt:lpstr>Step2: Turn on Tracing cont…</vt:lpstr>
      <vt:lpstr>NS-3 Generic Script Structure</vt:lpstr>
      <vt:lpstr>Step 3: Create network</vt:lpstr>
      <vt:lpstr>Step 3: Create Network</vt:lpstr>
      <vt:lpstr>Creating a larger topology</vt:lpstr>
      <vt:lpstr>NS-3 Generic Script Structure</vt:lpstr>
      <vt:lpstr>Step 4: Network Dynamics</vt:lpstr>
      <vt:lpstr>Step 5: Creating UDP connection</vt:lpstr>
      <vt:lpstr>Step 6: Creating Traffic  (On Top of UDP)</vt:lpstr>
      <vt:lpstr>Creating TCP connection</vt:lpstr>
      <vt:lpstr>Step 6: Creating Traffic  (On Top of TCP)</vt:lpstr>
      <vt:lpstr>Recall: Generic Script Structure</vt:lpstr>
      <vt:lpstr>Post-Processing Procedures</vt:lpstr>
      <vt:lpstr>Run Simulation</vt:lpstr>
      <vt:lpstr>Recall: Generic Script Structure</vt:lpstr>
      <vt:lpstr>Visualization Tools</vt:lpstr>
      <vt:lpstr>PowerPoint Presentation</vt:lpstr>
      <vt:lpstr>nam Interface: Nodes</vt:lpstr>
      <vt:lpstr>nam Interfaces: Links</vt:lpstr>
      <vt:lpstr>nam Interface: Topology Layout</vt:lpstr>
      <vt:lpstr>Simulation Example</vt:lpstr>
      <vt:lpstr>Simulation Example cont…</vt:lpstr>
      <vt:lpstr>Simulation Example cont…</vt:lpstr>
      <vt:lpstr>Simulation Example cont…</vt:lpstr>
      <vt:lpstr>Simulation Example cont…</vt:lpstr>
      <vt:lpstr>Simulation Example cont…</vt:lpstr>
      <vt:lpstr>Simulation Example cont…</vt:lpstr>
      <vt:lpstr>Simulation Example cont…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NS-2</dc:title>
  <dc:creator>Windows User</dc:creator>
  <cp:lastModifiedBy>SATYANANDA TRIPATHY</cp:lastModifiedBy>
  <cp:revision>17</cp:revision>
  <dcterms:created xsi:type="dcterms:W3CDTF">2016-10-25T08:34:53Z</dcterms:created>
  <dcterms:modified xsi:type="dcterms:W3CDTF">2023-08-30T04:47:37Z</dcterms:modified>
</cp:coreProperties>
</file>