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5"/>
  </p:notesMasterIdLst>
  <p:sldIdLst>
    <p:sldId id="257" r:id="rId5"/>
    <p:sldId id="259" r:id="rId6"/>
    <p:sldId id="260" r:id="rId7"/>
    <p:sldId id="261" r:id="rId8"/>
    <p:sldId id="262" r:id="rId9"/>
    <p:sldId id="263" r:id="rId10"/>
    <p:sldId id="267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63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843" autoAdjust="0"/>
  </p:normalViewPr>
  <p:slideViewPr>
    <p:cSldViewPr snapToGrid="0">
      <p:cViewPr varScale="1">
        <p:scale>
          <a:sx n="62" d="100"/>
          <a:sy n="62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52210-189F-4FC4-A0D9-DA5BE905C63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6158-E885-4D10-87A3-CA50648F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6158-E885-4D10-87A3-CA50648FE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SALES DATASET ANALYSIS – </a:t>
            </a:r>
            <a:r>
              <a:rPr lang="en-US" sz="2800" dirty="0"/>
              <a:t>(ADVANCED EXCEL AND ADVANCED SQL PROJECT)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84D031-EA0D-3892-94D5-A3FE2253B15F}"/>
              </a:ext>
            </a:extLst>
          </p:cNvPr>
          <p:cNvSpPr txBox="1"/>
          <p:nvPr/>
        </p:nvSpPr>
        <p:spPr>
          <a:xfrm>
            <a:off x="8210939" y="4672739"/>
            <a:ext cx="271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:</a:t>
            </a:r>
          </a:p>
          <a:p>
            <a:r>
              <a:rPr lang="en-IN" dirty="0"/>
              <a:t>     DONA MERLIN 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2FDF0-1292-0925-F658-982F086E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0121" y="960120"/>
            <a:ext cx="685800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A75A-8521-F17F-4BB6-12402527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411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6A802-3070-2D6F-E7CF-A1AD936B252B}"/>
              </a:ext>
            </a:extLst>
          </p:cNvPr>
          <p:cNvSpPr/>
          <p:nvPr/>
        </p:nvSpPr>
        <p:spPr>
          <a:xfrm>
            <a:off x="0" y="6374111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163D6-E253-09EB-5AEE-B7BE5B5058B5}"/>
              </a:ext>
            </a:extLst>
          </p:cNvPr>
          <p:cNvSpPr/>
          <p:nvPr/>
        </p:nvSpPr>
        <p:spPr>
          <a:xfrm>
            <a:off x="0" y="0"/>
            <a:ext cx="12192000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038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8A6B40-A592-5D5E-EC08-896953BF4994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89826-EE5D-66CC-3CF8-CC31DF54BC49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Project Overview &amp; Objectives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48F50-1B96-AE36-376E-CAC645A1E4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0667" y="1131953"/>
            <a:ext cx="1132736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Analyze Super Store sales data to uncover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Excel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for data cleaning, visualization, and dashboard creation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for querying and aggregating 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Dataset: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Super_Store.csv with ~9,994 records across orders, products, customers, regions, and sales</a:t>
            </a:r>
          </a:p>
        </p:txBody>
      </p:sp>
    </p:spTree>
    <p:extLst>
      <p:ext uri="{BB962C8B-B14F-4D97-AF65-F5344CB8AC3E}">
        <p14:creationId xmlns:p14="http://schemas.microsoft.com/office/powerpoint/2010/main" val="318662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25A7-D499-7140-F886-5FDCB4B7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44D5B-003D-98CC-00EF-5C9C3E99CBE8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3000A-459A-556E-EE61-9E3454F7D7E4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163E3-CEBC-C8C3-C2FF-688E770ACF3E}"/>
              </a:ext>
            </a:extLst>
          </p:cNvPr>
          <p:cNvSpPr txBox="1"/>
          <p:nvPr/>
        </p:nvSpPr>
        <p:spPr>
          <a:xfrm>
            <a:off x="432318" y="1155032"/>
            <a:ext cx="1132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Duplicates were identified and removed to ensure data consistency.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Standardized formatting applied to the entire dataset: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Proper Date formats (e.g., DD-MM-YYYY for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 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Ship 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Corrected erroneous sales entries and flagged negative values using conditional formulas (e.g., IFERROR).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A727-9337-43E3-9C0D-F6A2FDD0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32DDD-10DB-1562-9D27-0137C98BDDB7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452BE-8872-E32C-60AC-155781DC1A47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 Metrics Calculation and Data Analysis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5168B-0DF3-5690-3FD6-F14C3C57151E}"/>
              </a:ext>
            </a:extLst>
          </p:cNvPr>
          <p:cNvSpPr txBox="1"/>
          <p:nvPr/>
        </p:nvSpPr>
        <p:spPr>
          <a:xfrm>
            <a:off x="410546" y="1051740"/>
            <a:ext cx="1132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Important Calculations: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Total sales 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$1974618.73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Average sales per order 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$197.58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Discount rates: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$322582.13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Screenshot: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2F7B8-083E-8469-95E0-208563A8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94" y="3429000"/>
            <a:ext cx="6963523" cy="19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F871-F453-747C-FF9F-E1C519E5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FA950-56B4-A0BD-638C-EFC679D6B64A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5CCDB-FB66-6C07-2B2F-78BD8E01316D}"/>
              </a:ext>
            </a:extLst>
          </p:cNvPr>
          <p:cNvSpPr/>
          <p:nvPr/>
        </p:nvSpPr>
        <p:spPr>
          <a:xfrm>
            <a:off x="410546" y="323193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Franklin Gothic Medium" panose="020B0603020102020204" pitchFamily="34" charset="0"/>
                <a:ea typeface="Cambria" panose="02040503050406030204" pitchFamily="18" charset="0"/>
              </a:rPr>
              <a:t>SQL Analysis </a:t>
            </a:r>
            <a:r>
              <a:rPr lang="en-IN" sz="2400" dirty="0">
                <a:latin typeface="Franklin Gothic Medium" panose="020B0603020102020204" pitchFamily="34" charset="0"/>
              </a:rPr>
              <a:t>Highlights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53E3B9-3319-78CF-AD9B-8E1AB61A907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4091" y="1420234"/>
            <a:ext cx="113273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Adjusted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Aggregate revenue from all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Order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Order-wise spend by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Discount Given: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Overall discount offered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Count: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Unique orders placed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Queries: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Sales by Category, Segment, Region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Sub-Category performance with Quantity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Profitability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07C5-B85C-9250-D203-465521B3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8F2C-22E1-B964-0A56-66B00C4EFF8B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4BA2-2DE4-660D-21D9-1F92CFB65083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Screenshot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782FA-32C8-B5C3-DF65-22AAE995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82" y="1085850"/>
            <a:ext cx="3476625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113B4-EEF3-C4A3-E7FD-DADF8846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18" y="1085850"/>
            <a:ext cx="300990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9E001-7907-BAF8-B4A1-E08C0899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20" y="3820886"/>
            <a:ext cx="3219450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EBC2A-1914-E194-25CB-4F45C3B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882" y="3805627"/>
            <a:ext cx="2686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F5AE-9714-D43D-3A89-F4D75C45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428C2-D59B-7DD6-92B2-F876F93A6FC7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764F-C2BC-6630-652D-16EAB8832061}"/>
              </a:ext>
            </a:extLst>
          </p:cNvPr>
          <p:cNvSpPr/>
          <p:nvPr/>
        </p:nvSpPr>
        <p:spPr>
          <a:xfrm>
            <a:off x="418323" y="510292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1B6D7-0060-309B-F812-155F3231A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2" y="1480676"/>
            <a:ext cx="11499357" cy="4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A5606-C4C5-DBF2-FEE0-4903EC33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CDC9F-C51F-5A60-3293-3AA94E6374DA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3879F-91A9-D388-834B-27A6EE8C81A9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Insights and Recommendations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E8AF6-F86B-D7E2-F04E-4AA6171E712C}"/>
              </a:ext>
            </a:extLst>
          </p:cNvPr>
          <p:cNvSpPr txBox="1"/>
          <p:nvPr/>
        </p:nvSpPr>
        <p:spPr>
          <a:xfrm>
            <a:off x="432318" y="1176174"/>
            <a:ext cx="113273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Shipping Mode Trends: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accounts for 59% of total adjusted sales — it's the dominant and most preferred mode.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Same 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shipping has low adoption (6%) and may not justify broad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Category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drives the highest revenue with fewer units — indicating high-value items.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has the highest volume but lower per-unit value.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underperforms in both sales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Discount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suffers the most from discounts (16.65% loss).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show better control of discounting, especially Office Supplies (only 10.62% discount impact).</a:t>
            </a:r>
          </a:p>
        </p:txBody>
      </p:sp>
    </p:spTree>
    <p:extLst>
      <p:ext uri="{BB962C8B-B14F-4D97-AF65-F5344CB8AC3E}">
        <p14:creationId xmlns:p14="http://schemas.microsoft.com/office/powerpoint/2010/main" val="280977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5966-FEF4-7526-58EF-5BA056BA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520EB-E444-6743-D33F-5BBE7671C7E0}"/>
              </a:ext>
            </a:extLst>
          </p:cNvPr>
          <p:cNvSpPr/>
          <p:nvPr/>
        </p:nvSpPr>
        <p:spPr>
          <a:xfrm>
            <a:off x="0" y="6374111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5A437-1A0A-1AD4-93D8-2C6DB30B79A1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Insights and Recommendations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238CAF-C7F2-27A9-341A-0D2E6F89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6928F-B10B-01B1-A6A6-908E3AC7292F}"/>
              </a:ext>
            </a:extLst>
          </p:cNvPr>
          <p:cNvSpPr txBox="1"/>
          <p:nvPr/>
        </p:nvSpPr>
        <p:spPr>
          <a:xfrm>
            <a:off x="432317" y="1122459"/>
            <a:ext cx="113273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Shipping Optimization: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Focus campaigns and bulk orders 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Same 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premium products or metro areas.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Encourage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First/Second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promotional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Sales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Highlight high-margin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items with targeted promotions.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Launch bundles/subscription plans for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increase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Rebrand and promote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through seasonal campaigns or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Discount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data-driven discounting — avoid excessive offers on strong products.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 high discount losses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controlled offers.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Maintain modest, effective discounts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Return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 product details, delivery care, and packaging — especially for large items — to reduce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9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{C8C0A39C-05D9-4273-B85B-1143BE201F49}tf56160789_win32</Template>
  <TotalTime>233</TotalTime>
  <Words>467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Franklin Gothic Book</vt:lpstr>
      <vt:lpstr>Franklin Gothic Medium</vt:lpstr>
      <vt:lpstr>Wingdings</vt:lpstr>
      <vt:lpstr>Custom</vt:lpstr>
      <vt:lpstr>SALES DATASET ANALYSIS – (ADVANCED EXCEL AND ADVANCED SQL PROJECT)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ANALYSIS – (ADVANCED EXCEL AND ADVANCED SQL PROJECT)</dc:title>
  <dc:creator>Tharani Venkatesh</dc:creator>
  <cp:lastModifiedBy>donamerlin2002@gmail.com</cp:lastModifiedBy>
  <cp:revision>6</cp:revision>
  <dcterms:created xsi:type="dcterms:W3CDTF">2025-04-18T16:25:27Z</dcterms:created>
  <dcterms:modified xsi:type="dcterms:W3CDTF">2025-08-22T04:40:47Z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