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2"/>
  </p:notesMasterIdLst>
  <p:handoutMasterIdLst>
    <p:handoutMasterId r:id="rId33"/>
  </p:handoutMasterIdLst>
  <p:sldIdLst>
    <p:sldId id="445" r:id="rId3"/>
    <p:sldId id="374" r:id="rId4"/>
    <p:sldId id="555" r:id="rId5"/>
    <p:sldId id="545" r:id="rId6"/>
    <p:sldId id="556" r:id="rId7"/>
    <p:sldId id="448" r:id="rId8"/>
    <p:sldId id="508"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575" r:id="rId26"/>
    <p:sldId id="576" r:id="rId27"/>
    <p:sldId id="577" r:id="rId28"/>
    <p:sldId id="578" r:id="rId29"/>
    <p:sldId id="579" r:id="rId30"/>
    <p:sldId id="557" r:id="rId31"/>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3474" autoAdjust="0"/>
  </p:normalViewPr>
  <p:slideViewPr>
    <p:cSldViewPr>
      <p:cViewPr>
        <p:scale>
          <a:sx n="69" d="100"/>
          <a:sy n="69" d="100"/>
        </p:scale>
        <p:origin x="-276"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35642FBE-7F6A-444B-B73C-9634E55F4779}"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4508C1EB-14B5-4A6E-B5B7-752CA61F249F}"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html.conclase.net/w3c/html401-es/types.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html.conclase.net/w3c/html401-es/struct/global.html" TargetMode="External"/><Relationship Id="rId5" Type="http://schemas.openxmlformats.org/officeDocument/2006/relationships/hyperlink" Target="http://html.conclase.net/w3c/html401-es/types.html" TargetMode="External"/><Relationship Id="rId4" Type="http://schemas.openxmlformats.org/officeDocument/2006/relationships/hyperlink" Target="http://html.conclase.net/w3c/html401-es/charse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37786E-49A6-4B38-B67D-4DA3600503B9}" type="slidenum">
              <a:rPr lang="en-US"/>
              <a:pPr>
                <a:defRPr/>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E6D78A-DEDE-4BDA-978E-AF08632C4D9E}" type="slidenum">
              <a:rPr lang="en-US"/>
              <a:pPr>
                <a:defRPr/>
              </a:pPr>
              <a:t>10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630C0C1-B1DA-4839-B16B-A20EB76A2C73}" type="slidenum">
              <a:rPr lang="en-US"/>
              <a:pPr>
                <a:defRPr/>
              </a:pPr>
              <a:t>11</a:t>
            </a:fld>
            <a:endParaRPr lang="en-US"/>
          </a:p>
        </p:txBody>
      </p:sp>
      <p:sp>
        <p:nvSpPr>
          <p:cNvPr id="60419"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fontScale="85000" lnSpcReduction="20000"/>
          </a:bodyPr>
          <a:lstStyle/>
          <a:p>
            <a:pPr>
              <a:defRPr/>
            </a:pPr>
            <a:r>
              <a:rPr lang="es-AR" i="1" dirty="0" smtClean="0"/>
              <a:t>Definiciones de atributos</a:t>
            </a:r>
            <a:endParaRPr lang="es-AR" dirty="0" smtClean="0"/>
          </a:p>
          <a:p>
            <a:pPr>
              <a:defRPr/>
            </a:pPr>
            <a:r>
              <a:rPr lang="es-AR" dirty="0" err="1" smtClean="0"/>
              <a:t>type</a:t>
            </a:r>
            <a:r>
              <a:rPr lang="es-AR" dirty="0" smtClean="0"/>
              <a:t> = text|password|checkbox|radio|submit|reset|file|hidden|image|button Este atributo especifica el </a:t>
            </a:r>
            <a:r>
              <a:rPr lang="es-AR" dirty="0" smtClean="0">
                <a:hlinkClick r:id="" action="ppaction://noaction"/>
              </a:rPr>
              <a:t>tipo de control</a:t>
            </a:r>
            <a:r>
              <a:rPr lang="es-AR" dirty="0" smtClean="0"/>
              <a:t> a crear. El valor por defecto para este atributo es "</a:t>
            </a:r>
            <a:r>
              <a:rPr lang="es-AR" dirty="0" err="1" smtClean="0"/>
              <a:t>text</a:t>
            </a:r>
            <a:r>
              <a:rPr lang="es-AR" dirty="0" smtClean="0"/>
              <a:t>". </a:t>
            </a:r>
          </a:p>
          <a:p>
            <a:pPr>
              <a:defRPr/>
            </a:pPr>
            <a:r>
              <a:rPr lang="es-AR" dirty="0" err="1" smtClean="0"/>
              <a:t>name</a:t>
            </a:r>
            <a:r>
              <a:rPr lang="es-AR" dirty="0" smtClean="0"/>
              <a:t> = Este atributo asigna el </a:t>
            </a:r>
            <a:r>
              <a:rPr lang="es-AR" dirty="0" smtClean="0">
                <a:hlinkClick r:id="" action="ppaction://noaction"/>
              </a:rPr>
              <a:t>nombre de control</a:t>
            </a:r>
            <a:r>
              <a:rPr lang="es-AR" dirty="0" smtClean="0"/>
              <a:t>. </a:t>
            </a:r>
          </a:p>
          <a:p>
            <a:pPr>
              <a:defRPr/>
            </a:pPr>
            <a:r>
              <a:rPr lang="es-AR" dirty="0" err="1" smtClean="0"/>
              <a:t>value</a:t>
            </a:r>
            <a:r>
              <a:rPr lang="es-AR" dirty="0" smtClean="0"/>
              <a:t> = Este atributo especifica el </a:t>
            </a:r>
            <a:r>
              <a:rPr lang="es-AR" dirty="0" smtClean="0">
                <a:hlinkClick r:id="" action="ppaction://noaction"/>
              </a:rPr>
              <a:t>valor inicial</a:t>
            </a:r>
            <a:r>
              <a:rPr lang="es-AR" dirty="0" smtClean="0"/>
              <a:t> del control. Es opcional excepto cuando el atributo </a:t>
            </a:r>
            <a:r>
              <a:rPr lang="es-AR" dirty="0" err="1" smtClean="0">
                <a:hlinkClick r:id="rId3"/>
              </a:rPr>
              <a:t>type</a:t>
            </a:r>
            <a:r>
              <a:rPr lang="es-AR" dirty="0" smtClean="0"/>
              <a:t> tenga el valor "radio" o "</a:t>
            </a:r>
            <a:r>
              <a:rPr lang="es-AR" dirty="0" err="1" smtClean="0"/>
              <a:t>checkbox</a:t>
            </a:r>
            <a:r>
              <a:rPr lang="es-AR" dirty="0" smtClean="0"/>
              <a:t>". </a:t>
            </a:r>
          </a:p>
          <a:p>
            <a:pPr>
              <a:defRPr/>
            </a:pPr>
            <a:r>
              <a:rPr lang="es-AR" dirty="0" err="1" smtClean="0"/>
              <a:t>size</a:t>
            </a:r>
            <a:r>
              <a:rPr lang="es-AR" dirty="0" smtClean="0"/>
              <a:t> = Este atributo le dice al agente de usuario la anchura inicial del control. La anchura viene dada en </a:t>
            </a:r>
            <a:r>
              <a:rPr lang="es-AR" dirty="0" smtClean="0">
                <a:hlinkClick r:id="rId4"/>
              </a:rPr>
              <a:t>píxeles</a:t>
            </a:r>
            <a:r>
              <a:rPr lang="es-AR" dirty="0" smtClean="0"/>
              <a:t> excepto cuando el atributo </a:t>
            </a:r>
            <a:r>
              <a:rPr lang="es-AR" dirty="0" err="1" smtClean="0">
                <a:hlinkClick r:id="rId3"/>
              </a:rPr>
              <a:t>type</a:t>
            </a:r>
            <a:r>
              <a:rPr lang="es-AR" dirty="0" smtClean="0"/>
              <a:t> tenga el valor "</a:t>
            </a:r>
            <a:r>
              <a:rPr lang="es-AR" dirty="0" err="1" smtClean="0"/>
              <a:t>text</a:t>
            </a:r>
            <a:r>
              <a:rPr lang="es-AR" dirty="0" smtClean="0"/>
              <a:t>" o "</a:t>
            </a:r>
            <a:r>
              <a:rPr lang="es-AR" dirty="0" err="1" smtClean="0"/>
              <a:t>password</a:t>
            </a:r>
            <a:r>
              <a:rPr lang="es-AR" dirty="0" smtClean="0"/>
              <a:t>". En estos casos, el valor se refiere al número (entero) de caracteres. </a:t>
            </a:r>
          </a:p>
          <a:p>
            <a:pPr>
              <a:defRPr/>
            </a:pPr>
            <a:r>
              <a:rPr lang="es-AR" dirty="0" err="1" smtClean="0"/>
              <a:t>maxlength</a:t>
            </a:r>
            <a:r>
              <a:rPr lang="es-AR" dirty="0" smtClean="0"/>
              <a:t> = Cuando el atributo </a:t>
            </a:r>
            <a:r>
              <a:rPr lang="es-AR" dirty="0" err="1" smtClean="0">
                <a:hlinkClick r:id="rId3"/>
              </a:rPr>
              <a:t>type</a:t>
            </a:r>
            <a:r>
              <a:rPr lang="es-AR" dirty="0" smtClean="0"/>
              <a:t> tiene el valor "</a:t>
            </a:r>
            <a:r>
              <a:rPr lang="es-AR" dirty="0" err="1" smtClean="0"/>
              <a:t>text</a:t>
            </a:r>
            <a:r>
              <a:rPr lang="es-AR" dirty="0" smtClean="0"/>
              <a:t>" o "</a:t>
            </a:r>
            <a:r>
              <a:rPr lang="es-AR" dirty="0" err="1" smtClean="0"/>
              <a:t>password</a:t>
            </a:r>
            <a:r>
              <a:rPr lang="es-AR" dirty="0" smtClean="0"/>
              <a:t>", este atributo especifica el número máximo de caracteres que puede introducir el usuario. Este número puede exceder del especificado por </a:t>
            </a:r>
            <a:r>
              <a:rPr lang="es-AR" dirty="0" err="1" smtClean="0">
                <a:hlinkClick r:id="rId3"/>
              </a:rPr>
              <a:t>size</a:t>
            </a:r>
            <a:r>
              <a:rPr lang="es-AR" dirty="0" smtClean="0"/>
              <a:t>, en cuyo caso el agente de usuario debería ofrecer un mecanismo de desplazamiento. El valor por defecto para este atributo es un número ilimitado. </a:t>
            </a:r>
          </a:p>
          <a:p>
            <a:pPr>
              <a:defRPr/>
            </a:pPr>
            <a:r>
              <a:rPr lang="es-AR" dirty="0" err="1" smtClean="0"/>
              <a:t>checked</a:t>
            </a:r>
            <a:r>
              <a:rPr lang="es-AR" dirty="0" smtClean="0"/>
              <a:t> Cuando el atributo </a:t>
            </a:r>
            <a:r>
              <a:rPr lang="es-AR" dirty="0" err="1" smtClean="0">
                <a:hlinkClick r:id="rId3"/>
              </a:rPr>
              <a:t>type</a:t>
            </a:r>
            <a:r>
              <a:rPr lang="es-AR" dirty="0" smtClean="0"/>
              <a:t> tiene el valor "radio" o "</a:t>
            </a:r>
            <a:r>
              <a:rPr lang="es-AR" dirty="0" err="1" smtClean="0"/>
              <a:t>checkbox</a:t>
            </a:r>
            <a:r>
              <a:rPr lang="es-AR" dirty="0" smtClean="0"/>
              <a:t>", este atributo booleano especifica que el botón está marcado ("</a:t>
            </a:r>
            <a:r>
              <a:rPr lang="es-AR" dirty="0" err="1" smtClean="0"/>
              <a:t>on</a:t>
            </a:r>
            <a:r>
              <a:rPr lang="es-AR" dirty="0" smtClean="0"/>
              <a:t>"). Los agentes de usuario no deben tener en cuenta este atributo para otros tipos de control. </a:t>
            </a:r>
          </a:p>
          <a:p>
            <a:pPr>
              <a:defRPr/>
            </a:pPr>
            <a:r>
              <a:rPr lang="es-AR" dirty="0" err="1" smtClean="0"/>
              <a:t>src</a:t>
            </a:r>
            <a:r>
              <a:rPr lang="es-AR" dirty="0" smtClean="0"/>
              <a:t> = Cuando el atributo </a:t>
            </a:r>
            <a:r>
              <a:rPr lang="es-AR" dirty="0" err="1" smtClean="0">
                <a:hlinkClick r:id="rId3"/>
              </a:rPr>
              <a:t>type</a:t>
            </a:r>
            <a:r>
              <a:rPr lang="es-AR" dirty="0" smtClean="0"/>
              <a:t> tiene el valor "</a:t>
            </a:r>
            <a:r>
              <a:rPr lang="es-AR" dirty="0" err="1" smtClean="0"/>
              <a:t>image</a:t>
            </a:r>
            <a:r>
              <a:rPr lang="es-AR" dirty="0" smtClean="0"/>
              <a:t>", este atributo especifica la localización de la imagen que debe usarse para decorar el botón gráfico de envío. </a:t>
            </a:r>
          </a:p>
          <a:p>
            <a:pPr>
              <a:defRPr/>
            </a:pPr>
            <a:endParaRPr lang="es-ES" dirty="0" smtClean="0"/>
          </a:p>
          <a:p>
            <a:pPr>
              <a:defRPr/>
            </a:pPr>
            <a:endParaRPr lang="es-ES" dirty="0" smtClean="0"/>
          </a:p>
          <a:p>
            <a:pPr>
              <a:defRPr/>
            </a:pPr>
            <a:r>
              <a:rPr lang="es-ES" dirty="0" smtClean="0"/>
              <a:t>Para mas información visitar http://html.conclase.net/w3c/html401-es/interact/forms.html</a:t>
            </a:r>
          </a:p>
          <a:p>
            <a:pPr>
              <a:defRPr/>
            </a:pPr>
            <a:endParaRPr lang="es-A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41EA3DC-F3F2-4DCB-92AE-04B934620E40}" type="slidenum">
              <a:rPr lang="en-US"/>
              <a:pPr>
                <a:defRPr/>
              </a:pPr>
              <a:t>12</a:t>
            </a:fld>
            <a:endParaRPr lang="en-US"/>
          </a:p>
        </p:txBody>
      </p:sp>
      <p:sp>
        <p:nvSpPr>
          <p:cNvPr id="61443" name="Rectangle 2"/>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EC13B8A-F720-4F32-8AB5-AA40D57A3583}" type="slidenum">
              <a:rPr lang="en-US"/>
              <a:pPr>
                <a:defRPr/>
              </a:pPr>
              <a:t>13</a:t>
            </a:fld>
            <a:endParaRPr lang="en-US"/>
          </a:p>
        </p:txBody>
      </p:sp>
      <p:sp>
        <p:nvSpPr>
          <p:cNvPr id="62467" name="Rectangle 2"/>
          <p:cNvSpPr>
            <a:spLocks noGrp="1" noRot="1" noChangeAspect="1"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4C766D8-F3C7-4194-9D40-47D9056977B5}" type="slidenum">
              <a:rPr lang="en-US"/>
              <a:pPr>
                <a:defRPr/>
              </a:pPr>
              <a:t>14</a:t>
            </a:fld>
            <a:endParaRPr lang="en-US"/>
          </a:p>
        </p:txBody>
      </p:sp>
      <p:sp>
        <p:nvSpPr>
          <p:cNvPr id="63491" name="Rectangle 2"/>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DE9E172-333F-4865-8BDF-85856D7B1B0F}" type="slidenum">
              <a:rPr lang="en-US"/>
              <a:pPr>
                <a:defRPr/>
              </a:pPr>
              <a:t>15</a:t>
            </a:fld>
            <a:endParaRPr lang="en-US"/>
          </a:p>
        </p:txBody>
      </p:sp>
      <p:sp>
        <p:nvSpPr>
          <p:cNvPr id="64515" name="Rectangle 2"/>
          <p:cNvSpPr>
            <a:spLocks noGrp="1" noRot="1" noChangeAspect="1"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A69C5595-984D-40B4-9E0D-DDA092D3DDB0}" type="slidenum">
              <a:rPr lang="en-US"/>
              <a:pPr>
                <a:defRPr/>
              </a:pPr>
              <a:t>16</a:t>
            </a:fld>
            <a:endParaRPr lang="en-US"/>
          </a:p>
        </p:txBody>
      </p:sp>
      <p:sp>
        <p:nvSpPr>
          <p:cNvPr id="65539" name="Rectangle 2"/>
          <p:cNvSpPr>
            <a:spLocks noGrp="1" noRot="1" noChangeAspect="1" noChangeArrowheads="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7001C75D-1854-4034-8D99-46FB70A55968}" type="slidenum">
              <a:rPr lang="en-US"/>
              <a:pPr>
                <a:defRPr/>
              </a:pPr>
              <a:t>17</a:t>
            </a:fld>
            <a:endParaRPr lang="en-US"/>
          </a:p>
        </p:txBody>
      </p:sp>
      <p:sp>
        <p:nvSpPr>
          <p:cNvPr id="66563" name="Rectangle 2"/>
          <p:cNvSpPr>
            <a:spLocks noGrp="1" noRot="1" noChangeAspect="1"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E6B6746-904D-4E8D-A4EE-5709FFF82EAA}" type="slidenum">
              <a:rPr lang="en-US"/>
              <a:pPr>
                <a:defRPr/>
              </a:pPr>
              <a:t>18</a:t>
            </a:fld>
            <a:endParaRPr lang="en-US"/>
          </a:p>
        </p:txBody>
      </p:sp>
      <p:sp>
        <p:nvSpPr>
          <p:cNvPr id="67587" name="Rectangle 2"/>
          <p:cNvSpPr>
            <a:spLocks noGrp="1" noRot="1" noChangeAspect="1"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19</a:t>
            </a:fld>
            <a:endParaRPr lang="en-US"/>
          </a:p>
        </p:txBody>
      </p:sp>
      <p:sp>
        <p:nvSpPr>
          <p:cNvPr id="68611" name="Rectangle 2"/>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1FAAFD9-00D7-443C-91AC-EB1772482F78}" type="slidenum">
              <a:rPr lang="en-US"/>
              <a:pPr>
                <a:defRPr/>
              </a:pPr>
              <a:t>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2333BFA-A066-4AE2-AF58-29D53BADE0CA}" type="slidenum">
              <a:rPr lang="en-US"/>
              <a:pPr>
                <a:defRPr/>
              </a:pPr>
              <a:t>20</a:t>
            </a:fld>
            <a:endParaRPr lang="en-US"/>
          </a:p>
        </p:txBody>
      </p:sp>
      <p:sp>
        <p:nvSpPr>
          <p:cNvPr id="69635" name="Rectangle 2"/>
          <p:cNvSpPr>
            <a:spLocks noGrp="1" noRot="1" noChangeAspect="1" noChangeArrowheads="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C3B369-FAB3-47BA-92F2-8B4C82D4AB8B}" type="slidenum">
              <a:rPr lang="en-US"/>
              <a:pPr>
                <a:defRPr/>
              </a:pPr>
              <a:t>21</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s-AR" altLang="en-US">
                <a:latin typeface="Arial" panose="020B0604020202020204" pitchFamily="34" charset="0"/>
              </a:rPr>
              <a:t/>
            </a:r>
            <a:br>
              <a:rPr lang="es-AR" altLang="en-US">
                <a:latin typeface="Arial" panose="020B0604020202020204" pitchFamily="34" charset="0"/>
              </a:rPr>
            </a:br>
            <a:endParaRPr lang="es-AR" altLang="en-US">
              <a:latin typeface="Arial" panose="020B0604020202020204" pitchFamily="34" charset="0"/>
            </a:endParaRP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801494" indent="-308267" eaLnBrk="0" hangingPunct="0">
              <a:defRPr>
                <a:solidFill>
                  <a:schemeClr val="tx1"/>
                </a:solidFill>
                <a:latin typeface="Arial" panose="020B0604020202020204" pitchFamily="34" charset="0"/>
              </a:defRPr>
            </a:lvl2pPr>
            <a:lvl3pPr marL="1233068" indent="-246614" eaLnBrk="0" hangingPunct="0">
              <a:defRPr>
                <a:solidFill>
                  <a:schemeClr val="tx1"/>
                </a:solidFill>
                <a:latin typeface="Arial" panose="020B0604020202020204" pitchFamily="34" charset="0"/>
              </a:defRPr>
            </a:lvl3pPr>
            <a:lvl4pPr marL="1726296" indent="-246614" eaLnBrk="0" hangingPunct="0">
              <a:defRPr>
                <a:solidFill>
                  <a:schemeClr val="tx1"/>
                </a:solidFill>
                <a:latin typeface="Arial" panose="020B0604020202020204" pitchFamily="34" charset="0"/>
              </a:defRPr>
            </a:lvl4pPr>
            <a:lvl5pPr marL="2219523" indent="-246614" eaLnBrk="0" hangingPunct="0">
              <a:defRPr>
                <a:solidFill>
                  <a:schemeClr val="tx1"/>
                </a:solidFill>
                <a:latin typeface="Arial" panose="020B0604020202020204" pitchFamily="34" charset="0"/>
              </a:defRPr>
            </a:lvl5pPr>
            <a:lvl6pPr marL="2712750" indent="-246614" eaLnBrk="0" fontAlgn="base" hangingPunct="0">
              <a:spcBef>
                <a:spcPct val="0"/>
              </a:spcBef>
              <a:spcAft>
                <a:spcPct val="0"/>
              </a:spcAft>
              <a:defRPr>
                <a:solidFill>
                  <a:schemeClr val="tx1"/>
                </a:solidFill>
                <a:latin typeface="Arial" panose="020B0604020202020204" pitchFamily="34" charset="0"/>
              </a:defRPr>
            </a:lvl6pPr>
            <a:lvl7pPr marL="3205978" indent="-246614" eaLnBrk="0" fontAlgn="base" hangingPunct="0">
              <a:spcBef>
                <a:spcPct val="0"/>
              </a:spcBef>
              <a:spcAft>
                <a:spcPct val="0"/>
              </a:spcAft>
              <a:defRPr>
                <a:solidFill>
                  <a:schemeClr val="tx1"/>
                </a:solidFill>
                <a:latin typeface="Arial" panose="020B0604020202020204" pitchFamily="34" charset="0"/>
              </a:defRPr>
            </a:lvl7pPr>
            <a:lvl8pPr marL="3699205" indent="-246614" eaLnBrk="0" fontAlgn="base" hangingPunct="0">
              <a:spcBef>
                <a:spcPct val="0"/>
              </a:spcBef>
              <a:spcAft>
                <a:spcPct val="0"/>
              </a:spcAft>
              <a:defRPr>
                <a:solidFill>
                  <a:schemeClr val="tx1"/>
                </a:solidFill>
                <a:latin typeface="Arial" panose="020B0604020202020204" pitchFamily="34" charset="0"/>
              </a:defRPr>
            </a:lvl8pPr>
            <a:lvl9pPr marL="4192433" indent="-246614"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22</a:t>
            </a:fld>
            <a:endParaRPr lang="es-AR" altLang="en-US"/>
          </a:p>
        </p:txBody>
      </p:sp>
    </p:spTree>
    <p:extLst>
      <p:ext uri="{BB962C8B-B14F-4D97-AF65-F5344CB8AC3E}">
        <p14:creationId xmlns:p14="http://schemas.microsoft.com/office/powerpoint/2010/main" xmlns="" val="2557706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C3B369-FAB3-47BA-92F2-8B4C82D4AB8B}" type="slidenum">
              <a:rPr lang="en-US"/>
              <a:pPr>
                <a:defRPr/>
              </a:pPr>
              <a:t>23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s-AR" altLang="en-US">
                <a:latin typeface="Arial" panose="020B0604020202020204" pitchFamily="34" charset="0"/>
              </a:rPr>
              <a:t/>
            </a:r>
            <a:br>
              <a:rPr lang="es-AR" altLang="en-US">
                <a:latin typeface="Arial" panose="020B0604020202020204" pitchFamily="34" charset="0"/>
              </a:rPr>
            </a:br>
            <a:endParaRPr lang="es-AR" altLang="en-US">
              <a:latin typeface="Arial" panose="020B0604020202020204" pitchFamily="34" charset="0"/>
            </a:endParaRPr>
          </a:p>
          <a:p>
            <a:r>
              <a:rPr lang="es-AR" altLang="en-US">
                <a:latin typeface="Arial" panose="020B0604020202020204" pitchFamily="34" charset="0"/>
                <a:cs typeface="Arial"/>
              </a:rPr>
              <a:t/>
            </a:r>
            <a:br>
              <a:rPr lang="es-AR" altLang="en-US">
                <a:latin typeface="Arial" panose="020B0604020202020204" pitchFamily="34" charset="0"/>
                <a:cs typeface="Arial"/>
              </a:rPr>
            </a:br>
            <a:endParaRPr lang="es-AR" altLang="en-US">
              <a:latin typeface="Arial" panose="020B0604020202020204" pitchFamily="34" charset="0"/>
              <a:cs typeface="Arial"/>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801494" indent="-308267" eaLnBrk="0" hangingPunct="0">
              <a:defRPr>
                <a:solidFill>
                  <a:schemeClr val="tx1"/>
                </a:solidFill>
                <a:latin typeface="Arial" panose="020B0604020202020204" pitchFamily="34" charset="0"/>
              </a:defRPr>
            </a:lvl2pPr>
            <a:lvl3pPr marL="1233068" indent="-246614" eaLnBrk="0" hangingPunct="0">
              <a:defRPr>
                <a:solidFill>
                  <a:schemeClr val="tx1"/>
                </a:solidFill>
                <a:latin typeface="Arial" panose="020B0604020202020204" pitchFamily="34" charset="0"/>
              </a:defRPr>
            </a:lvl3pPr>
            <a:lvl4pPr marL="1726296" indent="-246614" eaLnBrk="0" hangingPunct="0">
              <a:defRPr>
                <a:solidFill>
                  <a:schemeClr val="tx1"/>
                </a:solidFill>
                <a:latin typeface="Arial" panose="020B0604020202020204" pitchFamily="34" charset="0"/>
              </a:defRPr>
            </a:lvl4pPr>
            <a:lvl5pPr marL="2219523" indent="-246614" eaLnBrk="0" hangingPunct="0">
              <a:defRPr>
                <a:solidFill>
                  <a:schemeClr val="tx1"/>
                </a:solidFill>
                <a:latin typeface="Arial" panose="020B0604020202020204" pitchFamily="34" charset="0"/>
              </a:defRPr>
            </a:lvl5pPr>
            <a:lvl6pPr marL="2712750" indent="-246614" eaLnBrk="0" fontAlgn="base" hangingPunct="0">
              <a:spcBef>
                <a:spcPct val="0"/>
              </a:spcBef>
              <a:spcAft>
                <a:spcPct val="0"/>
              </a:spcAft>
              <a:defRPr>
                <a:solidFill>
                  <a:schemeClr val="tx1"/>
                </a:solidFill>
                <a:latin typeface="Arial" panose="020B0604020202020204" pitchFamily="34" charset="0"/>
              </a:defRPr>
            </a:lvl6pPr>
            <a:lvl7pPr marL="3205978" indent="-246614" eaLnBrk="0" fontAlgn="base" hangingPunct="0">
              <a:spcBef>
                <a:spcPct val="0"/>
              </a:spcBef>
              <a:spcAft>
                <a:spcPct val="0"/>
              </a:spcAft>
              <a:defRPr>
                <a:solidFill>
                  <a:schemeClr val="tx1"/>
                </a:solidFill>
                <a:latin typeface="Arial" panose="020B0604020202020204" pitchFamily="34" charset="0"/>
              </a:defRPr>
            </a:lvl7pPr>
            <a:lvl8pPr marL="3699205" indent="-246614" eaLnBrk="0" fontAlgn="base" hangingPunct="0">
              <a:spcBef>
                <a:spcPct val="0"/>
              </a:spcBef>
              <a:spcAft>
                <a:spcPct val="0"/>
              </a:spcAft>
              <a:defRPr>
                <a:solidFill>
                  <a:schemeClr val="tx1"/>
                </a:solidFill>
                <a:latin typeface="Arial" panose="020B0604020202020204" pitchFamily="34" charset="0"/>
              </a:defRPr>
            </a:lvl8pPr>
            <a:lvl9pPr marL="4192433" indent="-246614"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4E4FF5-B637-4A3C-92A3-F67B91A2C838}" type="slidenum">
              <a:rPr lang="es-AR" altLang="en-US"/>
              <a:pPr eaLnBrk="1" hangingPunct="1"/>
              <a:t>24</a:t>
            </a:fld>
            <a:endParaRPr lang="es-AR" altLang="en-US"/>
          </a:p>
        </p:txBody>
      </p:sp>
    </p:spTree>
    <p:extLst>
      <p:ext uri="{BB962C8B-B14F-4D97-AF65-F5344CB8AC3E}">
        <p14:creationId xmlns:p14="http://schemas.microsoft.com/office/powerpoint/2010/main" xmlns="" val="3584800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C3B369-FAB3-47BA-92F2-8B4C82D4AB8B}" type="slidenum">
              <a:rPr lang="en-US"/>
              <a:pPr>
                <a:defRPr/>
              </a:pPr>
              <a:t>25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s-ES" altLang="en-US">
                <a:latin typeface="Arial" panose="020B0604020202020204" pitchFamily="34" charset="0"/>
              </a:rPr>
              <a:t/>
            </a:r>
            <a:br>
              <a:rPr lang="es-ES" altLang="en-US">
                <a:latin typeface="Arial" panose="020B0604020202020204" pitchFamily="34" charset="0"/>
              </a:rPr>
            </a:br>
            <a:endParaRPr lang="es-ES" altLang="en-US">
              <a:latin typeface="Arial" panose="020B0604020202020204" pitchFamily="34" charset="0"/>
            </a:endParaRPr>
          </a:p>
        </p:txBody>
      </p:sp>
      <p:sp>
        <p:nvSpPr>
          <p:cNvPr id="30724"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801494" indent="-308267" eaLnBrk="0" hangingPunct="0">
              <a:defRPr>
                <a:solidFill>
                  <a:schemeClr val="tx1"/>
                </a:solidFill>
                <a:latin typeface="Arial" panose="020B0604020202020204" pitchFamily="34" charset="0"/>
              </a:defRPr>
            </a:lvl2pPr>
            <a:lvl3pPr marL="1233068" indent="-246614" eaLnBrk="0" hangingPunct="0">
              <a:defRPr>
                <a:solidFill>
                  <a:schemeClr val="tx1"/>
                </a:solidFill>
                <a:latin typeface="Arial" panose="020B0604020202020204" pitchFamily="34" charset="0"/>
              </a:defRPr>
            </a:lvl3pPr>
            <a:lvl4pPr marL="1726296" indent="-246614" eaLnBrk="0" hangingPunct="0">
              <a:defRPr>
                <a:solidFill>
                  <a:schemeClr val="tx1"/>
                </a:solidFill>
                <a:latin typeface="Arial" panose="020B0604020202020204" pitchFamily="34" charset="0"/>
              </a:defRPr>
            </a:lvl4pPr>
            <a:lvl5pPr marL="2219523" indent="-246614" eaLnBrk="0" hangingPunct="0">
              <a:defRPr>
                <a:solidFill>
                  <a:schemeClr val="tx1"/>
                </a:solidFill>
                <a:latin typeface="Arial" panose="020B0604020202020204" pitchFamily="34" charset="0"/>
              </a:defRPr>
            </a:lvl5pPr>
            <a:lvl6pPr marL="2712750" indent="-246614" eaLnBrk="0" fontAlgn="base" hangingPunct="0">
              <a:spcBef>
                <a:spcPct val="0"/>
              </a:spcBef>
              <a:spcAft>
                <a:spcPct val="0"/>
              </a:spcAft>
              <a:defRPr>
                <a:solidFill>
                  <a:schemeClr val="tx1"/>
                </a:solidFill>
                <a:latin typeface="Arial" panose="020B0604020202020204" pitchFamily="34" charset="0"/>
              </a:defRPr>
            </a:lvl6pPr>
            <a:lvl7pPr marL="3205978" indent="-246614" eaLnBrk="0" fontAlgn="base" hangingPunct="0">
              <a:spcBef>
                <a:spcPct val="0"/>
              </a:spcBef>
              <a:spcAft>
                <a:spcPct val="0"/>
              </a:spcAft>
              <a:defRPr>
                <a:solidFill>
                  <a:schemeClr val="tx1"/>
                </a:solidFill>
                <a:latin typeface="Arial" panose="020B0604020202020204" pitchFamily="34" charset="0"/>
              </a:defRPr>
            </a:lvl7pPr>
            <a:lvl8pPr marL="3699205" indent="-246614" eaLnBrk="0" fontAlgn="base" hangingPunct="0">
              <a:spcBef>
                <a:spcPct val="0"/>
              </a:spcBef>
              <a:spcAft>
                <a:spcPct val="0"/>
              </a:spcAft>
              <a:defRPr>
                <a:solidFill>
                  <a:schemeClr val="tx1"/>
                </a:solidFill>
                <a:latin typeface="Arial" panose="020B0604020202020204" pitchFamily="34" charset="0"/>
              </a:defRPr>
            </a:lvl8pPr>
            <a:lvl9pPr marL="4192433" indent="-246614"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8F312E-15AA-4E5A-A000-712FEE34548F}" type="slidenum">
              <a:rPr lang="es-AR" altLang="en-US"/>
              <a:pPr eaLnBrk="1" hangingPunct="1"/>
              <a:t>26</a:t>
            </a:fld>
            <a:endParaRPr lang="es-AR" altLang="en-US"/>
          </a:p>
        </p:txBody>
      </p:sp>
    </p:spTree>
    <p:extLst>
      <p:ext uri="{BB962C8B-B14F-4D97-AF65-F5344CB8AC3E}">
        <p14:creationId xmlns:p14="http://schemas.microsoft.com/office/powerpoint/2010/main" xmlns="" val="465929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C3B369-FAB3-47BA-92F2-8B4C82D4AB8B}" type="slidenum">
              <a:rPr lang="en-US"/>
              <a:pPr>
                <a:defRPr/>
              </a:pPr>
              <a:t>27</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28</a:t>
            </a:fld>
            <a:endParaRPr lang="es-AR" altLang="en-US"/>
          </a:p>
        </p:txBody>
      </p:sp>
    </p:spTree>
    <p:extLst>
      <p:ext uri="{BB962C8B-B14F-4D97-AF65-F5344CB8AC3E}">
        <p14:creationId xmlns:p14="http://schemas.microsoft.com/office/powerpoint/2010/main" xmlns="" val="92671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5B16B5-39F3-43BE-956F-CA8620255C41}" type="slidenum">
              <a:rPr lang="en-US"/>
              <a:pPr>
                <a:defRPr/>
              </a:pPr>
              <a:t>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BBC793-A1BC-41BE-AD0E-00E204359CDC}" type="slidenum">
              <a:rPr lang="en-US"/>
              <a:pPr>
                <a:defRPr/>
              </a:pPr>
              <a:t>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D7AB83-2DF6-4EC6-8C62-63F5DDF54CFD}" type="slidenum">
              <a:rPr lang="en-US"/>
              <a:pPr>
                <a:defRPr/>
              </a:pPr>
              <a:t>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18F4D6FA-1893-406B-8CAC-AB9E99C7F5FA}" type="slidenum">
              <a:rPr lang="en-US"/>
              <a:pPr>
                <a:defRPr/>
              </a:pPr>
              <a:t>7</a:t>
            </a:fld>
            <a:endParaRPr lang="en-US"/>
          </a:p>
        </p:txBody>
      </p:sp>
      <p:sp>
        <p:nvSpPr>
          <p:cNvPr id="51203"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lnSpcReduction="10000"/>
          </a:bodyPr>
          <a:lstStyle/>
          <a:p>
            <a:pPr>
              <a:defRPr/>
            </a:pPr>
            <a:r>
              <a:rPr lang="es-AR" dirty="0" smtClean="0"/>
              <a:t>Tres son los </a:t>
            </a:r>
            <a:r>
              <a:rPr lang="es-AR" dirty="0" err="1" smtClean="0"/>
              <a:t>tags</a:t>
            </a:r>
            <a:r>
              <a:rPr lang="es-AR" dirty="0" smtClean="0"/>
              <a:t> que describen la estructura general de un documento y dan una información sencilla sobre él. Estas </a:t>
            </a:r>
            <a:r>
              <a:rPr lang="es-AR" dirty="0" err="1" smtClean="0"/>
              <a:t>tags</a:t>
            </a:r>
            <a:r>
              <a:rPr lang="es-AR" dirty="0" smtClean="0"/>
              <a:t> no afectan a la apariencia del documento y solo interpretan y filtran los archivos HTML.</a:t>
            </a:r>
          </a:p>
          <a:p>
            <a:pPr>
              <a:defRPr/>
            </a:pPr>
            <a:endParaRPr lang="es-AR" dirty="0" smtClean="0"/>
          </a:p>
          <a:p>
            <a:pPr>
              <a:defRPr/>
            </a:pPr>
            <a:r>
              <a:rPr lang="es-AR" dirty="0" smtClean="0"/>
              <a:t>&lt;HTML&gt;: Limitan el documento e indica que se encuentra escrito en este lenguaje.</a:t>
            </a:r>
            <a:br>
              <a:rPr lang="es-AR" dirty="0" smtClean="0"/>
            </a:br>
            <a:endParaRPr lang="es-AR" dirty="0" smtClean="0"/>
          </a:p>
          <a:p>
            <a:pPr>
              <a:defRPr/>
            </a:pPr>
            <a:r>
              <a:rPr lang="es-AR" dirty="0" smtClean="0"/>
              <a:t>&lt;HEAD&gt;: Especifica el prólogo del resto del archivo. Son pocas las </a:t>
            </a:r>
            <a:r>
              <a:rPr lang="es-AR" dirty="0" err="1" smtClean="0"/>
              <a:t>tags</a:t>
            </a:r>
            <a:r>
              <a:rPr lang="es-AR" dirty="0" smtClean="0"/>
              <a:t> que van dentro de ella, destacando la del titulo &lt;TITLE&gt; que será utilizado por los marcadores del navegador e identificará el contenido de la página. Solo puede haber un título por documento, preferiblemente corto aunque significativo, y no caben otras </a:t>
            </a:r>
            <a:r>
              <a:rPr lang="es-AR" dirty="0" err="1" smtClean="0"/>
              <a:t>tags</a:t>
            </a:r>
            <a:r>
              <a:rPr lang="es-AR" dirty="0" smtClean="0"/>
              <a:t> dentro de él. En head no hay que colocar nada del texto del documento.</a:t>
            </a:r>
            <a:br>
              <a:rPr lang="es-AR" dirty="0" smtClean="0"/>
            </a:br>
            <a:endParaRPr lang="es-AR" dirty="0" smtClean="0"/>
          </a:p>
          <a:p>
            <a:pPr>
              <a:defRPr/>
            </a:pPr>
            <a:r>
              <a:rPr lang="es-AR" dirty="0" smtClean="0"/>
              <a:t>&lt;BODY&gt;: Encierra el resto del documento, el contenido. </a:t>
            </a:r>
          </a:p>
          <a:p>
            <a:pPr>
              <a:defRPr/>
            </a:pPr>
            <a:endParaRPr lang="es-A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1E42AC-A966-4C2D-BC70-30D7F0F2A698}" type="slidenum">
              <a:rPr lang="en-US"/>
              <a:pPr>
                <a:defRPr/>
              </a:pPr>
              <a:t>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3F566F-11B8-4418-BB27-6ADD319C3F69}" type="slidenum">
              <a:rPr lang="en-US"/>
              <a:pPr>
                <a:defRPr/>
              </a:pPr>
              <a:t>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s-AR" i="1" smtClean="0">
                <a:solidFill>
                  <a:schemeClr val="bg2"/>
                </a:solidFill>
              </a:rPr>
              <a:t>Definiciones de atributos</a:t>
            </a:r>
            <a:endParaRPr lang="es-AR" smtClean="0">
              <a:solidFill>
                <a:schemeClr val="bg2"/>
              </a:solidFill>
            </a:endParaRPr>
          </a:p>
          <a:p>
            <a:r>
              <a:rPr lang="es-AR" smtClean="0">
                <a:solidFill>
                  <a:schemeClr val="bg2"/>
                </a:solidFill>
              </a:rPr>
              <a:t>action = Este atributo especifica un agente procesador de formularios. El comportamiento del agente de usuario frente a un valor diferente de un URI HTTP es indefinido. </a:t>
            </a:r>
          </a:p>
          <a:p>
            <a:r>
              <a:rPr lang="es-AR" smtClean="0">
                <a:solidFill>
                  <a:schemeClr val="bg2"/>
                </a:solidFill>
              </a:rPr>
              <a:t>method = get|post Este atributo especifica qué método HTTP se usará para enviar el conjunto de datos del formulario. Los valores posibles (que no distinguen entre mayúsculas y minúsculas) son "get" (valor por defecto) y "post". </a:t>
            </a:r>
          </a:p>
          <a:p>
            <a:r>
              <a:rPr lang="es-AR" smtClean="0">
                <a:solidFill>
                  <a:schemeClr val="bg2"/>
                </a:solidFill>
              </a:rPr>
              <a:t>enctype = Este atributo especifica el tipo de contenido usado para enviar el formulario al servidor (cuando el valor del atributo </a:t>
            </a:r>
            <a:r>
              <a:rPr lang="es-AR" smtClean="0">
                <a:solidFill>
                  <a:srgbClr val="FF0000"/>
                </a:solidFill>
                <a:hlinkClick r:id="rId3"/>
              </a:rPr>
              <a:t>method</a:t>
            </a:r>
            <a:r>
              <a:rPr lang="es-AR" smtClean="0">
                <a:solidFill>
                  <a:schemeClr val="bg2"/>
                </a:solidFill>
              </a:rPr>
              <a:t> sea "post"). El valor por defecto de este atributo es "application/x-www-form-urlencoded". El valor "multipart/form-data" debería usarse en combinación con el elemento </a:t>
            </a:r>
            <a:r>
              <a:rPr lang="es-AR" smtClean="0">
                <a:solidFill>
                  <a:schemeClr val="bg2"/>
                </a:solidFill>
                <a:hlinkClick r:id="rId3"/>
              </a:rPr>
              <a:t>INPUT</a:t>
            </a:r>
            <a:r>
              <a:rPr lang="es-AR" smtClean="0">
                <a:solidFill>
                  <a:schemeClr val="bg2"/>
                </a:solidFill>
              </a:rPr>
              <a:t>, type="file". accept-charset = Este atributo especifica la lista de </a:t>
            </a:r>
            <a:r>
              <a:rPr lang="es-AR" smtClean="0">
                <a:solidFill>
                  <a:schemeClr val="bg2"/>
                </a:solidFill>
                <a:hlinkClick r:id="rId4"/>
              </a:rPr>
              <a:t>codificaciones de caracteres</a:t>
            </a:r>
            <a:r>
              <a:rPr lang="es-AR" smtClean="0">
                <a:solidFill>
                  <a:schemeClr val="bg2"/>
                </a:solidFill>
              </a:rPr>
              <a:t> para los datos introducidos que son aceptadas por el servidor que procesa este formulario. El valor es una lista de valores de </a:t>
            </a:r>
            <a:r>
              <a:rPr lang="es-AR" smtClean="0">
                <a:solidFill>
                  <a:schemeClr val="bg2"/>
                </a:solidFill>
                <a:hlinkClick r:id="rId5"/>
              </a:rPr>
              <a:t>codificaciones de caracteres</a:t>
            </a:r>
            <a:r>
              <a:rPr lang="es-AR" smtClean="0">
                <a:solidFill>
                  <a:schemeClr val="bg2"/>
                </a:solidFill>
              </a:rPr>
              <a:t> separadas por espacios y/o comas. El cliente debe interpretar esta lista como una lista o-exclusiva, es decir, el servidor es capaz de aceptar cualquier codificación de caracteres individual por entidad recibida. El valor por defecto de este atributo es la cadena reservada "UNKNOWN" ("desconocido"). Los agentes de usuario pueden interpretar este valor como la codificación de caracteres que fue usada para transmitir el documento que contiene este elemento </a:t>
            </a:r>
            <a:r>
              <a:rPr lang="es-AR" smtClean="0">
                <a:solidFill>
                  <a:schemeClr val="bg2"/>
                </a:solidFill>
                <a:hlinkClick r:id="rId3"/>
              </a:rPr>
              <a:t>FORM</a:t>
            </a:r>
            <a:r>
              <a:rPr lang="es-AR" smtClean="0">
                <a:solidFill>
                  <a:schemeClr val="bg2"/>
                </a:solidFill>
              </a:rPr>
              <a:t>.</a:t>
            </a:r>
          </a:p>
          <a:p>
            <a:r>
              <a:rPr lang="es-AR" smtClean="0">
                <a:solidFill>
                  <a:schemeClr val="bg2"/>
                </a:solidFill>
              </a:rPr>
              <a:t>accept = </a:t>
            </a:r>
            <a:r>
              <a:rPr lang="es-AR" i="1" smtClean="0">
                <a:solidFill>
                  <a:schemeClr val="bg2"/>
                </a:solidFill>
                <a:hlinkClick r:id="rId5"/>
              </a:rPr>
              <a:t>lista de tipos de contenido</a:t>
            </a:r>
            <a:r>
              <a:rPr lang="es-AR" smtClean="0">
                <a:solidFill>
                  <a:schemeClr val="bg2"/>
                </a:solidFill>
              </a:rPr>
              <a:t> </a:t>
            </a:r>
            <a:r>
              <a:rPr lang="es-AR" smtClean="0">
                <a:solidFill>
                  <a:schemeClr val="bg2"/>
                </a:solidFill>
                <a:hlinkClick r:id="rId5"/>
              </a:rPr>
              <a:t>[CI]</a:t>
            </a:r>
            <a:r>
              <a:rPr lang="es-AR" smtClean="0">
                <a:solidFill>
                  <a:schemeClr val="bg2"/>
                </a:solidFill>
              </a:rPr>
              <a:t> Este atributo especifica una lista de tipos de contenido separados por comas que un servidor procesador de formularios manejará correctamente. Los agentes de usuario pueden utilizar esta información para filtrar ficheros no conformes cuando pidan al usuario seleccionar ficheros para enviar al servidor (véase el elemento </a:t>
            </a:r>
            <a:r>
              <a:rPr lang="es-AR" smtClean="0">
                <a:solidFill>
                  <a:schemeClr val="bg2"/>
                </a:solidFill>
                <a:hlinkClick r:id="rId3"/>
              </a:rPr>
              <a:t>INPUT</a:t>
            </a:r>
            <a:r>
              <a:rPr lang="es-AR" smtClean="0">
                <a:solidFill>
                  <a:schemeClr val="bg2"/>
                </a:solidFill>
              </a:rPr>
              <a:t> cuando </a:t>
            </a:r>
            <a:r>
              <a:rPr lang="es-AR" smtClean="0">
                <a:solidFill>
                  <a:schemeClr val="bg2"/>
                </a:solidFill>
                <a:hlinkClick r:id="rId3"/>
              </a:rPr>
              <a:t>type</a:t>
            </a:r>
            <a:r>
              <a:rPr lang="es-AR" smtClean="0">
                <a:solidFill>
                  <a:schemeClr val="bg2"/>
                </a:solidFill>
              </a:rPr>
              <a:t>="file"). </a:t>
            </a:r>
          </a:p>
          <a:p>
            <a:r>
              <a:rPr lang="es-AR" smtClean="0">
                <a:solidFill>
                  <a:schemeClr val="bg2"/>
                </a:solidFill>
              </a:rPr>
              <a:t>name = Este atributo da nombre al elemento de modo que se pueda hacer referencia a él desde hojas de estilo o scripts. </a:t>
            </a:r>
          </a:p>
          <a:p>
            <a:endParaRPr lang="es-AR" b="1" smtClean="0">
              <a:solidFill>
                <a:schemeClr val="bg2"/>
              </a:solidFill>
            </a:endParaRPr>
          </a:p>
          <a:p>
            <a:r>
              <a:rPr lang="es-AR" b="1" smtClean="0">
                <a:solidFill>
                  <a:schemeClr val="bg2"/>
                </a:solidFill>
              </a:rPr>
              <a:t>Nota.</a:t>
            </a:r>
            <a:r>
              <a:rPr lang="es-AR" smtClean="0">
                <a:solidFill>
                  <a:schemeClr val="bg2"/>
                </a:solidFill>
              </a:rPr>
              <a:t> Este atributo ha sido incluido por motivos de compatibilidad con versiones anteriores. Las aplicaciones deberían usar el atributo </a:t>
            </a:r>
            <a:r>
              <a:rPr lang="es-AR" smtClean="0">
                <a:solidFill>
                  <a:schemeClr val="bg2"/>
                </a:solidFill>
                <a:hlinkClick r:id="rId6"/>
              </a:rPr>
              <a:t>id</a:t>
            </a:r>
            <a:r>
              <a:rPr lang="es-AR" smtClean="0">
                <a:solidFill>
                  <a:schemeClr val="bg2"/>
                </a:solidFill>
              </a:rPr>
              <a:t> para identificar elementos. </a:t>
            </a:r>
          </a:p>
          <a:p>
            <a:endParaRPr lang="es-AR" smtClean="0">
              <a:solidFill>
                <a:schemeClr val="bg2"/>
              </a:solidFill>
            </a:endParaRPr>
          </a:p>
          <a:p>
            <a:r>
              <a:rPr lang="es-ES" smtClean="0"/>
              <a:t>Para mas información visitar http://html.conclase.net/w3c/html401-es/interact/forms.html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43313"/>
            <a:ext cx="8697913" cy="757237"/>
          </a:xfrm>
        </p:spPr>
        <p:txBody>
          <a:bodyPr/>
          <a:lstStyle/>
          <a:p>
            <a:pPr algn="ctr" eaLnBrk="1" hangingPunct="1">
              <a:defRPr/>
            </a:pPr>
            <a:r>
              <a:rPr lang="es-AR" dirty="0" smtClean="0"/>
              <a:t>Maximiliano </a:t>
            </a:r>
            <a:r>
              <a:rPr lang="es-AR" dirty="0" err="1" smtClean="0"/>
              <a:t>Neiner</a:t>
            </a:r>
            <a:endParaRPr lang="es-AR" dirty="0" smtClean="0"/>
          </a:p>
        </p:txBody>
      </p:sp>
      <p:sp>
        <p:nvSpPr>
          <p:cNvPr id="960516" name="Rectangle 4"/>
          <p:cNvSpPr>
            <a:spLocks noChangeArrowheads="1"/>
          </p:cNvSpPr>
          <p:nvPr/>
        </p:nvSpPr>
        <p:spPr bwMode="auto">
          <a:xfrm>
            <a:off x="328613" y="357188"/>
            <a:ext cx="8588375" cy="2751137"/>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HTML</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3</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384720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HTML</a:t>
            </a: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HTML?</a:t>
            </a: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b="0" dirty="0">
                <a:solidFill>
                  <a:schemeClr val="accent1"/>
                </a:solidFill>
                <a:effectLst>
                  <a:outerShdw blurRad="38100" dist="38100" dir="2700000" algn="tl">
                    <a:srgbClr val="000000"/>
                  </a:outerShdw>
                </a:effectLst>
                <a:latin typeface="Franklin Gothic Medium" pitchFamily="34" charset="0"/>
              </a:rPr>
              <a:t>Controles de Entrada de Datos</a:t>
            </a:r>
            <a:endParaRPr lang="es-AR" b="0" dirty="0">
              <a:effectLst>
                <a:outerShdw blurRad="38100" dist="38100" dir="2700000" algn="tl">
                  <a:srgbClr val="000000"/>
                </a:outerShdw>
              </a:effectLst>
              <a:latin typeface="Franklin Gothic Medium" pitchFamily="34" charset="0"/>
            </a:endParaRPr>
          </a:p>
          <a:p>
            <a:pPr marL="558800" indent="-558800">
              <a:lnSpc>
                <a:spcPct val="90000"/>
              </a:lnSpc>
              <a:spcBef>
                <a:spcPct val="25000"/>
              </a:spcBef>
              <a:buClr>
                <a:schemeClr val="tx2"/>
              </a:buClr>
              <a:buSzPct val="75000"/>
              <a:buFont typeface="Wingdings" pitchFamily="2" charset="2"/>
              <a:buBlip>
                <a:blip r:embed="rId3"/>
              </a:buBlip>
              <a:defRPr/>
            </a:pPr>
            <a:r>
              <a:rPr lang="es-AR" b="0" dirty="0" smtClean="0">
                <a:effectLst>
                  <a:outerShdw blurRad="38100" dist="38100" dir="2700000" algn="tl">
                    <a:srgbClr val="000000"/>
                  </a:outerShdw>
                </a:effectLst>
                <a:latin typeface="Franklin Gothic Medium" pitchFamily="34" charset="0"/>
              </a:rPr>
              <a:t>HTTP</a:t>
            </a:r>
          </a:p>
          <a:p>
            <a:pPr marL="558800" indent="-558800">
              <a:lnSpc>
                <a:spcPct val="90000"/>
              </a:lnSpc>
              <a:spcBef>
                <a:spcPct val="25000"/>
              </a:spcBef>
              <a:buClr>
                <a:schemeClr val="tx2"/>
              </a:buClr>
              <a:buSzPct val="75000"/>
              <a:buFont typeface="Wingdings" pitchFamily="2" charset="2"/>
              <a:buBlip>
                <a:blip r:embed="rId3"/>
              </a:buBlip>
              <a:defRPr/>
            </a:pPr>
            <a:r>
              <a:rPr lang="es-AR" b="0" dirty="0" smtClean="0">
                <a:effectLst>
                  <a:outerShdw blurRad="38100" dist="38100" dir="2700000" algn="tl">
                    <a:srgbClr val="000000"/>
                  </a:outerShdw>
                </a:effectLst>
                <a:latin typeface="Franklin Gothic Medium" pitchFamily="34" charset="0"/>
              </a:rPr>
              <a:t>Envío de 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smtClean="0"/>
              <a:t>&lt;input&gt;</a:t>
            </a:r>
          </a:p>
        </p:txBody>
      </p:sp>
      <p:sp>
        <p:nvSpPr>
          <p:cNvPr id="1095683" name="Rectangle 3"/>
          <p:cNvSpPr>
            <a:spLocks noGrp="1" noChangeArrowheads="1"/>
          </p:cNvSpPr>
          <p:nvPr>
            <p:ph type="body" idx="1"/>
          </p:nvPr>
        </p:nvSpPr>
        <p:spPr>
          <a:xfrm>
            <a:off x="374650" y="1230313"/>
            <a:ext cx="8769350" cy="3022600"/>
          </a:xfrm>
        </p:spPr>
        <p:txBody>
          <a:bodyPr/>
          <a:lstStyle/>
          <a:p>
            <a:pPr eaLnBrk="1" hangingPunct="1">
              <a:lnSpc>
                <a:spcPct val="110000"/>
              </a:lnSpc>
              <a:spcBef>
                <a:spcPct val="0"/>
              </a:spcBef>
              <a:spcAft>
                <a:spcPct val="10000"/>
              </a:spcAft>
              <a:defRPr/>
            </a:pPr>
            <a:r>
              <a:rPr lang="es-ES" sz="2800" dirty="0" smtClean="0"/>
              <a:t>El </a:t>
            </a:r>
            <a:r>
              <a:rPr lang="es-ES" sz="2800" dirty="0" err="1" smtClean="0"/>
              <a:t>tag</a:t>
            </a:r>
            <a:r>
              <a:rPr lang="es-ES" sz="2800" dirty="0" smtClean="0"/>
              <a:t> &lt;input&gt; es el segundo </a:t>
            </a:r>
            <a:r>
              <a:rPr lang="es-ES" sz="2800" dirty="0" err="1" smtClean="0"/>
              <a:t>tag</a:t>
            </a:r>
            <a:r>
              <a:rPr lang="es-ES" sz="2800" dirty="0" smtClean="0"/>
              <a:t> más utilizado en formularios.</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Es un </a:t>
            </a:r>
            <a:r>
              <a:rPr lang="es-ES" sz="2800" dirty="0" err="1" smtClean="0"/>
              <a:t>tag</a:t>
            </a:r>
            <a:r>
              <a:rPr lang="es-ES" sz="2800" dirty="0" smtClean="0"/>
              <a:t> multifunción, ya que de acuerdo al valor del atributo </a:t>
            </a:r>
            <a:r>
              <a:rPr lang="es-ES" sz="2800" b="1" i="1" dirty="0" err="1" smtClean="0"/>
              <a:t>type</a:t>
            </a:r>
            <a:r>
              <a:rPr lang="es-ES" sz="2800" dirty="0" smtClean="0"/>
              <a:t>, se podrán definir: </a:t>
            </a:r>
            <a:r>
              <a:rPr lang="es-ES" sz="2800" dirty="0" err="1" smtClean="0"/>
              <a:t>textbox</a:t>
            </a:r>
            <a:r>
              <a:rPr lang="es-ES" sz="2800" dirty="0" smtClean="0"/>
              <a:t>, </a:t>
            </a:r>
            <a:r>
              <a:rPr lang="es-ES" sz="2800" dirty="0" err="1" smtClean="0"/>
              <a:t>password</a:t>
            </a:r>
            <a:r>
              <a:rPr lang="es-ES" sz="2800" dirty="0" smtClean="0"/>
              <a:t>, </a:t>
            </a:r>
            <a:r>
              <a:rPr lang="es-ES" sz="2800" dirty="0" err="1" smtClean="0"/>
              <a:t>checkbox</a:t>
            </a:r>
            <a:r>
              <a:rPr lang="es-ES" sz="2800" dirty="0" smtClean="0"/>
              <a:t>, </a:t>
            </a:r>
            <a:r>
              <a:rPr lang="es-ES" sz="2800" dirty="0" err="1" smtClean="0"/>
              <a:t>radiobutton</a:t>
            </a:r>
            <a:r>
              <a:rPr lang="es-ES" sz="2800" dirty="0" smtClean="0"/>
              <a:t>, etc.</a:t>
            </a:r>
          </a:p>
        </p:txBody>
      </p:sp>
      <p:sp>
        <p:nvSpPr>
          <p:cNvPr id="4" name="Rectangle 5"/>
          <p:cNvSpPr>
            <a:spLocks noChangeArrowheads="1"/>
          </p:cNvSpPr>
          <p:nvPr/>
        </p:nvSpPr>
        <p:spPr bwMode="auto">
          <a:xfrm>
            <a:off x="557213" y="4500563"/>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=“[TEXT|PASSWORD|CHECKBOX|RADIO|SUBMIT|</a:t>
            </a:r>
          </a:p>
          <a:p>
            <a:pPr>
              <a:defRPr/>
            </a:pPr>
            <a:r>
              <a:rPr lang="en-US" sz="2200" dirty="0">
                <a:solidFill>
                  <a:srgbClr val="0000FF"/>
                </a:solidFill>
                <a:latin typeface="Arial Narrow" pitchFamily="34" charset="0"/>
                <a:ea typeface="Times New Roman" pitchFamily="18" charset="0"/>
                <a:cs typeface="Courier New" pitchFamily="49" charset="0"/>
              </a:rPr>
              <a:t>		RESET|FILE|HIDDEN|IMAGE|BUTTON]”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a:t>
            </a:r>
            <a:endParaRPr lang="es-AR" sz="2800" dirty="0" smtClean="0"/>
          </a:p>
        </p:txBody>
      </p:sp>
      <p:sp>
        <p:nvSpPr>
          <p:cNvPr id="1097731" name="Rectangle 3"/>
          <p:cNvSpPr>
            <a:spLocks noGrp="1" noChangeArrowheads="1"/>
          </p:cNvSpPr>
          <p:nvPr>
            <p:ph type="body" idx="1"/>
          </p:nvPr>
        </p:nvSpPr>
        <p:spPr>
          <a:xfrm>
            <a:off x="374650" y="1271588"/>
            <a:ext cx="8769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text</a:t>
            </a:r>
            <a:r>
              <a:rPr lang="es-AR" sz="2800" dirty="0" smtClean="0"/>
              <a:t>.</a:t>
            </a:r>
          </a:p>
        </p:txBody>
      </p:sp>
      <p:sp>
        <p:nvSpPr>
          <p:cNvPr id="4" name="Rectangle 5"/>
          <p:cNvSpPr>
            <a:spLocks noChangeArrowheads="1"/>
          </p:cNvSpPr>
          <p:nvPr/>
        </p:nvSpPr>
        <p:spPr bwMode="auto">
          <a:xfrm>
            <a:off x="557213" y="2071688"/>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=“8”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214688"/>
            <a:ext cx="8393112" cy="750887"/>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Caja de Clave de Acceso</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4286250"/>
            <a:ext cx="8769350" cy="1082675"/>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password</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Los caracteres escritos se reemplazan por </a:t>
            </a:r>
            <a:r>
              <a:rPr lang="es-ES" sz="2800" i="1" kern="0" dirty="0">
                <a:effectLst>
                  <a:outerShdw blurRad="38100" dist="38100" dir="2700000" algn="tl">
                    <a:srgbClr val="000000"/>
                  </a:outerShdw>
                </a:effectLst>
                <a:latin typeface="+mn-lt"/>
              </a:rPr>
              <a:t>*</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=“password”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=“6”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Casilla de Verificación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checkbox</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una o varias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una casilla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=“chkOp1”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=“chkOp2”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=“chkOp3”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Botón de Opción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smtClean="0"/>
              <a:t>radio</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sólo una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 botón de opción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dni</a:t>
            </a:r>
            <a:r>
              <a:rPr lang="en-US" sz="2200" dirty="0">
                <a:solidFill>
                  <a:srgbClr val="0000FF"/>
                </a:solidFill>
                <a:latin typeface="Arial Narrow" pitchFamily="34" charset="0"/>
                <a:ea typeface="Times New Roman" pitchFamily="18" charset="0"/>
                <a:cs typeface="Courier New" pitchFamily="49" charset="0"/>
              </a:rPr>
              <a:t>”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=“Li”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=“pass”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Parámetros Ocultos</a:t>
            </a:r>
            <a:endParaRPr lang="es-AR" sz="2800" dirty="0" smtClean="0"/>
          </a:p>
        </p:txBody>
      </p:sp>
      <p:sp>
        <p:nvSpPr>
          <p:cNvPr id="1097731" name="Rectangle 3"/>
          <p:cNvSpPr>
            <a:spLocks noGrp="1" noChangeArrowheads="1"/>
          </p:cNvSpPr>
          <p:nvPr>
            <p:ph type="body" idx="1"/>
          </p:nvPr>
        </p:nvSpPr>
        <p:spPr>
          <a:xfrm>
            <a:off x="374650" y="1271588"/>
            <a:ext cx="8769350" cy="306546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hidden</a:t>
            </a:r>
            <a:r>
              <a:rPr lang="es-AR" sz="2800" dirty="0" smtClean="0"/>
              <a:t>.</a:t>
            </a:r>
          </a:p>
          <a:p>
            <a:pPr eaLnBrk="1" hangingPunct="1">
              <a:spcBef>
                <a:spcPct val="0"/>
              </a:spcBef>
              <a:spcAft>
                <a:spcPct val="50000"/>
              </a:spcAft>
              <a:defRPr/>
            </a:pPr>
            <a:r>
              <a:rPr lang="es-ES" sz="2800" dirty="0" smtClean="0"/>
              <a:t>En este caso no se muestra ningún campo de entrada.</a:t>
            </a:r>
          </a:p>
          <a:p>
            <a:pPr eaLnBrk="1" hangingPunct="1">
              <a:spcBef>
                <a:spcPct val="0"/>
              </a:spcBef>
              <a:spcAft>
                <a:spcPct val="50000"/>
              </a:spcAft>
              <a:defRPr/>
            </a:pPr>
            <a:r>
              <a:rPr lang="es-ES" sz="2800" dirty="0" smtClean="0"/>
              <a:t>Sin embargo el par</a:t>
            </a:r>
            <a:r>
              <a:rPr lang="es-ES" sz="2800" b="1" i="1" dirty="0" smtClean="0"/>
              <a:t> variable – valor </a:t>
            </a:r>
            <a:r>
              <a:rPr lang="es-ES" sz="2800" dirty="0" smtClean="0"/>
              <a:t>es enviado junto con el formulario.</a:t>
            </a:r>
          </a:p>
          <a:p>
            <a:pPr eaLnBrk="1" hangingPunct="1">
              <a:spcBef>
                <a:spcPct val="0"/>
              </a:spcBef>
              <a:spcAft>
                <a:spcPct val="50000"/>
              </a:spcAft>
              <a:defRPr/>
            </a:pPr>
            <a:r>
              <a:rPr lang="es-ES" sz="2800" dirty="0" smtClean="0"/>
              <a:t>Estos controles no ocupan lugar en la página.</a:t>
            </a:r>
          </a:p>
        </p:txBody>
      </p:sp>
      <p:sp>
        <p:nvSpPr>
          <p:cNvPr id="4" name="Rectangle 5"/>
          <p:cNvSpPr>
            <a:spLocks noChangeArrowheads="1"/>
          </p:cNvSpPr>
          <p:nvPr/>
        </p:nvSpPr>
        <p:spPr bwMode="auto">
          <a:xfrm>
            <a:off x="571500" y="4929188"/>
            <a:ext cx="821531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=“hidden”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Enviar Datos</a:t>
            </a:r>
            <a:endParaRPr lang="es-AR" sz="2800" dirty="0" smtClean="0"/>
          </a:p>
        </p:txBody>
      </p:sp>
      <p:sp>
        <p:nvSpPr>
          <p:cNvPr id="1097731" name="Rectangle 3"/>
          <p:cNvSpPr>
            <a:spLocks noGrp="1" noChangeArrowheads="1"/>
          </p:cNvSpPr>
          <p:nvPr>
            <p:ph type="body" idx="1"/>
          </p:nvPr>
        </p:nvSpPr>
        <p:spPr>
          <a:xfrm>
            <a:off x="374650" y="1271588"/>
            <a:ext cx="8388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submit</a:t>
            </a:r>
            <a:r>
              <a:rPr lang="es-AR" sz="2800" dirty="0" smtClean="0"/>
              <a:t>.</a:t>
            </a:r>
          </a:p>
        </p:txBody>
      </p:sp>
      <p:sp>
        <p:nvSpPr>
          <p:cNvPr id="4" name="Rectangle 5"/>
          <p:cNvSpPr>
            <a:spLocks noChangeArrowheads="1"/>
          </p:cNvSpPr>
          <p:nvPr/>
        </p:nvSpPr>
        <p:spPr bwMode="auto">
          <a:xfrm>
            <a:off x="557213" y="192881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=“submit”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Enviar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000375"/>
            <a:ext cx="8393112" cy="750888"/>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Borrar Datos</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3929063"/>
            <a:ext cx="8769350" cy="1471612"/>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reset</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Restablece los valores iniciales de los controles dentro de un formulario.</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=“reset”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Borrar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Imágenes</a:t>
            </a:r>
            <a:endParaRPr lang="es-AR" sz="2800" dirty="0" smtClean="0"/>
          </a:p>
        </p:txBody>
      </p:sp>
      <p:sp>
        <p:nvSpPr>
          <p:cNvPr id="1097731" name="Rectangle 3"/>
          <p:cNvSpPr>
            <a:spLocks noGrp="1" noChangeArrowheads="1"/>
          </p:cNvSpPr>
          <p:nvPr>
            <p:ph type="body" idx="1"/>
          </p:nvPr>
        </p:nvSpPr>
        <p:spPr>
          <a:xfrm>
            <a:off x="374650" y="1271588"/>
            <a:ext cx="8769350" cy="3022600"/>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image</a:t>
            </a:r>
            <a:r>
              <a:rPr lang="es-AR" sz="2800" dirty="0" smtClean="0"/>
              <a:t>.</a:t>
            </a:r>
          </a:p>
          <a:p>
            <a:pPr eaLnBrk="1" hangingPunct="1">
              <a:spcBef>
                <a:spcPct val="0"/>
              </a:spcBef>
              <a:spcAft>
                <a:spcPct val="50000"/>
              </a:spcAft>
              <a:defRPr/>
            </a:pPr>
            <a:endParaRPr lang="es-AR" sz="2200" dirty="0" smtClean="0"/>
          </a:p>
          <a:p>
            <a:pPr eaLnBrk="1" hangingPunct="1">
              <a:spcBef>
                <a:spcPct val="0"/>
              </a:spcBef>
              <a:spcAft>
                <a:spcPct val="50000"/>
              </a:spcAft>
              <a:defRPr/>
            </a:pPr>
            <a:r>
              <a:rPr lang="es-ES" sz="2800" dirty="0" smtClean="0"/>
              <a:t>Su finalidad es análoga al botón </a:t>
            </a:r>
            <a:r>
              <a:rPr lang="es-ES" sz="2800" b="1" i="1" dirty="0" err="1" smtClean="0"/>
              <a:t>submit</a:t>
            </a:r>
            <a:r>
              <a:rPr lang="es-ES" sz="2800" dirty="0" smtClean="0"/>
              <a:t>.</a:t>
            </a:r>
          </a:p>
          <a:p>
            <a:pPr eaLnBrk="1" hangingPunct="1">
              <a:spcBef>
                <a:spcPct val="0"/>
              </a:spcBef>
              <a:spcAft>
                <a:spcPct val="50000"/>
              </a:spcAft>
              <a:defRPr/>
            </a:pPr>
            <a:endParaRPr lang="es-ES" sz="2200" dirty="0" smtClean="0"/>
          </a:p>
          <a:p>
            <a:pPr eaLnBrk="1" hangingPunct="1">
              <a:spcBef>
                <a:spcPct val="0"/>
              </a:spcBef>
              <a:spcAft>
                <a:spcPct val="50000"/>
              </a:spcAft>
              <a:defRPr/>
            </a:pPr>
            <a:r>
              <a:rPr lang="es-ES" sz="2800" dirty="0" smtClean="0"/>
              <a:t>En este caso, los datos del formulario se envían al hacer clic sobre la imagen (.</a:t>
            </a:r>
            <a:r>
              <a:rPr lang="es-ES" sz="2800" dirty="0" err="1" smtClean="0"/>
              <a:t>gif</a:t>
            </a:r>
            <a:r>
              <a:rPr lang="es-ES" sz="2800" dirty="0" smtClean="0"/>
              <a:t> o .</a:t>
            </a:r>
            <a:r>
              <a:rPr lang="es-ES" sz="2800" dirty="0" err="1" smtClean="0"/>
              <a:t>jpg</a:t>
            </a:r>
            <a:r>
              <a:rPr lang="es-ES" sz="2800" dirty="0" smtClean="0"/>
              <a:t>)</a:t>
            </a:r>
          </a:p>
        </p:txBody>
      </p:sp>
      <p:sp>
        <p:nvSpPr>
          <p:cNvPr id="4" name="Rectangle 5"/>
          <p:cNvSpPr>
            <a:spLocks noChangeArrowheads="1"/>
          </p:cNvSpPr>
          <p:nvPr/>
        </p:nvSpPr>
        <p:spPr bwMode="auto">
          <a:xfrm>
            <a:off x="428625" y="4786313"/>
            <a:ext cx="850106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=“image” </a:t>
            </a:r>
            <a:r>
              <a:rPr lang="en-US" sz="2200" dirty="0" err="1">
                <a:solidFill>
                  <a:srgbClr val="FF0000"/>
                </a:solidFill>
                <a:latin typeface="Arial Narrow" pitchFamily="34" charset="0"/>
                <a:ea typeface="Times New Roman" pitchFamily="18" charset="0"/>
                <a:cs typeface="Courier New" pitchFamily="49" charset="0"/>
              </a:rPr>
              <a:t>src</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Imagenes</a:t>
            </a:r>
            <a:r>
              <a:rPr lang="en-US" sz="2200" dirty="0">
                <a:solidFill>
                  <a:srgbClr val="0000FF"/>
                </a:solidFill>
                <a:latin typeface="Arial Narrow" pitchFamily="34" charset="0"/>
                <a:ea typeface="Times New Roman" pitchFamily="18" charset="0"/>
                <a:cs typeface="Courier New" pitchFamily="49" charset="0"/>
              </a:rPr>
              <a:t>/miImagen.jpg”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 </a:t>
            </a:r>
            <a:r>
              <a:rPr lang="es-AR" dirty="0" err="1" smtClean="0"/>
              <a:t>Multilínea</a:t>
            </a:r>
            <a:endParaRPr lang="es-AR" sz="2800" dirty="0" smtClean="0"/>
          </a:p>
        </p:txBody>
      </p:sp>
      <p:sp>
        <p:nvSpPr>
          <p:cNvPr id="1097731" name="Rectangle 3"/>
          <p:cNvSpPr>
            <a:spLocks noGrp="1" noChangeArrowheads="1"/>
          </p:cNvSpPr>
          <p:nvPr>
            <p:ph type="body" idx="1"/>
          </p:nvPr>
        </p:nvSpPr>
        <p:spPr>
          <a:xfrm>
            <a:off x="374650" y="1262063"/>
            <a:ext cx="8769350" cy="3238500"/>
          </a:xfrm>
        </p:spPr>
        <p:txBody>
          <a:bodyPr/>
          <a:lstStyle/>
          <a:p>
            <a:pPr eaLnBrk="1" hangingPunct="1">
              <a:spcBef>
                <a:spcPct val="0"/>
              </a:spcBef>
              <a:spcAft>
                <a:spcPct val="50000"/>
              </a:spcAft>
              <a:defRPr/>
            </a:pPr>
            <a:r>
              <a:rPr lang="es-AR" sz="2800" dirty="0" smtClean="0"/>
              <a:t>El atributo </a:t>
            </a:r>
            <a:r>
              <a:rPr lang="es-AR" sz="2800" b="1" i="1" dirty="0" err="1" smtClean="0"/>
              <a:t>rows</a:t>
            </a:r>
            <a:r>
              <a:rPr lang="es-AR" sz="2800" b="1" i="1" dirty="0" smtClean="0"/>
              <a:t> </a:t>
            </a:r>
            <a:r>
              <a:rPr lang="es-AR" sz="2800" dirty="0" smtClean="0"/>
              <a:t>especifica el número de filas que se visualizará en el área de texto.</a:t>
            </a:r>
          </a:p>
          <a:p>
            <a:pPr eaLnBrk="1" hangingPunct="1">
              <a:spcBef>
                <a:spcPct val="0"/>
              </a:spcBef>
              <a:spcAft>
                <a:spcPct val="50000"/>
              </a:spcAft>
              <a:defRPr/>
            </a:pPr>
            <a:r>
              <a:rPr lang="es-ES" sz="2800" dirty="0" smtClean="0"/>
              <a:t>Mientras que el atributo </a:t>
            </a:r>
            <a:r>
              <a:rPr lang="es-ES" sz="2800" b="1" i="1" dirty="0" err="1" smtClean="0"/>
              <a:t>cols</a:t>
            </a:r>
            <a:r>
              <a:rPr lang="es-ES" sz="2800" b="1" i="1" dirty="0" smtClean="0"/>
              <a:t> </a:t>
            </a:r>
            <a:r>
              <a:rPr lang="es-ES" sz="2800" dirty="0" smtClean="0"/>
              <a:t>indica la cantidad de caracteres por fila.</a:t>
            </a:r>
          </a:p>
          <a:p>
            <a:pPr eaLnBrk="1" hangingPunct="1">
              <a:spcBef>
                <a:spcPct val="0"/>
              </a:spcBef>
              <a:spcAft>
                <a:spcPct val="50000"/>
              </a:spcAft>
              <a:defRPr/>
            </a:pPr>
            <a:r>
              <a:rPr lang="es-ES" sz="2800" dirty="0" smtClean="0"/>
              <a:t>El atributo </a:t>
            </a:r>
            <a:r>
              <a:rPr lang="es-ES" sz="2800" b="1" i="1" dirty="0" err="1" smtClean="0"/>
              <a:t>wrap</a:t>
            </a:r>
            <a:r>
              <a:rPr lang="es-ES" sz="2800" dirty="0" smtClean="0"/>
              <a:t> indica que se saltará automáticamente a la línea siguiente cuando se complete la línea en la que se escribe.</a:t>
            </a:r>
          </a:p>
        </p:txBody>
      </p:sp>
      <p:sp>
        <p:nvSpPr>
          <p:cNvPr id="4" name="Rectangle 5"/>
          <p:cNvSpPr>
            <a:spLocks noChangeArrowheads="1"/>
          </p:cNvSpPr>
          <p:nvPr/>
        </p:nvSpPr>
        <p:spPr bwMode="auto">
          <a:xfrm>
            <a:off x="428625" y="5000625"/>
            <a:ext cx="8501063" cy="10715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800000"/>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rows</a:t>
            </a:r>
            <a:r>
              <a:rPr lang="en-US" sz="2200" dirty="0">
                <a:solidFill>
                  <a:srgbClr val="0000FF"/>
                </a:solidFill>
                <a:latin typeface="Arial Narrow" pitchFamily="34" charset="0"/>
                <a:ea typeface="Times New Roman" pitchFamily="18" charset="0"/>
                <a:cs typeface="Courier New" pitchFamily="49" charset="0"/>
              </a:rPr>
              <a:t>=“5” </a:t>
            </a:r>
            <a:r>
              <a:rPr lang="en-US" sz="2200" dirty="0">
                <a:solidFill>
                  <a:srgbClr val="FF0000"/>
                </a:solidFill>
                <a:latin typeface="Arial Narrow" pitchFamily="34" charset="0"/>
                <a:ea typeface="Times New Roman" pitchFamily="18" charset="0"/>
                <a:cs typeface="Courier New" pitchFamily="49" charset="0"/>
              </a:rPr>
              <a:t>cols</a:t>
            </a:r>
            <a:r>
              <a:rPr lang="en-US" sz="2200" dirty="0">
                <a:solidFill>
                  <a:srgbClr val="0000FF"/>
                </a:solidFill>
                <a:latin typeface="Arial Narrow" pitchFamily="34" charset="0"/>
                <a:ea typeface="Times New Roman" pitchFamily="18" charset="0"/>
                <a:cs typeface="Courier New" pitchFamily="49" charset="0"/>
              </a:rPr>
              <a:t>=“20” </a:t>
            </a:r>
            <a:r>
              <a:rPr lang="en-US" sz="2200" dirty="0">
                <a:solidFill>
                  <a:srgbClr val="FF0000"/>
                </a:solidFill>
                <a:latin typeface="Arial Narrow" pitchFamily="34" charset="0"/>
                <a:ea typeface="Times New Roman" pitchFamily="18" charset="0"/>
                <a:cs typeface="Courier New" pitchFamily="49" charset="0"/>
              </a:rPr>
              <a:t>wrap</a:t>
            </a:r>
            <a:r>
              <a:rPr lang="en-US" sz="2200" dirty="0">
                <a:solidFill>
                  <a:srgbClr val="0000FF"/>
                </a:solidFill>
                <a:latin typeface="Arial Narrow" pitchFamily="34" charset="0"/>
                <a:ea typeface="Times New Roman" pitchFamily="18" charset="0"/>
                <a:cs typeface="Courier New" pitchFamily="49" charset="0"/>
              </a:rPr>
              <a:t> &gt;</a:t>
            </a:r>
          </a:p>
          <a:p>
            <a:pPr>
              <a:defRPr/>
            </a:pP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Listas Desplegables</a:t>
            </a:r>
            <a:endParaRPr lang="es-AR" sz="2800" dirty="0" smtClean="0"/>
          </a:p>
        </p:txBody>
      </p:sp>
      <p:sp>
        <p:nvSpPr>
          <p:cNvPr id="1097731" name="Rectangle 3"/>
          <p:cNvSpPr>
            <a:spLocks noGrp="1" noChangeArrowheads="1"/>
          </p:cNvSpPr>
          <p:nvPr>
            <p:ph type="body" idx="1"/>
          </p:nvPr>
        </p:nvSpPr>
        <p:spPr>
          <a:xfrm>
            <a:off x="374650" y="1271588"/>
            <a:ext cx="8769350" cy="3841750"/>
          </a:xfrm>
        </p:spPr>
        <p:txBody>
          <a:bodyPr/>
          <a:lstStyle/>
          <a:p>
            <a:pPr eaLnBrk="1" hangingPunct="1">
              <a:spcBef>
                <a:spcPct val="0"/>
              </a:spcBef>
              <a:spcAft>
                <a:spcPct val="50000"/>
              </a:spcAft>
              <a:defRPr/>
            </a:pPr>
            <a:r>
              <a:rPr lang="es-AR" sz="2800" dirty="0" smtClean="0"/>
              <a:t>La etiqueta que permite crear un control de este  tipo es </a:t>
            </a:r>
            <a:r>
              <a:rPr lang="es-AR" sz="2800" b="1" i="1" dirty="0" smtClean="0"/>
              <a:t>&lt;</a:t>
            </a:r>
            <a:r>
              <a:rPr lang="es-AR" sz="2800" b="1" i="1" dirty="0" err="1" smtClean="0"/>
              <a:t>select</a:t>
            </a:r>
            <a:r>
              <a:rPr lang="es-AR" sz="2800" b="1" i="1" dirty="0" smtClean="0"/>
              <a: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Si se omite, toma el valor del texto.</a:t>
            </a:r>
          </a:p>
          <a:p>
            <a:pPr eaLnBrk="1" hangingPunct="1">
              <a:spcBef>
                <a:spcPct val="0"/>
              </a:spcBef>
              <a:spcAft>
                <a:spcPct val="50000"/>
              </a:spcAft>
              <a:defRPr/>
            </a:pPr>
            <a:r>
              <a:rPr lang="es-ES" sz="2800" dirty="0" smtClean="0"/>
              <a:t>El atributo </a:t>
            </a:r>
            <a:r>
              <a:rPr lang="es-ES" sz="2800" b="1" i="1" dirty="0" err="1" smtClean="0"/>
              <a:t>size</a:t>
            </a:r>
            <a:r>
              <a:rPr lang="es-ES" sz="2800" dirty="0" smtClean="0"/>
              <a:t> indica la cantidad de opciones que se visualizarán en la lista.</a:t>
            </a:r>
          </a:p>
        </p:txBody>
      </p:sp>
      <p:sp>
        <p:nvSpPr>
          <p:cNvPr id="4" name="Rectangle 5"/>
          <p:cNvSpPr>
            <a:spLocks noChangeArrowheads="1"/>
          </p:cNvSpPr>
          <p:nvPr/>
        </p:nvSpPr>
        <p:spPr bwMode="auto">
          <a:xfrm>
            <a:off x="428625" y="5143500"/>
            <a:ext cx="8501063" cy="142875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=“2”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selected </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1668149"/>
          </a:xfrm>
        </p:spPr>
        <p:txBody>
          <a:bodyPr/>
          <a:lstStyle/>
          <a:p>
            <a:pPr eaLnBrk="1" hangingPunct="1">
              <a:defRPr/>
            </a:pPr>
            <a:r>
              <a:rPr lang="es-AR" dirty="0" smtClean="0"/>
              <a:t>Introducción a HTML</a:t>
            </a:r>
          </a:p>
          <a:p>
            <a:pPr eaLnBrk="1" hangingPunct="1">
              <a:defRPr/>
            </a:pPr>
            <a:r>
              <a:rPr lang="es-AR" dirty="0" smtClean="0">
                <a:solidFill>
                  <a:srgbClr val="FFFFFF"/>
                </a:solidFill>
              </a:rPr>
              <a:t>HTTP</a:t>
            </a:r>
          </a:p>
          <a:p>
            <a:pPr eaLnBrk="1" hangingPunct="1">
              <a:defRPr/>
            </a:pPr>
            <a:r>
              <a:rPr lang="es-ES" dirty="0" smtClean="0"/>
              <a:t>Envío de datos</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Opciones Agrupadas</a:t>
            </a:r>
            <a:endParaRPr lang="es-AR" sz="2800" dirty="0" smtClean="0"/>
          </a:p>
        </p:txBody>
      </p:sp>
      <p:sp>
        <p:nvSpPr>
          <p:cNvPr id="1097731" name="Rectangle 3"/>
          <p:cNvSpPr>
            <a:spLocks noGrp="1" noChangeArrowheads="1"/>
          </p:cNvSpPr>
          <p:nvPr>
            <p:ph type="body" idx="1"/>
          </p:nvPr>
        </p:nvSpPr>
        <p:spPr>
          <a:xfrm>
            <a:off x="374650" y="1271588"/>
            <a:ext cx="8769350" cy="2074862"/>
          </a:xfrm>
        </p:spPr>
        <p:txBody>
          <a:bodyPr/>
          <a:lstStyle/>
          <a:p>
            <a:pPr eaLnBrk="1" hangingPunct="1">
              <a:spcBef>
                <a:spcPct val="0"/>
              </a:spcBef>
              <a:spcAft>
                <a:spcPct val="50000"/>
              </a:spcAft>
              <a:defRPr/>
            </a:pPr>
            <a:r>
              <a:rPr lang="es-AR" sz="2800" dirty="0" smtClean="0"/>
              <a:t>La etiqueta utilizada es </a:t>
            </a:r>
            <a:r>
              <a:rPr lang="es-AR" sz="2800" b="1" i="1" dirty="0" smtClean="0"/>
              <a:t>&lt;</a:t>
            </a:r>
            <a:r>
              <a:rPr lang="es-AR" sz="2800" b="1" i="1" dirty="0" err="1" smtClean="0"/>
              <a:t>optgroup</a:t>
            </a:r>
            <a:r>
              <a:rPr lang="es-AR" sz="2800" b="1" i="1" dirty="0" smtClean="0"/>
              <a:t>&gt;</a:t>
            </a:r>
            <a:r>
              <a:rPr lang="es-AR" sz="2800" dirty="0" smtClean="0"/>
              <a:t>.</a:t>
            </a:r>
          </a:p>
          <a:p>
            <a:pPr eaLnBrk="1" hangingPunct="1">
              <a:spcBef>
                <a:spcPct val="0"/>
              </a:spcBef>
              <a:spcAft>
                <a:spcPct val="50000"/>
              </a:spcAft>
              <a:defRPr/>
            </a:pPr>
            <a:r>
              <a:rPr lang="es-ES" sz="2800" dirty="0" smtClean="0"/>
              <a:t>Se utilizan como submenúes.</a:t>
            </a:r>
          </a:p>
          <a:p>
            <a:pPr eaLnBrk="1" hangingPunct="1">
              <a:spcBef>
                <a:spcPct val="0"/>
              </a:spcBef>
              <a:spcAft>
                <a:spcPct val="50000"/>
              </a:spcAft>
              <a:defRPr/>
            </a:pPr>
            <a:r>
              <a:rPr lang="es-ES" sz="2800" dirty="0" smtClean="0"/>
              <a:t>Cada grupo quedará identificado con el atributo </a:t>
            </a:r>
            <a:r>
              <a:rPr lang="es-ES" sz="2800" b="1" i="1" dirty="0" err="1" smtClean="0"/>
              <a:t>label</a:t>
            </a:r>
            <a:r>
              <a:rPr lang="es-ES" sz="2800" dirty="0" smtClean="0"/>
              <a:t>.</a:t>
            </a:r>
          </a:p>
        </p:txBody>
      </p:sp>
      <p:sp>
        <p:nvSpPr>
          <p:cNvPr id="4" name="Rectangle 5"/>
          <p:cNvSpPr>
            <a:spLocks noChangeArrowheads="1"/>
          </p:cNvSpPr>
          <p:nvPr/>
        </p:nvSpPr>
        <p:spPr bwMode="auto">
          <a:xfrm>
            <a:off x="428625" y="3357563"/>
            <a:ext cx="8501063" cy="3429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1”&gt;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2”&gt;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=“3”&gt;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3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=“4”&gt;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4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1738938"/>
          </a:xfrm>
        </p:spPr>
        <p:txBody>
          <a:bodyPr/>
          <a:lstStyle/>
          <a:p>
            <a:pPr eaLnBrk="1" hangingPunct="1">
              <a:defRPr/>
            </a:pPr>
            <a:r>
              <a:rPr lang="es-AR" dirty="0" smtClean="0"/>
              <a:t>Introducción a HTML</a:t>
            </a:r>
          </a:p>
          <a:p>
            <a:pPr>
              <a:defRPr/>
            </a:pPr>
            <a:r>
              <a:rPr lang="es-AR" sz="3600" dirty="0" smtClean="0">
                <a:solidFill>
                  <a:schemeClr val="accent1"/>
                </a:solidFill>
                <a:latin typeface="Franklin Gothic Medium" pitchFamily="34" charset="0"/>
              </a:rPr>
              <a:t>HTTP</a:t>
            </a:r>
          </a:p>
          <a:p>
            <a:pPr>
              <a:defRPr/>
            </a:pPr>
            <a:r>
              <a:rPr lang="es-AR" dirty="0" smtClean="0">
                <a:latin typeface="Franklin Gothic Medium" pitchFamily="34" charset="0"/>
              </a:rPr>
              <a:t>Envío de datos</a:t>
            </a:r>
            <a:endParaRPr lang="es-AR" dirty="0">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a:t>HTTP </a:t>
            </a:r>
            <a:r>
              <a:rPr lang="es-AR" sz="2800" dirty="0"/>
              <a:t>(HTTP: </a:t>
            </a:r>
            <a:r>
              <a:rPr lang="es-AR" sz="2800" dirty="0" err="1"/>
              <a:t>Hypertext</a:t>
            </a:r>
            <a:r>
              <a:rPr lang="es-AR" sz="2800" dirty="0"/>
              <a:t> Transfer Protocol)</a:t>
            </a:r>
          </a:p>
        </p:txBody>
      </p:sp>
      <p:sp>
        <p:nvSpPr>
          <p:cNvPr id="3" name="2 Marcador de contenido"/>
          <p:cNvSpPr>
            <a:spLocks noGrp="1"/>
          </p:cNvSpPr>
          <p:nvPr>
            <p:ph idx="1"/>
          </p:nvPr>
        </p:nvSpPr>
        <p:spPr>
          <a:xfrm>
            <a:off x="381000" y="1416050"/>
            <a:ext cx="8388350" cy="3376309"/>
          </a:xfrm>
        </p:spPr>
        <p:txBody>
          <a:bodyPr/>
          <a:lstStyle/>
          <a:p>
            <a:pPr>
              <a:defRPr/>
            </a:pPr>
            <a:r>
              <a:rPr lang="es-ES" sz="2800" dirty="0"/>
              <a:t>HTTP está diseñado para permitir comunicaciones entre clientes y servidores.</a:t>
            </a:r>
          </a:p>
          <a:p>
            <a:pPr>
              <a:defRPr/>
            </a:pPr>
            <a:endParaRPr lang="es-ES" sz="1000" dirty="0"/>
          </a:p>
          <a:p>
            <a:pPr>
              <a:defRPr/>
            </a:pPr>
            <a:r>
              <a:rPr lang="es-ES" sz="2800" dirty="0"/>
              <a:t>HTTP funciona como un protocolo de pedido-respuesta entre cliente y servidor.</a:t>
            </a:r>
          </a:p>
          <a:p>
            <a:pPr>
              <a:defRPr/>
            </a:pPr>
            <a:endParaRPr lang="es-ES" sz="1000" dirty="0"/>
          </a:p>
          <a:p>
            <a:pPr>
              <a:defRPr/>
            </a:pPr>
            <a:r>
              <a:rPr lang="es-ES" sz="2800" dirty="0"/>
              <a:t>Un navegador web puede ser el cliente y una aplicación sobre un computador que aloja un sito web puede ser el servidor.</a:t>
            </a:r>
          </a:p>
        </p:txBody>
      </p:sp>
      <p:pic>
        <p:nvPicPr>
          <p:cNvPr id="4" name="Imagen 3"/>
          <p:cNvPicPr>
            <a:picLocks noChangeAspect="1"/>
          </p:cNvPicPr>
          <p:nvPr/>
        </p:nvPicPr>
        <p:blipFill>
          <a:blip r:embed="rId3" cstate="print"/>
          <a:stretch>
            <a:fillRect/>
          </a:stretch>
        </p:blipFill>
        <p:spPr>
          <a:xfrm>
            <a:off x="769206" y="5168900"/>
            <a:ext cx="1381857" cy="1325563"/>
          </a:xfrm>
          <a:prstGeom prst="rect">
            <a:avLst/>
          </a:prstGeom>
        </p:spPr>
      </p:pic>
      <p:sp>
        <p:nvSpPr>
          <p:cNvPr id="5" name="CuadroTexto 4"/>
          <p:cNvSpPr txBox="1"/>
          <p:nvPr/>
        </p:nvSpPr>
        <p:spPr>
          <a:xfrm>
            <a:off x="1115617" y="4901035"/>
            <a:ext cx="1008111" cy="400110"/>
          </a:xfrm>
          <a:prstGeom prst="rect">
            <a:avLst/>
          </a:prstGeom>
        </p:spPr>
        <p:txBody>
          <a:bodyPr wrap="square" rtlCol="0">
            <a:spAutoFit/>
          </a:bodyPr>
          <a:lstStyle/>
          <a:p>
            <a:r>
              <a:rPr lang="es-ES" sz="2000" dirty="0">
                <a:latin typeface="+mn-lt"/>
                <a:cs typeface="Arial"/>
              </a:rPr>
              <a:t>Cliente</a:t>
            </a:r>
          </a:p>
        </p:txBody>
      </p:sp>
      <p:pic>
        <p:nvPicPr>
          <p:cNvPr id="8" name="Imagen 7"/>
          <p:cNvPicPr>
            <a:picLocks noChangeAspect="1"/>
          </p:cNvPicPr>
          <p:nvPr/>
        </p:nvPicPr>
        <p:blipFill>
          <a:blip r:embed="rId4" cstate="print"/>
          <a:stretch>
            <a:fillRect/>
          </a:stretch>
        </p:blipFill>
        <p:spPr>
          <a:xfrm>
            <a:off x="6699863" y="4888316"/>
            <a:ext cx="1512888" cy="1918921"/>
          </a:xfrm>
          <a:prstGeom prst="rect">
            <a:avLst/>
          </a:prstGeom>
        </p:spPr>
      </p:pic>
      <p:sp>
        <p:nvSpPr>
          <p:cNvPr id="9" name="CuadroTexto 8"/>
          <p:cNvSpPr txBox="1"/>
          <p:nvPr/>
        </p:nvSpPr>
        <p:spPr>
          <a:xfrm>
            <a:off x="7044920" y="4758920"/>
            <a:ext cx="1090613" cy="400110"/>
          </a:xfrm>
          <a:prstGeom prst="rect">
            <a:avLst/>
          </a:prstGeom>
        </p:spPr>
        <p:txBody>
          <a:bodyPr rtlCol="0">
            <a:spAutoFit/>
          </a:bodyPr>
          <a:lstStyle/>
          <a:p>
            <a:r>
              <a:rPr lang="es-ES" sz="2000" dirty="0">
                <a:latin typeface="+mn-lt"/>
                <a:cs typeface="Arial"/>
              </a:rPr>
              <a:t>Servidor</a:t>
            </a:r>
          </a:p>
        </p:txBody>
      </p:sp>
      <p:sp>
        <p:nvSpPr>
          <p:cNvPr id="11" name="Flecha curvada hacia abajo 10"/>
          <p:cNvSpPr/>
          <p:nvPr/>
        </p:nvSpPr>
        <p:spPr bwMode="auto">
          <a:xfrm>
            <a:off x="2052638" y="4859338"/>
            <a:ext cx="5067421" cy="764931"/>
          </a:xfrm>
          <a:prstGeom prst="curvedDownArrow">
            <a:avLst/>
          </a:prstGeom>
          <a:solidFill>
            <a:srgbClr val="7030A0"/>
          </a:solidFill>
          <a:ln w="9525"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p:txBody>
      </p:sp>
      <p:sp>
        <p:nvSpPr>
          <p:cNvPr id="13" name="Elipse 12"/>
          <p:cNvSpPr/>
          <p:nvPr/>
        </p:nvSpPr>
        <p:spPr bwMode="auto">
          <a:xfrm>
            <a:off x="3567113" y="4899025"/>
            <a:ext cx="1688244" cy="565697"/>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a:ln>
                  <a:noFill/>
                </a:ln>
                <a:solidFill>
                  <a:schemeClr val="tx1"/>
                </a:solidFill>
                <a:effectLst/>
                <a:latin typeface="Arial" charset="0"/>
                <a:cs typeface="Arial"/>
              </a:rPr>
              <a:t>Petición</a:t>
            </a:r>
          </a:p>
        </p:txBody>
      </p:sp>
      <p:sp>
        <p:nvSpPr>
          <p:cNvPr id="15" name="Flecha curvada hacia abajo 14"/>
          <p:cNvSpPr/>
          <p:nvPr/>
        </p:nvSpPr>
        <p:spPr bwMode="auto">
          <a:xfrm rot="10860000">
            <a:off x="1999942" y="5978894"/>
            <a:ext cx="5001042" cy="688975"/>
          </a:xfrm>
          <a:prstGeom prst="curvedDownArrow">
            <a:avLst/>
          </a:prstGeom>
          <a:solidFill>
            <a:srgbClr val="7030A0"/>
          </a:solidFill>
          <a:ln w="9525" cap="flat" cmpd="sng" algn="ctr">
            <a:solidFill>
              <a:schemeClr val="bg2"/>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p:txBody>
      </p:sp>
      <p:sp>
        <p:nvSpPr>
          <p:cNvPr id="16" name="Elipse 15"/>
          <p:cNvSpPr/>
          <p:nvPr/>
        </p:nvSpPr>
        <p:spPr bwMode="auto">
          <a:xfrm>
            <a:off x="3393071" y="5980996"/>
            <a:ext cx="2145445" cy="565697"/>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a:ln>
                  <a:noFill/>
                </a:ln>
                <a:solidFill>
                  <a:schemeClr val="tx1"/>
                </a:solidFill>
                <a:effectLst/>
                <a:latin typeface="Arial" charset="0"/>
                <a:cs typeface="Arial"/>
              </a:rPr>
              <a:t>Respuesta</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2800767"/>
          </a:xfrm>
        </p:spPr>
        <p:txBody>
          <a:bodyPr/>
          <a:lstStyle/>
          <a:p>
            <a:pPr eaLnBrk="1" hangingPunct="1">
              <a:defRPr/>
            </a:pPr>
            <a:r>
              <a:rPr lang="es-AR" dirty="0" smtClean="0"/>
              <a:t>Introducción a HTML</a:t>
            </a:r>
          </a:p>
          <a:p>
            <a:pPr>
              <a:defRPr/>
            </a:pPr>
            <a:r>
              <a:rPr lang="es-AR" sz="3600" dirty="0" smtClean="0">
                <a:latin typeface="Franklin Gothic Medium" pitchFamily="34" charset="0"/>
              </a:rPr>
              <a:t>HTTP</a:t>
            </a:r>
          </a:p>
          <a:p>
            <a:pPr lvl="1">
              <a:defRPr/>
            </a:pPr>
            <a:r>
              <a:rPr lang="es-AR" sz="3200" dirty="0" smtClean="0">
                <a:solidFill>
                  <a:schemeClr val="accent1"/>
                </a:solidFill>
                <a:latin typeface="Franklin Gothic Medium" pitchFamily="34" charset="0"/>
              </a:rPr>
              <a:t>GET</a:t>
            </a:r>
          </a:p>
          <a:p>
            <a:pPr lvl="1">
              <a:defRPr/>
            </a:pPr>
            <a:r>
              <a:rPr lang="es-AR" dirty="0" smtClean="0">
                <a:latin typeface="Franklin Gothic Medium" pitchFamily="34" charset="0"/>
              </a:rPr>
              <a:t>POST</a:t>
            </a:r>
          </a:p>
          <a:p>
            <a:pPr>
              <a:defRPr/>
            </a:pPr>
            <a:r>
              <a:rPr lang="es-AR" dirty="0" smtClean="0">
                <a:latin typeface="Franklin Gothic Medium" pitchFamily="34" charset="0"/>
              </a:rPr>
              <a:t>Envío de datos</a:t>
            </a:r>
            <a:endParaRPr lang="es-AR" dirty="0">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a:t>Método GET</a:t>
            </a:r>
            <a:endParaRPr lang="es-AR" sz="2800" dirty="0"/>
          </a:p>
        </p:txBody>
      </p:sp>
      <p:sp>
        <p:nvSpPr>
          <p:cNvPr id="3" name="2 Marcador de contenido"/>
          <p:cNvSpPr>
            <a:spLocks noGrp="1"/>
          </p:cNvSpPr>
          <p:nvPr>
            <p:ph idx="1"/>
          </p:nvPr>
        </p:nvSpPr>
        <p:spPr>
          <a:xfrm>
            <a:off x="381000" y="1416050"/>
            <a:ext cx="8388350" cy="5004447"/>
          </a:xfrm>
        </p:spPr>
        <p:txBody>
          <a:bodyPr/>
          <a:lstStyle/>
          <a:p>
            <a:pPr>
              <a:defRPr/>
            </a:pPr>
            <a:r>
              <a:rPr lang="es-AR" sz="2800" dirty="0"/>
              <a:t>El par </a:t>
            </a:r>
            <a:r>
              <a:rPr lang="es-ES" sz="2800" dirty="0"/>
              <a:t>de </a:t>
            </a:r>
            <a:r>
              <a:rPr lang="es-AR" sz="2800" dirty="0"/>
              <a:t>nombres/valores </a:t>
            </a:r>
            <a:r>
              <a:rPr lang="es-ES" sz="2800" dirty="0"/>
              <a:t>es enviado en la dirección </a:t>
            </a:r>
            <a:r>
              <a:rPr lang="es-ES" sz="2800" dirty="0" smtClean="0"/>
              <a:t>URL </a:t>
            </a:r>
            <a:r>
              <a:rPr lang="es-AR" sz="2800" dirty="0" smtClean="0"/>
              <a:t>(</a:t>
            </a:r>
            <a:r>
              <a:rPr lang="es-AR" sz="2800" dirty="0"/>
              <a:t>texto claro). </a:t>
            </a:r>
          </a:p>
          <a:p>
            <a:pPr>
              <a:defRPr/>
            </a:pPr>
            <a:r>
              <a:rPr lang="es-ES" sz="2800" dirty="0"/>
              <a:t>Las peticiones GET </a:t>
            </a:r>
            <a:r>
              <a:rPr lang="es-AR" sz="2800" dirty="0"/>
              <a:t>se </a:t>
            </a:r>
            <a:r>
              <a:rPr lang="es-ES" sz="2800" dirty="0"/>
              <a:t>pueden </a:t>
            </a:r>
            <a:r>
              <a:rPr lang="es-AR" sz="2800" dirty="0"/>
              <a:t>almacenar en caché</a:t>
            </a:r>
            <a:r>
              <a:rPr lang="es-ES" sz="2800" dirty="0"/>
              <a:t>.</a:t>
            </a:r>
          </a:p>
          <a:p>
            <a:pPr>
              <a:defRPr/>
            </a:pPr>
            <a:r>
              <a:rPr lang="es-ES" sz="2800" dirty="0"/>
              <a:t>Permanecen en el historial del navegador.</a:t>
            </a:r>
          </a:p>
          <a:p>
            <a:pPr>
              <a:defRPr/>
            </a:pPr>
            <a:r>
              <a:rPr lang="es-ES" sz="2800" dirty="0"/>
              <a:t>Pueden ser </a:t>
            </a:r>
            <a:r>
              <a:rPr lang="es-AR" sz="2800" dirty="0"/>
              <a:t>marcadas (book marked).</a:t>
            </a:r>
            <a:endParaRPr lang="es-ES" sz="2800" dirty="0"/>
          </a:p>
          <a:p>
            <a:pPr>
              <a:defRPr/>
            </a:pPr>
            <a:r>
              <a:rPr lang="es-ES" sz="2800" dirty="0"/>
              <a:t>Nunca debe ser utilizado cuando se trata de datos confidenciales.</a:t>
            </a:r>
          </a:p>
          <a:p>
            <a:pPr>
              <a:defRPr/>
            </a:pPr>
            <a:r>
              <a:rPr lang="es-ES" sz="2800" dirty="0"/>
              <a:t>Tiene limitaciones de </a:t>
            </a:r>
            <a:r>
              <a:rPr lang="es-AR" sz="2800" dirty="0"/>
              <a:t>longitud de datos (longitud máxima de 2048 caracteres en la URL).</a:t>
            </a:r>
            <a:endParaRPr lang="es-ES" sz="2800" dirty="0"/>
          </a:p>
          <a:p>
            <a:pPr>
              <a:defRPr/>
            </a:pPr>
            <a:endParaRPr lang="es-AR" sz="2800"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2800767"/>
          </a:xfrm>
        </p:spPr>
        <p:txBody>
          <a:bodyPr/>
          <a:lstStyle/>
          <a:p>
            <a:pPr eaLnBrk="1" hangingPunct="1">
              <a:defRPr/>
            </a:pPr>
            <a:r>
              <a:rPr lang="es-AR" dirty="0" smtClean="0"/>
              <a:t>Introducción a HTML</a:t>
            </a:r>
          </a:p>
          <a:p>
            <a:pPr>
              <a:defRPr/>
            </a:pPr>
            <a:r>
              <a:rPr lang="es-AR" sz="3600" dirty="0" smtClean="0">
                <a:latin typeface="Franklin Gothic Medium" pitchFamily="34" charset="0"/>
              </a:rPr>
              <a:t>HTTP</a:t>
            </a:r>
          </a:p>
          <a:p>
            <a:pPr lvl="1">
              <a:defRPr/>
            </a:pPr>
            <a:r>
              <a:rPr lang="es-AR" dirty="0" smtClean="0">
                <a:latin typeface="Franklin Gothic Medium" pitchFamily="34" charset="0"/>
              </a:rPr>
              <a:t>GET</a:t>
            </a:r>
          </a:p>
          <a:p>
            <a:pPr lvl="1">
              <a:defRPr/>
            </a:pPr>
            <a:r>
              <a:rPr lang="es-AR" sz="3200" dirty="0" smtClean="0">
                <a:solidFill>
                  <a:schemeClr val="accent1"/>
                </a:solidFill>
                <a:latin typeface="Franklin Gothic Medium" pitchFamily="34" charset="0"/>
              </a:rPr>
              <a:t>POST</a:t>
            </a:r>
          </a:p>
          <a:p>
            <a:pPr>
              <a:defRPr/>
            </a:pPr>
            <a:r>
              <a:rPr lang="es-AR" dirty="0" smtClean="0">
                <a:latin typeface="Franklin Gothic Medium" pitchFamily="34" charset="0"/>
              </a:rPr>
              <a:t>Envío de datos</a:t>
            </a:r>
            <a:endParaRPr lang="es-AR" dirty="0">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Método POST</a:t>
            </a:r>
          </a:p>
        </p:txBody>
      </p:sp>
      <p:sp>
        <p:nvSpPr>
          <p:cNvPr id="3" name="2 Marcador de contenido"/>
          <p:cNvSpPr>
            <a:spLocks noGrp="1"/>
          </p:cNvSpPr>
          <p:nvPr>
            <p:ph idx="1"/>
          </p:nvPr>
        </p:nvSpPr>
        <p:spPr>
          <a:xfrm>
            <a:off x="381000" y="1416050"/>
            <a:ext cx="8388350" cy="2850011"/>
          </a:xfrm>
        </p:spPr>
        <p:txBody>
          <a:bodyPr/>
          <a:lstStyle/>
          <a:p>
            <a:pPr>
              <a:defRPr/>
            </a:pPr>
            <a:r>
              <a:rPr lang="es-ES" sz="2800" dirty="0"/>
              <a:t>El par de nombres/valores es enviado en el cuerpo del mensaje HTTP.</a:t>
            </a:r>
          </a:p>
          <a:p>
            <a:pPr>
              <a:defRPr/>
            </a:pPr>
            <a:r>
              <a:rPr lang="es-ES" sz="2800" dirty="0"/>
              <a:t>Las peticiones POST no se almacenan en caché.</a:t>
            </a:r>
          </a:p>
          <a:p>
            <a:pPr>
              <a:defRPr/>
            </a:pPr>
            <a:r>
              <a:rPr lang="es-ES" sz="2800" dirty="0"/>
              <a:t>No permanecen en el historial del navegador.</a:t>
            </a:r>
          </a:p>
          <a:p>
            <a:pPr>
              <a:defRPr/>
            </a:pPr>
            <a:r>
              <a:rPr lang="es-ES" sz="2800" dirty="0"/>
              <a:t>No pueden ser marcadas.</a:t>
            </a:r>
          </a:p>
          <a:p>
            <a:pPr>
              <a:defRPr/>
            </a:pPr>
            <a:r>
              <a:rPr lang="es-ES" sz="2800" dirty="0"/>
              <a:t>No poseen restricciones de longitud de datos.</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1738938"/>
          </a:xfrm>
        </p:spPr>
        <p:txBody>
          <a:bodyPr/>
          <a:lstStyle/>
          <a:p>
            <a:pPr eaLnBrk="1" hangingPunct="1">
              <a:defRPr/>
            </a:pPr>
            <a:r>
              <a:rPr lang="es-AR" dirty="0" smtClean="0"/>
              <a:t>Introducción a HTML</a:t>
            </a:r>
          </a:p>
          <a:p>
            <a:pPr>
              <a:defRPr/>
            </a:pPr>
            <a:r>
              <a:rPr lang="es-AR" dirty="0" smtClean="0">
                <a:latin typeface="Franklin Gothic Medium" pitchFamily="34" charset="0"/>
              </a:rPr>
              <a:t>HTTP</a:t>
            </a:r>
          </a:p>
          <a:p>
            <a:pPr>
              <a:defRPr/>
            </a:pPr>
            <a:r>
              <a:rPr lang="es-AR" sz="3600" dirty="0" smtClean="0">
                <a:solidFill>
                  <a:schemeClr val="accent1"/>
                </a:solidFill>
                <a:latin typeface="Franklin Gothic Medium" pitchFamily="34" charset="0"/>
              </a:rPr>
              <a:t>Envío de datos</a:t>
            </a:r>
            <a:endParaRPr lang="es-AR" sz="3600" dirty="0">
              <a:solidFill>
                <a:schemeClr val="accent1"/>
              </a:solidFill>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a:t>Manejo de Formularios</a:t>
            </a:r>
          </a:p>
        </p:txBody>
      </p:sp>
      <p:sp>
        <p:nvSpPr>
          <p:cNvPr id="4" name="Marcador de contenido 3"/>
          <p:cNvSpPr>
            <a:spLocks noGrp="1"/>
          </p:cNvSpPr>
          <p:nvPr>
            <p:ph idx="1"/>
          </p:nvPr>
        </p:nvSpPr>
        <p:spPr>
          <a:xfrm>
            <a:off x="381000" y="1416050"/>
            <a:ext cx="8388350" cy="5284524"/>
          </a:xfrm>
        </p:spPr>
        <p:txBody>
          <a:bodyPr/>
          <a:lstStyle/>
          <a:p>
            <a:r>
              <a:rPr lang="es-ES" sz="2800" dirty="0"/>
              <a:t>Tanto GET como POST crean un </a:t>
            </a:r>
            <a:r>
              <a:rPr lang="es-ES" sz="2800" dirty="0" err="1"/>
              <a:t>array</a:t>
            </a:r>
            <a:r>
              <a:rPr lang="es-ES" sz="2800" dirty="0"/>
              <a:t> asociativo.</a:t>
            </a:r>
          </a:p>
          <a:p>
            <a:r>
              <a:rPr lang="es-ES" sz="2800" dirty="0"/>
              <a:t>Dicho </a:t>
            </a:r>
            <a:r>
              <a:rPr lang="es-ES" sz="2800" dirty="0" err="1"/>
              <a:t>array</a:t>
            </a:r>
            <a:r>
              <a:rPr lang="es-ES" sz="2800" dirty="0"/>
              <a:t> contiene pares de clave-valor, dónde las claves son los nombres (atributo </a:t>
            </a:r>
            <a:r>
              <a:rPr lang="es-ES" sz="2800" b="1" i="1" dirty="0" err="1"/>
              <a:t>name</a:t>
            </a:r>
            <a:r>
              <a:rPr lang="es-ES" sz="2800" dirty="0"/>
              <a:t>) de los controles del formulario y los valores son la entrada de datos del usuario.</a:t>
            </a:r>
          </a:p>
          <a:p>
            <a:r>
              <a:rPr lang="es-ES" sz="2800" dirty="0">
                <a:latin typeface="Franklin Gothic Medium" charset="0"/>
              </a:rPr>
              <a:t>PHP utiliza las </a:t>
            </a:r>
            <a:r>
              <a:rPr lang="es-ES" sz="2800" b="1" i="1" dirty="0" err="1">
                <a:latin typeface="Franklin Gothic Medium" charset="0"/>
              </a:rPr>
              <a:t>super</a:t>
            </a:r>
            <a:r>
              <a:rPr lang="es-ES" sz="2800" b="1" i="1" dirty="0">
                <a:latin typeface="Franklin Gothic Medium" charset="0"/>
              </a:rPr>
              <a:t> globales </a:t>
            </a:r>
            <a:r>
              <a:rPr lang="es-ES" sz="2800" dirty="0">
                <a:latin typeface="Franklin Gothic Medium" charset="0"/>
              </a:rPr>
              <a:t>$_GET y $_POST para recolectar datos provenientes de un </a:t>
            </a:r>
            <a:r>
              <a:rPr lang="es-ES" sz="2800" dirty="0" err="1">
                <a:latin typeface="Franklin Gothic Medium" charset="0"/>
              </a:rPr>
              <a:t>Form</a:t>
            </a:r>
            <a:r>
              <a:rPr lang="es-ES" sz="2800" dirty="0">
                <a:latin typeface="Franklin Gothic Medium" charset="0"/>
              </a:rPr>
              <a:t>. </a:t>
            </a:r>
          </a:p>
          <a:p>
            <a:r>
              <a:rPr lang="es-ES" sz="2800" dirty="0" err="1"/>
              <a:t>Super</a:t>
            </a:r>
            <a:r>
              <a:rPr lang="es-ES" sz="2800" dirty="0"/>
              <a:t> globales significa que siempre serán accesibles, desde cualquier clase, función o archivo, sin tener que hacer nada especial.</a:t>
            </a:r>
          </a:p>
          <a:p>
            <a:r>
              <a:rPr lang="es-ES" sz="2800" dirty="0"/>
              <a:t>$_GET es un </a:t>
            </a:r>
            <a:r>
              <a:rPr lang="es-ES" sz="2800" dirty="0" err="1"/>
              <a:t>array</a:t>
            </a:r>
            <a:r>
              <a:rPr lang="es-ES" sz="2800" dirty="0"/>
              <a:t> pasado por GET.</a:t>
            </a:r>
          </a:p>
          <a:p>
            <a:r>
              <a:rPr lang="es-ES" sz="2800" dirty="0"/>
              <a:t>$_POST es un </a:t>
            </a:r>
            <a:r>
              <a:rPr lang="es-ES" sz="2800" dirty="0" err="1"/>
              <a:t>array</a:t>
            </a:r>
            <a:r>
              <a:rPr lang="es-ES" sz="2800" dirty="0"/>
              <a:t> pasado por POST.</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41987"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377641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a:t>
            </a:r>
          </a:p>
          <a:p>
            <a:pPr marL="977900" lvl="1" indent="-417513">
              <a:lnSpc>
                <a:spcPct val="90000"/>
              </a:lnSpc>
              <a:spcBef>
                <a:spcPct val="25000"/>
              </a:spcBef>
              <a:buClr>
                <a:schemeClr val="tx2"/>
              </a:buClr>
              <a:buSzPct val="60000"/>
              <a:buFont typeface="Wingdings" pitchFamily="2" charset="2"/>
              <a:buChar char="l"/>
              <a:defRPr/>
            </a:pPr>
            <a:r>
              <a:rPr lang="es-ES" b="0" dirty="0" smtClean="0">
                <a:solidFill>
                  <a:schemeClr val="accent1"/>
                </a:solidFill>
                <a:effectLst>
                  <a:outerShdw blurRad="38100" dist="38100" dir="2700000" algn="tl">
                    <a:srgbClr val="000000"/>
                  </a:outerShdw>
                </a:effectLst>
                <a:latin typeface="Franklin Gothic Medium" pitchFamily="34" charset="0"/>
              </a:rPr>
              <a:t>¿</a:t>
            </a:r>
            <a:r>
              <a:rPr lang="es-ES" b="0" dirty="0">
                <a:solidFill>
                  <a:schemeClr val="accent1"/>
                </a:solidFill>
                <a:effectLst>
                  <a:outerShdw blurRad="38100" dist="38100" dir="2700000" algn="tl">
                    <a:srgbClr val="000000"/>
                  </a:outerShdw>
                </a:effectLst>
                <a:latin typeface="Franklin Gothic Medium" pitchFamily="34" charset="0"/>
              </a:rPr>
              <a:t>Qué es HTML?</a:t>
            </a: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p>
          <a:p>
            <a:pPr marL="558800" indent="-558800">
              <a:lnSpc>
                <a:spcPct val="90000"/>
              </a:lnSpc>
              <a:spcBef>
                <a:spcPct val="25000"/>
              </a:spcBef>
              <a:buClr>
                <a:schemeClr val="tx2"/>
              </a:buClr>
              <a:buSzPct val="75000"/>
              <a:buFont typeface="Wingdings" pitchFamily="2" charset="2"/>
              <a:buBlip>
                <a:blip r:embed="rId3"/>
              </a:buBlip>
              <a:defRPr/>
            </a:pPr>
            <a:r>
              <a:rPr lang="es-AR" b="0" dirty="0" smtClean="0">
                <a:effectLst>
                  <a:outerShdw blurRad="38100" dist="38100" dir="2700000" algn="tl">
                    <a:srgbClr val="000000"/>
                  </a:outerShdw>
                </a:effectLst>
                <a:latin typeface="Franklin Gothic Medium" pitchFamily="34" charset="0"/>
              </a:rPr>
              <a:t>HTTP</a:t>
            </a:r>
          </a:p>
          <a:p>
            <a:pPr marL="558800" indent="-558800">
              <a:lnSpc>
                <a:spcPct val="90000"/>
              </a:lnSpc>
              <a:spcBef>
                <a:spcPct val="25000"/>
              </a:spcBef>
              <a:buClr>
                <a:schemeClr val="tx2"/>
              </a:buClr>
              <a:buSzPct val="75000"/>
              <a:buFont typeface="Wingdings" pitchFamily="2" charset="2"/>
              <a:buBlip>
                <a:blip r:embed="rId3"/>
              </a:buBlip>
              <a:defRPr/>
            </a:pPr>
            <a:r>
              <a:rPr lang="es-AR" b="0" dirty="0" smtClean="0">
                <a:effectLst>
                  <a:outerShdw blurRad="38100" dist="38100" dir="2700000" algn="tl">
                    <a:srgbClr val="000000"/>
                  </a:outerShdw>
                </a:effectLst>
                <a:latin typeface="Franklin Gothic Medium" pitchFamily="34" charset="0"/>
              </a:rPr>
              <a:t>Envío de datos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HTML</a:t>
            </a:r>
            <a:r>
              <a:rPr lang="es-ES" sz="4800" dirty="0">
                <a:solidFill>
                  <a:schemeClr val="tx2"/>
                </a:solidFill>
                <a:effectLst>
                  <a:outerShdw blurRad="38100" dist="38100" dir="2700000" algn="tl">
                    <a:srgbClr val="000000"/>
                  </a:outerShdw>
                </a:effectLst>
                <a:latin typeface="+mj-lt"/>
              </a:rPr>
              <a:t> </a:t>
            </a:r>
            <a:r>
              <a:rPr lang="es-ES" b="0" dirty="0">
                <a:solidFill>
                  <a:schemeClr val="tx2"/>
                </a:solidFill>
                <a:effectLst>
                  <a:outerShdw blurRad="38100" dist="38100" dir="2700000" algn="tl">
                    <a:srgbClr val="000000"/>
                  </a:outerShdw>
                </a:effectLst>
                <a:latin typeface="+mj-lt"/>
              </a:rPr>
              <a:t>(</a:t>
            </a:r>
            <a:r>
              <a:rPr lang="es-ES" b="0" dirty="0" err="1">
                <a:solidFill>
                  <a:schemeClr val="tx2"/>
                </a:solidFill>
                <a:effectLst>
                  <a:outerShdw blurRad="38100" dist="38100" dir="2700000" algn="tl">
                    <a:srgbClr val="000000"/>
                  </a:outerShdw>
                </a:effectLst>
                <a:latin typeface="+mj-lt"/>
              </a:rPr>
              <a:t>Hyper</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Text</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Markup</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Language</a:t>
            </a:r>
            <a:r>
              <a:rPr lang="es-ES" b="0" dirty="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60546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Es un lenguaje utilizado para desarrollar páginas Web.</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HTML utiliza una serie de etiquetas (</a:t>
            </a:r>
            <a:r>
              <a:rPr lang="es-AR" sz="2800" b="0" kern="0" dirty="0" err="1">
                <a:effectLst>
                  <a:outerShdw blurRad="38100" dist="38100" dir="2700000" algn="tl">
                    <a:srgbClr val="000000"/>
                  </a:outerShdw>
                </a:effectLst>
                <a:latin typeface="+mn-lt"/>
              </a:rPr>
              <a:t>tags</a:t>
            </a:r>
            <a:r>
              <a:rPr lang="es-AR" sz="2800" b="0" kern="0" dirty="0">
                <a:effectLst>
                  <a:outerShdw blurRad="38100" dist="38100" dir="2700000" algn="tl">
                    <a:srgbClr val="000000"/>
                  </a:outerShdw>
                </a:effectLst>
                <a:latin typeface="+mn-lt"/>
              </a:rPr>
              <a:t>) intercaladas en un documento de texto sin formato.</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Dichas etiquetas serán interpretadas por los navegadores (browsers) encargados visualizar la página Web con el fin de establecer un formato. </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Se pueden crear en cualquier editor de texto.</a:t>
            </a:r>
          </a:p>
          <a:p>
            <a:pPr marL="558800" indent="-558800">
              <a:lnSpc>
                <a:spcPct val="90000"/>
              </a:lnSpc>
              <a:spcBef>
                <a:spcPct val="25000"/>
              </a:spcBef>
              <a:buClr>
                <a:schemeClr val="tx2"/>
              </a:buClr>
              <a:buSzPct val="75000"/>
              <a:buFont typeface="Wingdings" pitchFamily="2" charset="2"/>
              <a:buBlip>
                <a:blip r:embed="rId3"/>
              </a:buBlip>
              <a:defRPr/>
            </a:pPr>
            <a:endParaRPr lang="es-ES"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Su extensión puede ser </a:t>
            </a:r>
            <a:r>
              <a:rPr lang="es-ES" sz="2800" b="0" kern="0" dirty="0" err="1">
                <a:effectLst>
                  <a:outerShdw blurRad="38100" dist="38100" dir="2700000" algn="tl">
                    <a:srgbClr val="000000"/>
                  </a:outerShdw>
                </a:effectLst>
                <a:latin typeface="+mn-lt"/>
              </a:rPr>
              <a:t>htm</a:t>
            </a:r>
            <a:r>
              <a:rPr lang="es-ES" sz="2800" b="0" kern="0" dirty="0">
                <a:effectLst>
                  <a:outerShdw blurRad="38100" dist="38100" dir="2700000" algn="tl">
                    <a:srgbClr val="000000"/>
                  </a:outerShdw>
                </a:effectLst>
                <a:latin typeface="+mn-lt"/>
              </a:rPr>
              <a:t> o </a:t>
            </a:r>
            <a:r>
              <a:rPr lang="es-ES" sz="2800" b="0" kern="0" dirty="0" err="1">
                <a:effectLst>
                  <a:outerShdw blurRad="38100" dist="38100" dir="2700000" algn="tl">
                    <a:srgbClr val="000000"/>
                  </a:outerShdw>
                </a:effectLst>
                <a:latin typeface="+mn-lt"/>
              </a:rPr>
              <a:t>html</a:t>
            </a:r>
            <a:r>
              <a:rPr lang="es-ES" sz="2800" b="0" kern="0" dirty="0">
                <a:effectLst>
                  <a:outerShdw blurRad="38100" dist="38100" dir="2700000" algn="tl">
                    <a:srgbClr val="000000"/>
                  </a:outerShdw>
                </a:effectLst>
                <a:latin typeface="+mn-lt"/>
              </a:rPr>
              <a:t>.</a:t>
            </a:r>
            <a:endParaRPr lang="es-AR" sz="28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384720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HTML</a:t>
            </a: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HTML?</a:t>
            </a:r>
          </a:p>
          <a:p>
            <a:pPr marL="977900" lvl="1" indent="-417513">
              <a:lnSpc>
                <a:spcPct val="90000"/>
              </a:lnSpc>
              <a:spcBef>
                <a:spcPct val="25000"/>
              </a:spcBef>
              <a:buClr>
                <a:schemeClr val="tx2"/>
              </a:buClr>
              <a:buSzPct val="60000"/>
              <a:buFont typeface="Wingdings" pitchFamily="2" charset="2"/>
              <a:buChar char="l"/>
              <a:defRPr/>
            </a:pPr>
            <a:r>
              <a:rPr lang="es-ES" b="0" dirty="0">
                <a:solidFill>
                  <a:schemeClr val="accent1"/>
                </a:solidFill>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Datos</a:t>
            </a:r>
            <a:endParaRPr lang="es-AR" sz="3600" b="0" dirty="0">
              <a:effectLst>
                <a:outerShdw blurRad="38100" dist="38100" dir="2700000" algn="tl">
                  <a:srgbClr val="000000"/>
                </a:outerShdw>
              </a:effectLst>
              <a:latin typeface="Franklin Gothic Medium" pitchFamily="34" charset="0"/>
            </a:endParaRPr>
          </a:p>
          <a:p>
            <a:pPr marL="558800" indent="-558800">
              <a:lnSpc>
                <a:spcPct val="90000"/>
              </a:lnSpc>
              <a:spcBef>
                <a:spcPct val="25000"/>
              </a:spcBef>
              <a:buClr>
                <a:schemeClr val="tx2"/>
              </a:buClr>
              <a:buSzPct val="75000"/>
              <a:buFont typeface="Wingdings" pitchFamily="2" charset="2"/>
              <a:buBlip>
                <a:blip r:embed="rId3"/>
              </a:buBlip>
              <a:defRPr/>
            </a:pPr>
            <a:r>
              <a:rPr lang="es-AR" b="0" dirty="0" smtClean="0">
                <a:effectLst>
                  <a:outerShdw blurRad="38100" dist="38100" dir="2700000" algn="tl">
                    <a:srgbClr val="000000"/>
                  </a:outerShdw>
                </a:effectLst>
                <a:latin typeface="Franklin Gothic Medium" pitchFamily="34" charset="0"/>
              </a:rPr>
              <a:t>HTTP</a:t>
            </a:r>
          </a:p>
          <a:p>
            <a:pPr marL="558800" indent="-558800">
              <a:lnSpc>
                <a:spcPct val="90000"/>
              </a:lnSpc>
              <a:spcBef>
                <a:spcPct val="25000"/>
              </a:spcBef>
              <a:buClr>
                <a:schemeClr val="tx2"/>
              </a:buClr>
              <a:buSzPct val="75000"/>
              <a:buFont typeface="Wingdings" pitchFamily="2" charset="2"/>
              <a:buBlip>
                <a:blip r:embed="rId3"/>
              </a:buBlip>
              <a:defRPr/>
            </a:pPr>
            <a:r>
              <a:rPr lang="es-AR" b="0" dirty="0" smtClean="0">
                <a:effectLst>
                  <a:outerShdw blurRad="38100" dist="38100" dir="2700000" algn="tl">
                    <a:srgbClr val="000000"/>
                  </a:outerShdw>
                </a:effectLst>
                <a:latin typeface="Franklin Gothic Medium" pitchFamily="34" charset="0"/>
              </a:rPr>
              <a:t>Envío de 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eaLnBrk="1" hangingPunct="1">
              <a:defRPr/>
            </a:pPr>
            <a:r>
              <a:rPr lang="es-AR" dirty="0" smtClean="0"/>
              <a:t>Etiquetas </a:t>
            </a:r>
            <a:r>
              <a:rPr lang="es-AR" sz="3200" dirty="0" smtClean="0"/>
              <a:t>(</a:t>
            </a:r>
            <a:r>
              <a:rPr lang="es-AR" sz="3200" dirty="0" err="1" smtClean="0"/>
              <a:t>Tags</a:t>
            </a:r>
            <a:r>
              <a:rPr lang="es-AR" sz="3200" dirty="0" smtClean="0"/>
              <a:t>)</a:t>
            </a:r>
          </a:p>
        </p:txBody>
      </p:sp>
      <p:sp>
        <p:nvSpPr>
          <p:cNvPr id="968707" name="Rectangle 3"/>
          <p:cNvSpPr>
            <a:spLocks noGrp="1" noChangeArrowheads="1"/>
          </p:cNvSpPr>
          <p:nvPr>
            <p:ph type="body" idx="1"/>
          </p:nvPr>
        </p:nvSpPr>
        <p:spPr>
          <a:xfrm>
            <a:off x="384175" y="1487488"/>
            <a:ext cx="8759825" cy="3629025"/>
          </a:xfrm>
        </p:spPr>
        <p:txBody>
          <a:bodyPr/>
          <a:lstStyle/>
          <a:p>
            <a:pPr eaLnBrk="1" hangingPunct="1">
              <a:defRPr/>
            </a:pPr>
            <a:r>
              <a:rPr lang="es-ES" sz="2800" dirty="0" smtClean="0"/>
              <a:t>Las etiquetas le indican al navegador cómo tienen que mostrar el texto y las imágenes.</a:t>
            </a:r>
          </a:p>
          <a:p>
            <a:pPr eaLnBrk="1" hangingPunct="1">
              <a:defRPr/>
            </a:pPr>
            <a:endParaRPr lang="es-ES" sz="2200" dirty="0" smtClean="0"/>
          </a:p>
          <a:p>
            <a:pPr eaLnBrk="1" hangingPunct="1">
              <a:defRPr/>
            </a:pPr>
            <a:r>
              <a:rPr lang="es-ES" sz="2800" dirty="0" smtClean="0"/>
              <a:t>Se escriben entre los símbolos </a:t>
            </a:r>
            <a:r>
              <a:rPr lang="es-ES" sz="2800" b="1" dirty="0" smtClean="0"/>
              <a:t>&lt;</a:t>
            </a:r>
            <a:r>
              <a:rPr lang="es-ES" sz="2800" dirty="0" smtClean="0"/>
              <a:t> y </a:t>
            </a:r>
            <a:r>
              <a:rPr lang="es-ES" sz="2800" b="1" dirty="0" smtClean="0"/>
              <a:t>&gt;</a:t>
            </a:r>
            <a:r>
              <a:rPr lang="es-ES" sz="2800" dirty="0" smtClean="0"/>
              <a:t>.</a:t>
            </a:r>
          </a:p>
          <a:p>
            <a:pPr eaLnBrk="1" hangingPunct="1">
              <a:defRPr/>
            </a:pPr>
            <a:endParaRPr lang="es-ES" sz="2200" dirty="0" smtClean="0"/>
          </a:p>
          <a:p>
            <a:pPr eaLnBrk="1" hangingPunct="1">
              <a:defRPr/>
            </a:pPr>
            <a:r>
              <a:rPr lang="es-ES" sz="2800" dirty="0" smtClean="0"/>
              <a:t>Suelen tener </a:t>
            </a:r>
            <a:r>
              <a:rPr lang="es-ES" sz="2800" dirty="0" err="1" smtClean="0"/>
              <a:t>tags</a:t>
            </a:r>
            <a:r>
              <a:rPr lang="es-ES" sz="2800" dirty="0" smtClean="0"/>
              <a:t> de apertura y </a:t>
            </a:r>
            <a:r>
              <a:rPr lang="es-ES" sz="2800" dirty="0" err="1" smtClean="0"/>
              <a:t>tags</a:t>
            </a:r>
            <a:r>
              <a:rPr lang="es-ES" sz="2800" dirty="0" smtClean="0"/>
              <a:t> de cierre.</a:t>
            </a:r>
          </a:p>
          <a:p>
            <a:pPr eaLnBrk="1" hangingPunct="1">
              <a:defRPr/>
            </a:pPr>
            <a:endParaRPr lang="es-ES" sz="2200" dirty="0" smtClean="0"/>
          </a:p>
          <a:p>
            <a:pPr eaLnBrk="1" hangingPunct="1">
              <a:defRPr/>
            </a:pPr>
            <a:r>
              <a:rPr lang="es-ES" sz="2800" dirty="0" smtClean="0"/>
              <a:t>La estructura de los </a:t>
            </a:r>
            <a:r>
              <a:rPr lang="es-ES" sz="2800" dirty="0" err="1" smtClean="0"/>
              <a:t>tags</a:t>
            </a:r>
            <a:r>
              <a:rPr lang="es-ES" sz="2800" dirty="0" smtClean="0"/>
              <a:t> es la siguiente:</a:t>
            </a:r>
            <a:endParaRPr lang="es-AR" sz="2800" dirty="0" smtClean="0"/>
          </a:p>
        </p:txBody>
      </p:sp>
      <p:sp>
        <p:nvSpPr>
          <p:cNvPr id="4" name="Rectangle 5"/>
          <p:cNvSpPr>
            <a:spLocks noChangeArrowheads="1"/>
          </p:cNvSpPr>
          <p:nvPr/>
        </p:nvSpPr>
        <p:spPr bwMode="auto">
          <a:xfrm>
            <a:off x="457200" y="5472113"/>
            <a:ext cx="8229600" cy="8858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&lt;</a:t>
            </a:r>
            <a:r>
              <a:rPr lang="en-US" sz="2000" dirty="0" err="1">
                <a:solidFill>
                  <a:srgbClr val="800000"/>
                </a:solidFill>
                <a:latin typeface="Courier New" pitchFamily="49" charset="0"/>
                <a:ea typeface="Times New Roman" pitchFamily="18" charset="0"/>
                <a:cs typeface="Courier New" pitchFamily="49" charset="0"/>
              </a:rPr>
              <a:t>nombreEtiqueta</a:t>
            </a:r>
            <a:r>
              <a:rPr lang="en-US" sz="2000" dirty="0">
                <a:solidFill>
                  <a:srgbClr val="800000"/>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atributo</a:t>
            </a:r>
            <a:r>
              <a:rPr lang="en-US" sz="2000" dirty="0">
                <a:solidFill>
                  <a:srgbClr val="0000FF"/>
                </a:solidFill>
                <a:latin typeface="Courier New" pitchFamily="49" charset="0"/>
                <a:ea typeface="Times New Roman" pitchFamily="18" charset="0"/>
                <a:cs typeface="Courier New" pitchFamily="49" charset="0"/>
              </a:rPr>
              <a:t>=“valor” </a:t>
            </a:r>
            <a:r>
              <a:rPr lang="en-US" sz="2000" dirty="0">
                <a:solidFill>
                  <a:schemeClr val="accent2">
                    <a:lumMod val="75000"/>
                  </a:schemeClr>
                </a:solidFill>
                <a:latin typeface="Courier New" pitchFamily="49" charset="0"/>
                <a:ea typeface="Times New Roman" pitchFamily="18" charset="0"/>
                <a:cs typeface="Courier New" pitchFamily="49" charset="0"/>
              </a:rPr>
              <a:t>&gt; </a:t>
            </a:r>
            <a:r>
              <a:rPr lang="en-US" sz="2000" dirty="0">
                <a:solidFill>
                  <a:schemeClr val="accent2">
                    <a:lumMod val="75000"/>
                  </a:schemeClr>
                </a:solidFill>
                <a:latin typeface="Courier New" pitchFamily="49" charset="0"/>
              </a:rPr>
              <a:t>&lt;/</a:t>
            </a:r>
            <a:r>
              <a:rPr lang="en-US" sz="2000" dirty="0" err="1">
                <a:solidFill>
                  <a:srgbClr val="800000"/>
                </a:solidFill>
                <a:latin typeface="Courier New" pitchFamily="49" charset="0"/>
              </a:rPr>
              <a:t>nombreEtiqueta</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err="1" smtClean="0"/>
              <a:t>Documento</a:t>
            </a:r>
            <a:r>
              <a:rPr lang="en-US" dirty="0" smtClean="0"/>
              <a:t> HTML</a:t>
            </a:r>
          </a:p>
        </p:txBody>
      </p:sp>
      <p:sp>
        <p:nvSpPr>
          <p:cNvPr id="1095683" name="Rectangle 3"/>
          <p:cNvSpPr>
            <a:spLocks noGrp="1" noChangeArrowheads="1"/>
          </p:cNvSpPr>
          <p:nvPr>
            <p:ph type="body" idx="1"/>
          </p:nvPr>
        </p:nvSpPr>
        <p:spPr>
          <a:xfrm>
            <a:off x="374650" y="1230313"/>
            <a:ext cx="8769350" cy="3460750"/>
          </a:xfrm>
        </p:spPr>
        <p:txBody>
          <a:bodyPr/>
          <a:lstStyle/>
          <a:p>
            <a:pPr eaLnBrk="1" hangingPunct="1">
              <a:lnSpc>
                <a:spcPct val="110000"/>
              </a:lnSpc>
              <a:spcBef>
                <a:spcPct val="0"/>
              </a:spcBef>
              <a:spcAft>
                <a:spcPct val="10000"/>
              </a:spcAft>
              <a:defRPr/>
            </a:pPr>
            <a:r>
              <a:rPr lang="es-ES" sz="2800" dirty="0" smtClean="0"/>
              <a:t>Todas las etiquetas de una página Web se colocan dentro del </a:t>
            </a:r>
            <a:r>
              <a:rPr lang="es-ES" sz="2800" dirty="0" err="1" smtClean="0"/>
              <a:t>tag</a:t>
            </a:r>
            <a:r>
              <a:rPr lang="es-ES" sz="2800" dirty="0" smtClean="0"/>
              <a:t> </a:t>
            </a:r>
            <a:r>
              <a:rPr lang="es-ES" sz="2800" b="1" i="1" dirty="0" err="1" smtClean="0"/>
              <a:t>html</a:t>
            </a:r>
            <a:r>
              <a:rPr lang="es-ES" sz="2800" dirty="0" smtClean="0"/>
              <a:t> . </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La cual define dos secciones:</a:t>
            </a:r>
          </a:p>
          <a:p>
            <a:pPr lvl="1" eaLnBrk="1" hangingPunct="1">
              <a:lnSpc>
                <a:spcPct val="110000"/>
              </a:lnSpc>
              <a:spcBef>
                <a:spcPct val="0"/>
              </a:spcBef>
              <a:spcAft>
                <a:spcPct val="10000"/>
              </a:spcAft>
              <a:defRPr/>
            </a:pPr>
            <a:r>
              <a:rPr lang="es-ES" sz="2400" dirty="0" smtClean="0"/>
              <a:t>Head (cabecera)</a:t>
            </a:r>
          </a:p>
          <a:p>
            <a:pPr lvl="1" eaLnBrk="1" hangingPunct="1">
              <a:lnSpc>
                <a:spcPct val="110000"/>
              </a:lnSpc>
              <a:spcBef>
                <a:spcPct val="0"/>
              </a:spcBef>
              <a:spcAft>
                <a:spcPct val="10000"/>
              </a:spcAft>
              <a:defRPr/>
            </a:pPr>
            <a:r>
              <a:rPr lang="es-ES" sz="2400" dirty="0" err="1" smtClean="0"/>
              <a:t>Body</a:t>
            </a:r>
            <a:r>
              <a:rPr lang="es-ES" sz="2400" dirty="0" smtClean="0"/>
              <a:t> (cuerpo)</a:t>
            </a:r>
          </a:p>
          <a:p>
            <a:pPr eaLnBrk="1" hangingPunct="1">
              <a:lnSpc>
                <a:spcPct val="110000"/>
              </a:lnSpc>
              <a:spcBef>
                <a:spcPct val="0"/>
              </a:spcBef>
              <a:spcAft>
                <a:spcPct val="10000"/>
              </a:spcAft>
              <a:defRPr/>
            </a:pPr>
            <a:endParaRPr lang="es-AR" sz="2700" dirty="0" smtClean="0"/>
          </a:p>
        </p:txBody>
      </p:sp>
      <p:sp>
        <p:nvSpPr>
          <p:cNvPr id="5" name="Rectangle 5"/>
          <p:cNvSpPr>
            <a:spLocks noChangeArrowheads="1"/>
          </p:cNvSpPr>
          <p:nvPr/>
        </p:nvSpPr>
        <p:spPr bwMode="auto">
          <a:xfrm>
            <a:off x="500063" y="4143375"/>
            <a:ext cx="8229600" cy="2428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html</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title</a:t>
            </a:r>
            <a:r>
              <a:rPr lang="en-US" sz="2000" dirty="0">
                <a:solidFill>
                  <a:schemeClr val="accent2">
                    <a:lumMod val="75000"/>
                  </a:schemeClr>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title</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b="0" dirty="0">
                <a:solidFill>
                  <a:schemeClr val="bg2"/>
                </a:solidFill>
                <a:effectLst>
                  <a:outerShdw blurRad="38100" dist="38100" dir="2700000" algn="tl">
                    <a:srgbClr val="C0C0C0"/>
                  </a:outerShdw>
                </a:effectLst>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bg2"/>
                </a:solidFill>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html</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377641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HTML</a:t>
            </a: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HTML?</a:t>
            </a: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b="0" dirty="0" smtClean="0">
                <a:solidFill>
                  <a:schemeClr val="accent1"/>
                </a:solidFill>
                <a:effectLst>
                  <a:outerShdw blurRad="38100" dist="38100" dir="2700000" algn="tl">
                    <a:srgbClr val="000000"/>
                  </a:outerShdw>
                </a:effectLst>
                <a:latin typeface="Franklin Gothic Medium" pitchFamily="34" charset="0"/>
              </a:rPr>
              <a:t>Formularios</a:t>
            </a:r>
            <a:endParaRPr lang="es-AR"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Datos</a:t>
            </a:r>
            <a:endParaRPr lang="es-AR" b="0" dirty="0">
              <a:effectLst>
                <a:outerShdw blurRad="38100" dist="38100" dir="2700000" algn="tl">
                  <a:srgbClr val="000000"/>
                </a:outerShdw>
              </a:effectLst>
              <a:latin typeface="Franklin Gothic Medium" pitchFamily="34" charset="0"/>
            </a:endParaRPr>
          </a:p>
          <a:p>
            <a:pPr marL="558800" indent="-558800">
              <a:lnSpc>
                <a:spcPct val="90000"/>
              </a:lnSpc>
              <a:spcBef>
                <a:spcPct val="25000"/>
              </a:spcBef>
              <a:buClr>
                <a:schemeClr val="tx2"/>
              </a:buClr>
              <a:buSzPct val="75000"/>
              <a:buFont typeface="Wingdings" pitchFamily="2" charset="2"/>
              <a:buBlip>
                <a:blip r:embed="rId3"/>
              </a:buBlip>
              <a:defRPr/>
            </a:pPr>
            <a:r>
              <a:rPr lang="es-AR" b="0" dirty="0" smtClean="0">
                <a:effectLst>
                  <a:outerShdw blurRad="38100" dist="38100" dir="2700000" algn="tl">
                    <a:srgbClr val="000000"/>
                  </a:outerShdw>
                </a:effectLst>
                <a:latin typeface="Franklin Gothic Medium" pitchFamily="34" charset="0"/>
              </a:rPr>
              <a:t>HTTP</a:t>
            </a:r>
          </a:p>
          <a:p>
            <a:pPr marL="558800" indent="-558800">
              <a:lnSpc>
                <a:spcPct val="90000"/>
              </a:lnSpc>
              <a:spcBef>
                <a:spcPct val="25000"/>
              </a:spcBef>
              <a:buClr>
                <a:schemeClr val="tx2"/>
              </a:buClr>
              <a:buSzPct val="75000"/>
              <a:buFont typeface="Wingdings" pitchFamily="2" charset="2"/>
              <a:buBlip>
                <a:blip r:embed="rId3"/>
              </a:buBlip>
              <a:defRPr/>
            </a:pPr>
            <a:r>
              <a:rPr lang="es-AR" b="0" dirty="0" smtClean="0">
                <a:effectLst>
                  <a:outerShdw blurRad="38100" dist="38100" dir="2700000" algn="tl">
                    <a:srgbClr val="000000"/>
                  </a:outerShdw>
                </a:effectLst>
                <a:latin typeface="Franklin Gothic Medium" pitchFamily="34" charset="0"/>
              </a:rPr>
              <a:t>Envío de 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dirty="0">
                <a:solidFill>
                  <a:schemeClr val="tx2"/>
                </a:solidFill>
                <a:effectLst>
                  <a:outerShdw blurRad="38100" dist="38100" dir="2700000" algn="tl">
                    <a:srgbClr val="000000"/>
                  </a:outerShdw>
                </a:effectLst>
                <a:latin typeface="+mj-lt"/>
              </a:rPr>
              <a:t>Formularios</a:t>
            </a:r>
            <a:endParaRPr lang="en-US" sz="480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74650" y="1230313"/>
            <a:ext cx="8769350" cy="2436812"/>
          </a:xfrm>
          <a:prstGeom prst="rect">
            <a:avLst/>
          </a:prstGeom>
          <a:noFill/>
          <a:ln w="9525">
            <a:noFill/>
            <a:miter lim="800000"/>
            <a:headEnd/>
            <a:tailEnd/>
          </a:ln>
          <a:effectLst/>
        </p:spPr>
        <p:txBody>
          <a:bodyPr>
            <a:spAutoFit/>
          </a:bodyPr>
          <a:lstStyle/>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Los formularios permiten, desde dentro de una aplicación Web, solicitar información al visitante. </a:t>
            </a:r>
          </a:p>
          <a:p>
            <a:pPr marL="558800" indent="-558800">
              <a:lnSpc>
                <a:spcPct val="110000"/>
              </a:lnSpc>
              <a:spcAft>
                <a:spcPct val="10000"/>
              </a:spcAft>
              <a:buClr>
                <a:schemeClr val="tx2"/>
              </a:buClr>
              <a:buSzPct val="75000"/>
              <a:buFontTx/>
              <a:buBlip>
                <a:blip r:embed="rId3"/>
              </a:buBlip>
              <a:defRPr/>
            </a:pPr>
            <a:endParaRPr lang="es-AR" sz="2200" b="0" dirty="0">
              <a:effectLst>
                <a:outerShdw blurRad="38100" dist="38100" dir="2700000" algn="tl">
                  <a:srgbClr val="000000">
                    <a:alpha val="43137"/>
                  </a:srgbClr>
                </a:outerShdw>
              </a:effectLst>
              <a:latin typeface="+mn-lt"/>
            </a:endParaRPr>
          </a:p>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Estos formularios estarán compuestos por tantos campos como informaciones deseamos obtener.</a:t>
            </a:r>
          </a:p>
        </p:txBody>
      </p:sp>
      <p:sp>
        <p:nvSpPr>
          <p:cNvPr id="68" name="Rectangle 5"/>
          <p:cNvSpPr>
            <a:spLocks noChangeArrowheads="1"/>
          </p:cNvSpPr>
          <p:nvPr/>
        </p:nvSpPr>
        <p:spPr bwMode="auto">
          <a:xfrm>
            <a:off x="557213" y="4143375"/>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form </a:t>
            </a:r>
            <a:r>
              <a:rPr lang="en-US" sz="2200" dirty="0">
                <a:solidFill>
                  <a:srgbClr val="FF0000"/>
                </a:solidFill>
                <a:latin typeface="Arial Narrow" pitchFamily="34" charset="0"/>
                <a:ea typeface="Times New Roman" pitchFamily="18" charset="0"/>
                <a:cs typeface="Courier New" pitchFamily="49" charset="0"/>
              </a:rPr>
              <a:t>method</a:t>
            </a:r>
            <a:r>
              <a:rPr lang="en-US" sz="2200" dirty="0">
                <a:solidFill>
                  <a:srgbClr val="0000FF"/>
                </a:solidFill>
                <a:latin typeface="Arial Narrow" pitchFamily="34" charset="0"/>
                <a:ea typeface="Times New Roman" pitchFamily="18" charset="0"/>
                <a:cs typeface="Courier New" pitchFamily="49" charset="0"/>
              </a:rPr>
              <a:t>=“[GET|POST]” </a:t>
            </a:r>
            <a:r>
              <a:rPr lang="en-US" sz="2200" dirty="0">
                <a:solidFill>
                  <a:srgbClr val="FF0000"/>
                </a:solidFill>
                <a:latin typeface="Arial Narrow" pitchFamily="34" charset="0"/>
                <a:ea typeface="Times New Roman" pitchFamily="18" charset="0"/>
                <a:cs typeface="Courier New" pitchFamily="49" charset="0"/>
              </a:rPr>
              <a:t>action</a:t>
            </a:r>
            <a:r>
              <a:rPr lang="en-US" sz="2200" dirty="0">
                <a:solidFill>
                  <a:srgbClr val="0000FF"/>
                </a:solidFill>
                <a:latin typeface="Arial Narrow" pitchFamily="34" charset="0"/>
                <a:ea typeface="Times New Roman" pitchFamily="18" charset="0"/>
                <a:cs typeface="Courier New" pitchFamily="49" charset="0"/>
              </a:rPr>
              <a:t>=“URL”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&gt; </a:t>
            </a:r>
          </a:p>
          <a:p>
            <a:pPr>
              <a:defRPr/>
            </a:pPr>
            <a:r>
              <a:rPr lang="en-US" sz="2200" dirty="0">
                <a:solidFill>
                  <a:schemeClr val="accent2">
                    <a:lumMod val="75000"/>
                  </a:schemeClr>
                </a:solidFill>
                <a:latin typeface="Arial Narrow" pitchFamily="34" charset="0"/>
              </a:rPr>
              <a:t>	</a:t>
            </a:r>
            <a:r>
              <a:rPr lang="es-AR" sz="2200" dirty="0">
                <a:solidFill>
                  <a:schemeClr val="bg2"/>
                </a:solidFill>
                <a:latin typeface="Arial Narrow" pitchFamily="34" charset="0"/>
              </a:rPr>
              <a:t>Contenido del formulario</a:t>
            </a:r>
          </a:p>
          <a:p>
            <a:pPr>
              <a:defRPr/>
            </a:pPr>
            <a:r>
              <a:rPr lang="en-US" sz="2200" dirty="0">
                <a:solidFill>
                  <a:srgbClr val="0000FF"/>
                </a:solidFill>
                <a:latin typeface="Arial Narrow" pitchFamily="34" charset="0"/>
              </a:rPr>
              <a:t>&lt;/</a:t>
            </a:r>
            <a:r>
              <a:rPr lang="en-US" sz="2200" dirty="0">
                <a:solidFill>
                  <a:srgbClr val="800000"/>
                </a:solidFill>
                <a:latin typeface="Arial Narrow" pitchFamily="34" charset="0"/>
              </a:rPr>
              <a:t>form</a:t>
            </a:r>
            <a:r>
              <a:rPr lang="en-US" sz="2200" dirty="0">
                <a:solidFill>
                  <a:srgbClr val="0000FF"/>
                </a:solidFill>
                <a:latin typeface="Arial Narrow" pitchFamily="34"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686</TotalTime>
  <Words>2040</Words>
  <Application>Microsoft Office PowerPoint</Application>
  <PresentationFormat>Presentación en pantalla (4:3)</PresentationFormat>
  <Paragraphs>303</Paragraphs>
  <Slides>29</Slides>
  <Notes>28</Notes>
  <HiddenSlides>0</HiddenSlides>
  <MMClips>0</MMClips>
  <ScaleCrop>false</ScaleCrop>
  <HeadingPairs>
    <vt:vector size="4" baseType="variant">
      <vt:variant>
        <vt:lpstr>Tema</vt:lpstr>
      </vt:variant>
      <vt:variant>
        <vt:i4>2</vt:i4>
      </vt:variant>
      <vt:variant>
        <vt:lpstr>Títulos de diapositiva</vt:lpstr>
      </vt:variant>
      <vt:variant>
        <vt:i4>29</vt:i4>
      </vt:variant>
    </vt:vector>
  </HeadingPairs>
  <TitlesOfParts>
    <vt:vector size="31" baseType="lpstr">
      <vt:lpstr>Clase05_ASP.NET-2009</vt:lpstr>
      <vt:lpstr>2_VS_NET Launch Template</vt:lpstr>
      <vt:lpstr>Maximiliano Neiner</vt:lpstr>
      <vt:lpstr>Temas a Tratar</vt:lpstr>
      <vt:lpstr>Temas a Tratar</vt:lpstr>
      <vt:lpstr>Diapositiva 4</vt:lpstr>
      <vt:lpstr>Temas a Tratar</vt:lpstr>
      <vt:lpstr>Etiquetas (Tags)</vt:lpstr>
      <vt:lpstr>Documento HTML</vt:lpstr>
      <vt:lpstr>Temas a Tratar</vt:lpstr>
      <vt:lpstr>Diapositiva 9</vt:lpstr>
      <vt:lpstr>Temas a Tratar</vt:lpstr>
      <vt:lpstr>&lt;input&gt;</vt:lpstr>
      <vt:lpstr>Caja de Texto</vt:lpstr>
      <vt:lpstr>Casilla de Verificación</vt:lpstr>
      <vt:lpstr>Botón de Opción</vt:lpstr>
      <vt:lpstr>Parámetros Ocultos</vt:lpstr>
      <vt:lpstr>Enviar Datos</vt:lpstr>
      <vt:lpstr>Imágenes</vt:lpstr>
      <vt:lpstr>Caja de Texto Multilínea</vt:lpstr>
      <vt:lpstr>Listas Desplegables</vt:lpstr>
      <vt:lpstr>Opciones Agrupadas</vt:lpstr>
      <vt:lpstr>Temas a Tratar</vt:lpstr>
      <vt:lpstr>HTTP (HTTP: Hypertext Transfer Protocol)</vt:lpstr>
      <vt:lpstr>Temas a Tratar</vt:lpstr>
      <vt:lpstr>Método GET</vt:lpstr>
      <vt:lpstr>Temas a Tratar</vt:lpstr>
      <vt:lpstr>Método POST</vt:lpstr>
      <vt:lpstr>Temas a Tratar</vt:lpstr>
      <vt:lpstr>Manejo de Formularios</vt:lpstr>
      <vt:lpstr>Ejercitación</vt:lpstr>
    </vt:vector>
  </TitlesOfParts>
  <Company>Max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HTML</dc:subject>
  <dc:creator>Neiner, Maximiliano</dc:creator>
  <cp:lastModifiedBy>Neiner Maximiliano</cp:lastModifiedBy>
  <cp:revision>83</cp:revision>
  <dcterms:created xsi:type="dcterms:W3CDTF">2009-07-23T13:58:14Z</dcterms:created>
  <dcterms:modified xsi:type="dcterms:W3CDTF">2015-07-29T20:30:04Z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