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90" r:id="rId2"/>
    <p:sldId id="327" r:id="rId3"/>
    <p:sldId id="455" r:id="rId4"/>
    <p:sldId id="402" r:id="rId5"/>
    <p:sldId id="437" r:id="rId6"/>
    <p:sldId id="411" r:id="rId7"/>
    <p:sldId id="414" r:id="rId8"/>
    <p:sldId id="416" r:id="rId9"/>
    <p:sldId id="418" r:id="rId10"/>
    <p:sldId id="450" r:id="rId11"/>
    <p:sldId id="419" r:id="rId12"/>
    <p:sldId id="420" r:id="rId13"/>
    <p:sldId id="451" r:id="rId14"/>
    <p:sldId id="456" r:id="rId15"/>
    <p:sldId id="403" r:id="rId16"/>
    <p:sldId id="446" r:id="rId17"/>
    <p:sldId id="447" r:id="rId18"/>
    <p:sldId id="448" r:id="rId19"/>
    <p:sldId id="452" r:id="rId20"/>
    <p:sldId id="449" r:id="rId21"/>
    <p:sldId id="438" r:id="rId22"/>
    <p:sldId id="439" r:id="rId23"/>
    <p:sldId id="440" r:id="rId24"/>
    <p:sldId id="441" r:id="rId25"/>
    <p:sldId id="453" r:id="rId26"/>
    <p:sldId id="442" r:id="rId27"/>
    <p:sldId id="444" r:id="rId28"/>
    <p:sldId id="445" r:id="rId29"/>
    <p:sldId id="454" r:id="rId30"/>
    <p:sldId id="366" r:id="rId31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63" d="100"/>
          <a:sy n="63" d="100"/>
        </p:scale>
        <p:origin x="14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14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/>
              <a:t>Además, nuestro servidor lo enviará al cliente la primera vez que visite una página del sitio. En siguientes páginas el cliente ya tendrá el archivo del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, por lo que no necesitará transferirlo y lo tomará de la caché.</a:t>
            </a:r>
          </a:p>
          <a:p>
            <a:r>
              <a:rPr lang="es-ES" sz="1200" dirty="0" smtClean="0"/>
              <a:t>Con lo que la carga de la página sólo se verá afectada por el peso de este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 una vez</a:t>
            </a:r>
          </a:p>
          <a:p>
            <a:r>
              <a:rPr lang="es-ES" sz="1200" dirty="0" smtClean="0"/>
              <a:t>por usuario. Las ventajas a la hora de desarrollo de las aplicaciones, así como las puertas que</a:t>
            </a:r>
          </a:p>
          <a:p>
            <a:r>
              <a:rPr lang="es-ES" sz="1200" dirty="0" smtClean="0"/>
              <a:t>nos abre </a:t>
            </a:r>
            <a:r>
              <a:rPr lang="es-ES" sz="1200" dirty="0" err="1" smtClean="0"/>
              <a:t>jQuery</a:t>
            </a:r>
            <a:r>
              <a:rPr lang="es-ES" sz="1200" dirty="0" smtClean="0"/>
              <a:t> compensan extraordinariamente el peso del paquete.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147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http://api.jquery.com/jquery.ajax/#jQuery-ajax-settings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74876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Se basa en un subconjunto del lenguaje de programación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estándar ECMA -262 3ª Edición - Diciembre de 1999.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JSON es un formato de texto que es completamente independiente del lenguaje, pero utiliza las convenciones que son familiares para los programadores de la familia de lenguajes C, incluyendo C, C ++, C #, Java,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, Perl, </a:t>
            </a:r>
            <a:r>
              <a:rPr lang="es-ES" sz="1200" dirty="0" err="1" smtClean="0"/>
              <a:t>Python</a:t>
            </a:r>
            <a:r>
              <a:rPr lang="es-ES" sz="1200" dirty="0" smtClean="0"/>
              <a:t>, y muchos otros. </a:t>
            </a:r>
          </a:p>
          <a:p>
            <a:endParaRPr lang="es-ES" sz="12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21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33037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27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85691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30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Google </a:t>
            </a:r>
            <a:r>
              <a:rPr lang="es-ES" sz="1200" dirty="0" err="1" smtClean="0"/>
              <a:t>Suggest</a:t>
            </a:r>
            <a:r>
              <a:rPr lang="es-ES" sz="1200" dirty="0" smtClean="0"/>
              <a:t> utiliza AJAX para crear una interfaz web muy dinámica: Cuando empieza a escribir en la caja de búsqueda de Google, un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envía las letras al servidor y el servidor devuelve una lista de sugerencias.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6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El evento </a:t>
            </a:r>
            <a:r>
              <a:rPr lang="es-ES" sz="2800" b="1" i="1" dirty="0" err="1" smtClean="0"/>
              <a:t>onreadystatechange</a:t>
            </a:r>
            <a:r>
              <a:rPr lang="es-ES" sz="2800" dirty="0" smtClean="0"/>
              <a:t> se dispara cada vez que cambia </a:t>
            </a:r>
            <a:r>
              <a:rPr lang="es-ES" sz="2800" b="1" i="1" dirty="0" err="1" smtClean="0"/>
              <a:t>readyState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La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 mantiene el estado de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Existen tres propiedades importantes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46024"/>
          </a:xfrm>
        </p:spPr>
        <p:txBody>
          <a:bodyPr/>
          <a:lstStyle/>
          <a:p>
            <a:r>
              <a:rPr lang="es-ES" sz="2800" b="1" dirty="0" err="1" smtClean="0"/>
              <a:t>onreadystatechange</a:t>
            </a:r>
            <a:r>
              <a:rPr lang="es-ES" sz="2800" dirty="0" smtClean="0"/>
              <a:t>: Almacena una función (o el nombre de una función) que se invoca de forma automática cada vez que cambia de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.</a:t>
            </a:r>
          </a:p>
          <a:p>
            <a:r>
              <a:rPr lang="es-ES" sz="2800" b="1" dirty="0" err="1" smtClean="0"/>
              <a:t>readyState</a:t>
            </a:r>
            <a:r>
              <a:rPr lang="es-ES" sz="2800" dirty="0" smtClean="0"/>
              <a:t>: Mantiene el estado del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0 : Solicitud no inicializado </a:t>
            </a:r>
          </a:p>
          <a:p>
            <a:pPr lvl="1"/>
            <a:r>
              <a:rPr lang="es-ES" sz="2400" dirty="0" smtClean="0"/>
              <a:t>1 : Conexión de servidor establecido </a:t>
            </a:r>
          </a:p>
          <a:p>
            <a:pPr lvl="1"/>
            <a:r>
              <a:rPr lang="es-ES" sz="2400" dirty="0" smtClean="0"/>
              <a:t>2 : Solicitud recibida </a:t>
            </a:r>
          </a:p>
          <a:p>
            <a:pPr lvl="1"/>
            <a:r>
              <a:rPr lang="es-ES" sz="2400" dirty="0" smtClean="0"/>
              <a:t>3 : Solicitud de procesamiento </a:t>
            </a:r>
          </a:p>
          <a:p>
            <a:pPr lvl="1"/>
            <a:r>
              <a:rPr lang="es-ES" sz="2400" dirty="0" smtClean="0"/>
              <a:t>4 : Solicitud terminada y respuesta lista</a:t>
            </a:r>
          </a:p>
          <a:p>
            <a:r>
              <a:rPr lang="es-ES" sz="2800" b="1" dirty="0" smtClean="0"/>
              <a:t>status</a:t>
            </a:r>
            <a:r>
              <a:rPr lang="es-ES" sz="2800" dirty="0" smtClean="0"/>
              <a:t>: 200 –&gt; OK; 404 –&gt; No encontrado.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3606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sz="3600" dirty="0" smtClean="0"/>
              <a:t>JQUERY</a:t>
            </a:r>
            <a:endParaRPr lang="es-ES" sz="3600" dirty="0" smtClean="0"/>
          </a:p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23490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(1/3)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61358"/>
          </a:xfrm>
        </p:spPr>
        <p:txBody>
          <a:bodyPr/>
          <a:lstStyle/>
          <a:p>
            <a:r>
              <a:rPr lang="es-ES" sz="2800" dirty="0" err="1" smtClean="0"/>
              <a:t>jQuery</a:t>
            </a:r>
            <a:r>
              <a:rPr lang="es-ES" sz="2800" dirty="0" smtClean="0"/>
              <a:t> es un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para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rápido y rico en funciones. </a:t>
            </a:r>
          </a:p>
          <a:p>
            <a:r>
              <a:rPr lang="es-ES" sz="2800" dirty="0" smtClean="0"/>
              <a:t>Nos ofrece una infraestructura con la que tendremos mucha mayor facilidad para la creación de aplicaciones complejas del lado del cliente. Por ejemplo, con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obtendremos ayuda en la creación de interfaces de usuario, efectos dinámicos, aplicaciones que hacen uso de </a:t>
            </a:r>
            <a:r>
              <a:rPr lang="es-ES" sz="2800" dirty="0" err="1" smtClean="0"/>
              <a:t>Ajax</a:t>
            </a:r>
            <a:r>
              <a:rPr lang="es-ES" sz="2800" dirty="0" smtClean="0"/>
              <a:t>, etc.</a:t>
            </a:r>
          </a:p>
          <a:p>
            <a:r>
              <a:rPr lang="es-ES" sz="2800" dirty="0" smtClean="0"/>
              <a:t>El archivo del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ocupa unos 56 KB, lo que es bastante razonable y no retrasará mucho la carga de nuestra página.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(2/3)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04447"/>
          </a:xfrm>
        </p:spPr>
        <p:txBody>
          <a:bodyPr/>
          <a:lstStyle/>
          <a:p>
            <a:r>
              <a:rPr lang="es-ES" sz="2800" dirty="0" smtClean="0"/>
              <a:t>La sintaxis de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está hecha a medida para la selección de los elementos HTML y realizar alguna acción sobre ellos .</a:t>
            </a:r>
          </a:p>
          <a:p>
            <a:r>
              <a:rPr lang="es-ES" sz="2800" dirty="0" smtClean="0"/>
              <a:t>La sintaxis básica es: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b="1" i="1" dirty="0" smtClean="0"/>
              <a:t>$</a:t>
            </a:r>
            <a:r>
              <a:rPr lang="es-ES" dirty="0" smtClean="0"/>
              <a:t>: define/accede </a:t>
            </a:r>
            <a:r>
              <a:rPr lang="es-ES" dirty="0" err="1" smtClean="0"/>
              <a:t>jQuery</a:t>
            </a:r>
            <a:r>
              <a:rPr lang="es-ES" dirty="0" smtClean="0"/>
              <a:t>.</a:t>
            </a:r>
          </a:p>
          <a:p>
            <a:pPr lvl="1"/>
            <a:r>
              <a:rPr lang="es-ES" b="1" i="1" dirty="0" smtClean="0"/>
              <a:t>(selector)</a:t>
            </a:r>
            <a:r>
              <a:rPr lang="es-ES" dirty="0" smtClean="0"/>
              <a:t>: para "consultar (o encontrar)" elementos HTML. </a:t>
            </a:r>
          </a:p>
          <a:p>
            <a:pPr lvl="1"/>
            <a:r>
              <a:rPr lang="es-ES" b="1" i="1" dirty="0" err="1" smtClean="0"/>
              <a:t>accion</a:t>
            </a:r>
            <a:r>
              <a:rPr lang="es-ES" b="1" i="1" dirty="0" smtClean="0"/>
              <a:t>()</a:t>
            </a:r>
            <a:r>
              <a:rPr lang="es-ES" dirty="0" smtClean="0"/>
              <a:t>: método de </a:t>
            </a:r>
            <a:r>
              <a:rPr lang="es-ES" dirty="0" err="1" smtClean="0"/>
              <a:t>jQuery</a:t>
            </a:r>
            <a:r>
              <a:rPr lang="es-ES" dirty="0" smtClean="0"/>
              <a:t> para ser realizado en el elemento.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$(selector).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(3/3)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 smtClean="0"/>
              <a:t>Técnicas para seleccionar elementos.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81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//Obtiene por id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//Obtiene por tipo de </a:t>
            </a:r>
            <a:r>
              <a:rPr lang="es-AR" alt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81000" y="3505200"/>
            <a:ext cx="83883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Técnicas para seleccionar elementos.</a:t>
            </a:r>
            <a:endParaRPr kumimoji="0" lang="es-A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41148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).val();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48006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).val(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5486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6172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$.</a:t>
            </a:r>
            <a:r>
              <a:rPr lang="es-AR" dirty="0" err="1" smtClean="0"/>
              <a:t>ajax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AR" sz="2800" dirty="0" smtClean="0"/>
              <a:t>Realiza peticiones HTTP asincrónicas al servidor.</a:t>
            </a:r>
          </a:p>
          <a:p>
            <a:r>
              <a:rPr lang="es-AR" sz="2800" dirty="0" smtClean="0"/>
              <a:t>El </a:t>
            </a:r>
            <a:r>
              <a:rPr lang="es-AR" sz="2800" dirty="0" err="1" smtClean="0"/>
              <a:t>jQuery</a:t>
            </a:r>
            <a:r>
              <a:rPr lang="es-AR" sz="2800" dirty="0" smtClean="0"/>
              <a:t> </a:t>
            </a:r>
            <a:r>
              <a:rPr lang="es-AR" sz="2800" dirty="0" err="1" smtClean="0"/>
              <a:t>XMLHttpRequest</a:t>
            </a:r>
            <a:r>
              <a:rPr lang="es-AR" sz="2800" dirty="0" smtClean="0"/>
              <a:t> retornado por $.</a:t>
            </a:r>
            <a:r>
              <a:rPr lang="es-AR" sz="2800" dirty="0" err="1" smtClean="0"/>
              <a:t>ajax</a:t>
            </a:r>
            <a:r>
              <a:rPr lang="es-AR" sz="2800" dirty="0" smtClean="0"/>
              <a:t> </a:t>
            </a:r>
            <a:r>
              <a:rPr lang="es-ES" sz="2800" dirty="0" smtClean="0"/>
              <a:t>es un </a:t>
            </a:r>
            <a:r>
              <a:rPr lang="es-ES" sz="2800" dirty="0" err="1" smtClean="0"/>
              <a:t>superconjunto</a:t>
            </a:r>
            <a:r>
              <a:rPr lang="es-ES" sz="2800" dirty="0" smtClean="0"/>
              <a:t>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nativo del navegador.</a:t>
            </a:r>
          </a:p>
          <a:p>
            <a:endParaRPr lang="es-ES" sz="1600" dirty="0" smtClean="0"/>
          </a:p>
          <a:p>
            <a:endParaRPr lang="es-ES" sz="2800" dirty="0" smtClean="0"/>
          </a:p>
          <a:p>
            <a:endParaRPr lang="es-ES" sz="2000" dirty="0" smtClean="0"/>
          </a:p>
          <a:p>
            <a:r>
              <a:rPr lang="es-ES" sz="2800" dirty="0" err="1" smtClean="0"/>
              <a:t>url</a:t>
            </a:r>
            <a:r>
              <a:rPr lang="es-ES" sz="2800" dirty="0" smtClean="0"/>
              <a:t>: Una cadena que contiene la URL a la que se envía la solicitud.</a:t>
            </a:r>
          </a:p>
          <a:p>
            <a:r>
              <a:rPr lang="es-ES" sz="2800" dirty="0" err="1" smtClean="0"/>
              <a:t>settings</a:t>
            </a:r>
            <a:r>
              <a:rPr lang="es-ES" sz="2800" dirty="0" smtClean="0"/>
              <a:t>: Un conjunto de pares clave/valor que configuran la petición </a:t>
            </a:r>
            <a:r>
              <a:rPr lang="es-ES" sz="2800" dirty="0" err="1" smtClean="0"/>
              <a:t>Ajax</a:t>
            </a:r>
            <a:r>
              <a:rPr lang="es-ES" sz="2800" dirty="0" smtClean="0"/>
              <a:t>. 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JSON </a:t>
            </a:r>
            <a:r>
              <a:rPr lang="es-ES" sz="3600" dirty="0" smtClean="0"/>
              <a:t>(</a:t>
            </a:r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61413"/>
          </a:xfrm>
        </p:spPr>
        <p:txBody>
          <a:bodyPr/>
          <a:lstStyle/>
          <a:p>
            <a:r>
              <a:rPr lang="es-ES" sz="2800" dirty="0" smtClean="0"/>
              <a:t>JSON es un formato de intercambio de datos ligero. Es fácil para los seres humanos leerlo y escribirlo y es fácil para las máquinas analizarlo y generarlo. </a:t>
            </a:r>
          </a:p>
          <a:p>
            <a:r>
              <a:rPr lang="es-ES" sz="2800" dirty="0" smtClean="0"/>
              <a:t>JSON es un formato de datos basado en un subconjunto de la sintaxis de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literales de </a:t>
            </a:r>
            <a:r>
              <a:rPr lang="es-ES" sz="2400" dirty="0" err="1" smtClean="0"/>
              <a:t>arrays</a:t>
            </a:r>
            <a:r>
              <a:rPr lang="es-ES" sz="2400" dirty="0" smtClean="0"/>
              <a:t> y literales de objetos. </a:t>
            </a:r>
          </a:p>
          <a:p>
            <a:r>
              <a:rPr lang="es-ES" sz="2800" dirty="0" smtClean="0"/>
              <a:t>JSON es completamente independiente del lenguaje, pero utiliza las convenciones que son familiares para los programadores de la familia de lenguajes C, incluyendo C, C ++, C #, Java,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, Perl, </a:t>
            </a:r>
            <a:r>
              <a:rPr lang="es-ES" sz="2800" dirty="0" err="1" smtClean="0"/>
              <a:t>Python</a:t>
            </a:r>
            <a:r>
              <a:rPr lang="es-ES" sz="2800" dirty="0" smtClean="0"/>
              <a:t>, y muchos otros.</a:t>
            </a:r>
            <a:r>
              <a:rPr lang="es-ES" dirty="0" smtClean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ES" sz="2800" dirty="0" smtClean="0"/>
              <a:t>JSON se basa en dos estructuras: </a:t>
            </a:r>
          </a:p>
          <a:p>
            <a:pPr lvl="1"/>
            <a:r>
              <a:rPr lang="es-ES" sz="2400" dirty="0" smtClean="0"/>
              <a:t>Una colección de pares nombre/valor. En varios lenguajes, esto se realiza como un objeto, registro, estructura, diccionario, tabla hash, lista con clave, o matriz asociativa. </a:t>
            </a:r>
          </a:p>
          <a:p>
            <a:pPr lvl="1"/>
            <a:r>
              <a:rPr lang="es-ES" sz="2400" dirty="0" smtClean="0"/>
              <a:t>Una lista ordenada de valores. En la mayoría de lenguajes, esto se realiza como una matriz, vector, lista o secuencia. </a:t>
            </a:r>
          </a:p>
          <a:p>
            <a:r>
              <a:rPr lang="es-ES" sz="2800" dirty="0" smtClean="0"/>
              <a:t>Estas son estructuras de datos universales. Prácticamente todos los lenguajes de programación modernos los soportan de una forma u otra. 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705356"/>
          </a:xfrm>
        </p:spPr>
        <p:txBody>
          <a:bodyPr/>
          <a:lstStyle/>
          <a:p>
            <a:r>
              <a:rPr lang="es-ES" sz="2800" dirty="0" smtClean="0"/>
              <a:t>Un objeto es un conjunto desordenado de pares nombre/valor. </a:t>
            </a:r>
          </a:p>
          <a:p>
            <a:r>
              <a:rPr lang="es-ES" sz="2800" dirty="0" smtClean="0"/>
              <a:t>Un objeto comienza con </a:t>
            </a:r>
            <a:r>
              <a:rPr lang="es-ES" sz="2800" b="1" dirty="0" smtClean="0"/>
              <a:t>{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}</a:t>
            </a:r>
            <a:r>
              <a:rPr lang="es-ES" sz="2800" dirty="0" smtClean="0"/>
              <a:t>. Cada nombre es seguido por </a:t>
            </a:r>
            <a:r>
              <a:rPr lang="es-ES" sz="2800" b="1" dirty="0" smtClean="0"/>
              <a:t>:</a:t>
            </a:r>
            <a:r>
              <a:rPr lang="es-ES" sz="2800" dirty="0" smtClean="0"/>
              <a:t> y los pares nombre/valor están separados por </a:t>
            </a:r>
            <a:r>
              <a:rPr lang="es-ES" sz="2800" b="1" dirty="0" smtClean="0"/>
              <a:t>,</a:t>
            </a:r>
            <a:r>
              <a:rPr lang="es-ES" sz="2800" dirty="0" smtClean="0"/>
              <a:t>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267200"/>
            <a:ext cx="8412162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persona = </a:t>
            </a:r>
            <a:r>
              <a:rPr lang="en-US" sz="2000" b="1" dirty="0" smtClean="0">
                <a:solidFill>
                  <a:schemeClr val="bg2"/>
                </a:solidFill>
              </a:rPr>
              <a:t>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</a:rPr>
              <a:t>}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</a:rPr>
              <a:t>persona.nombre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</a:rPr>
              <a:t>persona.edad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35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alert(persona[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]); </a:t>
            </a:r>
            <a:r>
              <a:rPr lang="en-US" sz="2000" dirty="0" smtClean="0">
                <a:solidFill>
                  <a:srgbClr val="00B050"/>
                </a:solidFill>
              </a:rPr>
              <a:t>// Juan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929759"/>
          </a:xfrm>
        </p:spPr>
        <p:txBody>
          <a:bodyPr/>
          <a:lstStyle/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es una colección de valores. </a:t>
            </a:r>
          </a:p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comienza con </a:t>
            </a:r>
            <a:r>
              <a:rPr lang="es-ES" sz="2800" b="1" dirty="0" smtClean="0"/>
              <a:t>[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]</a:t>
            </a:r>
            <a:r>
              <a:rPr lang="es-ES" sz="2800" dirty="0" smtClean="0"/>
              <a:t>. Los valores están separados por </a:t>
            </a:r>
            <a:r>
              <a:rPr lang="es-ES" sz="2800" b="1" dirty="0" smtClean="0"/>
              <a:t>,</a:t>
            </a:r>
            <a:r>
              <a:rPr lang="es-ES" sz="2800" dirty="0" smtClean="0"/>
              <a:t>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505200"/>
            <a:ext cx="8412162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</a:rPr>
              <a:t> = </a:t>
            </a:r>
            <a:r>
              <a:rPr lang="en-US" sz="2000" b="1" dirty="0" smtClean="0">
                <a:solidFill>
                  <a:schemeClr val="bg2"/>
                </a:solidFill>
              </a:rPr>
              <a:t>[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Pablo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Ramiro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]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</a:rPr>
              <a:t>[0]); </a:t>
            </a:r>
            <a:r>
              <a:rPr lang="en-US" sz="2000" dirty="0" smtClean="0">
                <a:solidFill>
                  <a:srgbClr val="00B050"/>
                </a:solidFill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</a:rPr>
              <a:t>[2]); </a:t>
            </a:r>
            <a:r>
              <a:rPr lang="en-US" sz="2000" dirty="0" smtClean="0">
                <a:solidFill>
                  <a:srgbClr val="00B050"/>
                </a:solidFill>
              </a:rPr>
              <a:t>// Ramiro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</a:rPr>
              <a:t>[{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</a:rPr>
              <a:t>}]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alert(personas[0].</a:t>
            </a:r>
            <a:r>
              <a:rPr lang="en-US" sz="2000" dirty="0" err="1" smtClean="0">
                <a:solidFill>
                  <a:schemeClr val="bg2"/>
                </a:solidFill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 smtClean="0">
                <a:solidFill>
                  <a:schemeClr val="bg2"/>
                </a:solidFill>
              </a:rPr>
              <a:t>alert(personas[1].</a:t>
            </a:r>
            <a:r>
              <a:rPr lang="en-US" sz="2000" dirty="0" err="1" smtClean="0">
                <a:solidFill>
                  <a:schemeClr val="bg2"/>
                </a:solidFill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Anibal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26846"/>
          </a:xfrm>
        </p:spPr>
        <p:txBody>
          <a:bodyPr/>
          <a:lstStyle/>
          <a:p>
            <a:r>
              <a:rPr lang="es-ES" sz="2800" dirty="0" smtClean="0"/>
              <a:t>La sintaxis de JSON realmente no es nada más que la mezcla de literales de objeto y </a:t>
            </a:r>
            <a:r>
              <a:rPr lang="es-ES" sz="2800" dirty="0" err="1" smtClean="0"/>
              <a:t>arrays</a:t>
            </a:r>
            <a:r>
              <a:rPr lang="es-ES" sz="2800" dirty="0" smtClean="0"/>
              <a:t> para almacenar datos. </a:t>
            </a:r>
          </a:p>
          <a:p>
            <a:r>
              <a:rPr lang="es-ES" sz="2800" dirty="0" smtClean="0"/>
              <a:t>JSON representa solamente datos (No incluye el concepto de variables, asignaciones o igualdades).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114800"/>
            <a:ext cx="8412162" cy="2362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//Este </a:t>
            </a:r>
            <a:r>
              <a:rPr lang="en-US" sz="2000" dirty="0" err="1" smtClean="0">
                <a:solidFill>
                  <a:srgbClr val="00B050"/>
                </a:solidFill>
              </a:rPr>
              <a:t>código</a:t>
            </a:r>
            <a:r>
              <a:rPr lang="en-US" sz="2000" dirty="0" smtClean="0">
                <a:solidFill>
                  <a:srgbClr val="00B050"/>
                </a:solidFill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</a:rPr>
              <a:t>[{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</a:rPr>
              <a:t>}]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</a:rPr>
              <a:t>quedaría</a:t>
            </a:r>
            <a:r>
              <a:rPr lang="en-US" sz="2000" dirty="0" smtClean="0">
                <a:solidFill>
                  <a:srgbClr val="00B050"/>
                </a:solidFill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[{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</a:rPr>
              <a:t>}, 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</a:rPr>
              <a:t>}]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JSON.stringfy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96451"/>
          </a:xfrm>
        </p:spPr>
        <p:txBody>
          <a:bodyPr/>
          <a:lstStyle/>
          <a:p>
            <a:r>
              <a:rPr lang="es-ES" sz="2800" b="1" dirty="0" err="1" smtClean="0"/>
              <a:t>JSON.stringify</a:t>
            </a:r>
            <a:r>
              <a:rPr lang="es-ES" sz="2800" b="1" dirty="0" smtClean="0"/>
              <a:t>()</a:t>
            </a:r>
            <a:r>
              <a:rPr lang="es-ES" sz="2800" dirty="0" smtClean="0"/>
              <a:t> convierte un valor a notación JSON representándolo:</a:t>
            </a:r>
          </a:p>
          <a:p>
            <a:pPr lvl="1"/>
            <a:r>
              <a:rPr lang="es-ES" sz="2400" dirty="0" smtClean="0"/>
              <a:t>Las propiedades de objetos no-</a:t>
            </a:r>
            <a:r>
              <a:rPr lang="es-ES" sz="2400" dirty="0" err="1" smtClean="0"/>
              <a:t>array</a:t>
            </a:r>
            <a:r>
              <a:rPr lang="es-ES" sz="2400" dirty="0" smtClean="0"/>
              <a:t> no se garantiza que se realicen en un orden particular. </a:t>
            </a:r>
          </a:p>
          <a:p>
            <a:pPr lvl="1"/>
            <a:r>
              <a:rPr lang="es-ES" sz="2400" dirty="0" smtClean="0"/>
              <a:t>Los objetos </a:t>
            </a:r>
            <a:r>
              <a:rPr lang="es-ES" sz="2400" i="1" dirty="0" err="1" smtClean="0"/>
              <a:t>Boolean</a:t>
            </a:r>
            <a:r>
              <a:rPr lang="es-ES" sz="2400" i="1" dirty="0" smtClean="0"/>
              <a:t>, </a:t>
            </a:r>
            <a:r>
              <a:rPr lang="es-ES" sz="2400" i="1" dirty="0" err="1" smtClean="0"/>
              <a:t>Number</a:t>
            </a:r>
            <a:r>
              <a:rPr lang="es-ES" sz="2400" dirty="0" smtClean="0"/>
              <a:t>, y </a:t>
            </a:r>
            <a:r>
              <a:rPr lang="es-ES" sz="2400" i="1" dirty="0" err="1" smtClean="0"/>
              <a:t>String</a:t>
            </a:r>
            <a:r>
              <a:rPr lang="es-ES" sz="2400" dirty="0" smtClean="0"/>
              <a:t> se convierten a sus valores primitivos.</a:t>
            </a:r>
          </a:p>
          <a:p>
            <a:pPr lvl="1"/>
            <a:r>
              <a:rPr lang="es-ES" sz="2400" dirty="0" smtClean="0"/>
              <a:t>Si se encuentra </a:t>
            </a:r>
            <a:r>
              <a:rPr lang="es-ES" sz="2400" i="1" dirty="0" err="1" smtClean="0"/>
              <a:t>undefined</a:t>
            </a:r>
            <a:r>
              <a:rPr lang="es-ES" sz="2400" i="1" dirty="0" smtClean="0"/>
              <a:t> </a:t>
            </a:r>
            <a:r>
              <a:rPr lang="es-ES" sz="2400" dirty="0" smtClean="0"/>
              <a:t>durante la conversión o se omite (cuando se encuentra en un objeto) o se sustituye por </a:t>
            </a:r>
            <a:r>
              <a:rPr lang="es-ES" sz="2400" i="1" dirty="0" err="1" smtClean="0"/>
              <a:t>null</a:t>
            </a:r>
            <a:r>
              <a:rPr lang="es-ES" sz="2400" dirty="0" smtClean="0"/>
              <a:t> (cuando se encuentra en un </a:t>
            </a:r>
            <a:r>
              <a:rPr lang="es-ES" sz="2400" dirty="0" err="1" smtClean="0"/>
              <a:t>array</a:t>
            </a:r>
            <a:r>
              <a:rPr lang="es-ES" sz="2400" dirty="0" smtClean="0"/>
              <a:t>).</a:t>
            </a:r>
          </a:p>
          <a:p>
            <a:pPr lvl="2"/>
            <a:endParaRPr lang="es-ES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5181600"/>
            <a:ext cx="8412162" cy="1066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obj</a:t>
            </a:r>
            <a:r>
              <a:rPr lang="en-US" sz="2000" dirty="0" smtClean="0">
                <a:solidFill>
                  <a:schemeClr val="bg2"/>
                </a:solidFill>
              </a:rPr>
              <a:t> = 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: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,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: 35 };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str</a:t>
            </a:r>
            <a:r>
              <a:rPr lang="en-US" sz="2000" dirty="0" smtClean="0">
                <a:solidFill>
                  <a:schemeClr val="bg2"/>
                </a:solidFill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</a:rPr>
              <a:t>JSON.stringify</a:t>
            </a:r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</a:rPr>
              <a:t>obj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{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</a:rPr>
              <a:t>nombre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: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B050"/>
                </a:solidFill>
              </a:rPr>
              <a:t>Juan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</a:rPr>
              <a:t>,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</a:rPr>
              <a:t>edad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:</a:t>
            </a:r>
            <a:r>
              <a:rPr lang="en-US" sz="2000" dirty="0" smtClean="0">
                <a:solidFill>
                  <a:srgbClr val="00B050"/>
                </a:solidFill>
              </a:rPr>
              <a:t> 35 }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JSON.parse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1"/>
            <a:ext cx="8388350" cy="1479550"/>
          </a:xfrm>
        </p:spPr>
        <p:txBody>
          <a:bodyPr/>
          <a:lstStyle/>
          <a:p>
            <a:r>
              <a:rPr lang="es-ES" sz="2800" dirty="0" smtClean="0"/>
              <a:t>El método </a:t>
            </a:r>
            <a:r>
              <a:rPr lang="es-ES" sz="2800" b="1" dirty="0" err="1" smtClean="0"/>
              <a:t>JSON.parse</a:t>
            </a:r>
            <a:r>
              <a:rPr lang="es-ES" sz="2800" b="1" dirty="0" smtClean="0"/>
              <a:t>()</a:t>
            </a:r>
            <a:r>
              <a:rPr lang="es-ES" sz="2800" dirty="0" smtClean="0"/>
              <a:t> analiza una cadena de texto como JSON, transformando opcionalmente  el valor producido por el análisis.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352800"/>
            <a:ext cx="8412162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str</a:t>
            </a:r>
            <a:r>
              <a:rPr lang="en-US" sz="2000" dirty="0" smtClean="0">
                <a:solidFill>
                  <a:schemeClr val="bg2"/>
                </a:solidFill>
              </a:rPr>
              <a:t> = </a:t>
            </a:r>
            <a:r>
              <a:rPr lang="es-AR" sz="2000" b="1" dirty="0" smtClean="0">
                <a:solidFill>
                  <a:srgbClr val="993300"/>
                </a:solidFill>
              </a:rPr>
              <a:t>'</a:t>
            </a:r>
            <a:r>
              <a:rPr lang="en-US" sz="2000" dirty="0" smtClean="0">
                <a:solidFill>
                  <a:srgbClr val="993300"/>
                </a:solidFill>
              </a:rPr>
              <a:t>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 :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,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 : 35 }</a:t>
            </a:r>
            <a:r>
              <a:rPr lang="es-AR" sz="2000" dirty="0" smtClean="0">
                <a:solidFill>
                  <a:srgbClr val="993300"/>
                </a:solidFill>
              </a:rPr>
              <a:t> </a:t>
            </a:r>
            <a:r>
              <a:rPr lang="es-AR" sz="2000" b="1" dirty="0" smtClean="0">
                <a:solidFill>
                  <a:srgbClr val="993300"/>
                </a:solidFill>
              </a:rPr>
              <a:t>'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obj</a:t>
            </a:r>
            <a:r>
              <a:rPr lang="en-US" sz="2000" dirty="0" smtClean="0">
                <a:solidFill>
                  <a:schemeClr val="bg2"/>
                </a:solidFill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</a:rPr>
              <a:t>JSON.parse</a:t>
            </a:r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</a:rPr>
              <a:t>str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endParaRPr lang="en-US" sz="2000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alert(</a:t>
            </a:r>
            <a:r>
              <a:rPr lang="en-US" sz="2000" dirty="0" err="1" smtClean="0">
                <a:solidFill>
                  <a:schemeClr val="bg2"/>
                </a:solidFill>
              </a:rPr>
              <a:t>obj.nombre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//Juan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360646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AJAX </a:t>
            </a:r>
            <a:r>
              <a:rPr lang="es-AR" sz="3200" dirty="0" smtClean="0"/>
              <a:t>(</a:t>
            </a:r>
            <a:r>
              <a:rPr lang="es-AR" sz="3200" b="1" dirty="0" err="1" smtClean="0"/>
              <a:t>A</a:t>
            </a:r>
            <a:r>
              <a:rPr lang="es-AR" sz="3200" dirty="0" err="1" smtClean="0"/>
              <a:t>synchronous</a:t>
            </a:r>
            <a:r>
              <a:rPr lang="es-AR" sz="3200" dirty="0" smtClean="0"/>
              <a:t> </a:t>
            </a:r>
            <a:r>
              <a:rPr lang="es-AR" sz="3200" b="1" dirty="0" err="1" smtClean="0"/>
              <a:t>J</a:t>
            </a:r>
            <a:r>
              <a:rPr lang="es-AR" sz="3200" dirty="0" err="1" smtClean="0"/>
              <a:t>avaScript</a:t>
            </a:r>
            <a:r>
              <a:rPr lang="es-AR" sz="3200" dirty="0" smtClean="0"/>
              <a:t> </a:t>
            </a:r>
            <a:r>
              <a:rPr lang="es-AR" sz="3200" b="1" dirty="0" smtClean="0"/>
              <a:t>A</a:t>
            </a:r>
            <a:r>
              <a:rPr lang="es-AR" sz="3200" dirty="0" smtClean="0"/>
              <a:t>nd </a:t>
            </a:r>
            <a:r>
              <a:rPr lang="es-AR" sz="3200" b="1" dirty="0" smtClean="0"/>
              <a:t>X</a:t>
            </a:r>
            <a:r>
              <a:rPr lang="es-AR" sz="3200" dirty="0" smtClean="0"/>
              <a:t>ML)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89003"/>
          </a:xfrm>
        </p:spPr>
        <p:txBody>
          <a:bodyPr/>
          <a:lstStyle/>
          <a:p>
            <a:r>
              <a:rPr lang="es-AR" sz="2800" dirty="0" smtClean="0"/>
              <a:t>No es un lenguaje de programación sino un conjunto de tecnologías que nos permiten hacer páginas de internet más interactivas.</a:t>
            </a:r>
            <a:endParaRPr lang="es-ES" sz="2800" dirty="0" smtClean="0"/>
          </a:p>
          <a:p>
            <a:r>
              <a:rPr lang="es-ES" sz="2800" dirty="0" smtClean="0"/>
              <a:t>AJAX permite que las páginas web se actualicen de forma, en segundo plano. </a:t>
            </a:r>
          </a:p>
          <a:p>
            <a:r>
              <a:rPr lang="es-ES" sz="2800" dirty="0" smtClean="0"/>
              <a:t>Esto significa que es posible actualizar partes de una página web, sin volver a cargar toda la página.</a:t>
            </a:r>
          </a:p>
          <a:p>
            <a:r>
              <a:rPr lang="es-ES" sz="2800" dirty="0" smtClean="0"/>
              <a:t>AJAX se hizo popular en 2005 por Google, con Google </a:t>
            </a:r>
            <a:r>
              <a:rPr lang="es-ES" sz="2800" dirty="0" err="1" smtClean="0"/>
              <a:t>Suggest</a:t>
            </a:r>
            <a:r>
              <a:rPr lang="es-ES" sz="2800" dirty="0" smtClean="0"/>
              <a:t>. 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Tecnologías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13406"/>
          </a:xfrm>
        </p:spPr>
        <p:txBody>
          <a:bodyPr/>
          <a:lstStyle/>
          <a:p>
            <a:r>
              <a:rPr lang="es-ES" sz="2800" dirty="0" smtClean="0"/>
              <a:t>XHTML y CSS, para crear una presentación basada en estándares.</a:t>
            </a:r>
          </a:p>
          <a:p>
            <a:r>
              <a:rPr lang="es-ES" sz="2800" dirty="0" smtClean="0"/>
              <a:t>DOM, para la interacción y manipulación dinámica de la presentación.</a:t>
            </a:r>
          </a:p>
          <a:p>
            <a:r>
              <a:rPr lang="es-ES" sz="2800" dirty="0" smtClean="0"/>
              <a:t>XML, XSLT y JSON, para el intercambio y la manipulación de información.</a:t>
            </a:r>
          </a:p>
          <a:p>
            <a:r>
              <a:rPr lang="es-ES" sz="2800" dirty="0" err="1" smtClean="0"/>
              <a:t>XMLHttpRequest</a:t>
            </a:r>
            <a:r>
              <a:rPr lang="es-ES" sz="2800" dirty="0" smtClean="0"/>
              <a:t>, para el intercambio asíncrono de información.</a:t>
            </a:r>
          </a:p>
          <a:p>
            <a:r>
              <a:rPr lang="es-ES" sz="2800" dirty="0" err="1" smtClean="0"/>
              <a:t>JavaScript</a:t>
            </a:r>
            <a:r>
              <a:rPr lang="es-ES" sz="2800" dirty="0" smtClean="0"/>
              <a:t>, para unir todas las demás tecnologías.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Ventajas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6725"/>
          </a:xfrm>
        </p:spPr>
        <p:txBody>
          <a:bodyPr/>
          <a:lstStyle/>
          <a:p>
            <a:r>
              <a:rPr lang="es-ES" sz="2800" dirty="0" smtClean="0"/>
              <a:t>Utiliza tecnologías ya existentes.</a:t>
            </a:r>
          </a:p>
          <a:p>
            <a:r>
              <a:rPr lang="es-ES" sz="2800" dirty="0" smtClean="0"/>
              <a:t>Soportada por la mayoría de los navegadores modernos.</a:t>
            </a:r>
          </a:p>
          <a:p>
            <a:r>
              <a:rPr lang="es-ES" sz="2800" dirty="0" smtClean="0"/>
              <a:t>Interactividad. El usuario no tiene que esperar hasta que lleguen los datos del servidor.</a:t>
            </a:r>
          </a:p>
          <a:p>
            <a:r>
              <a:rPr lang="es-ES" sz="2800" dirty="0" smtClean="0"/>
              <a:t>Portabilidad (no requiere </a:t>
            </a:r>
            <a:r>
              <a:rPr lang="es-ES" sz="2800" dirty="0" err="1" smtClean="0"/>
              <a:t>plug-ins</a:t>
            </a:r>
            <a:r>
              <a:rPr lang="es-ES" sz="2800" dirty="0" smtClean="0"/>
              <a:t> como Flash y </a:t>
            </a:r>
            <a:r>
              <a:rPr lang="es-ES" sz="2800" dirty="0" err="1" smtClean="0"/>
              <a:t>Applet</a:t>
            </a:r>
            <a:r>
              <a:rPr lang="es-ES" sz="2800" dirty="0" smtClean="0"/>
              <a:t> de Java)</a:t>
            </a:r>
          </a:p>
          <a:p>
            <a:r>
              <a:rPr lang="es-ES" sz="2800" dirty="0" smtClean="0"/>
              <a:t>Mayor velocidad, esto es debido a que no hay que retornar toda la página nuevamente.</a:t>
            </a:r>
          </a:p>
          <a:p>
            <a:r>
              <a:rPr lang="es-ES" sz="2800" dirty="0" smtClean="0"/>
              <a:t>La página se asemeja a una aplicación de escritorio. 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Desventajas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130088"/>
          </a:xfrm>
        </p:spPr>
        <p:txBody>
          <a:bodyPr/>
          <a:lstStyle/>
          <a:p>
            <a:r>
              <a:rPr lang="es-ES" sz="2800" dirty="0" smtClean="0"/>
              <a:t>Problemas con navegadores antiguos que no implementan esta tecnología.</a:t>
            </a:r>
          </a:p>
          <a:p>
            <a:r>
              <a:rPr lang="es-ES" sz="2800" dirty="0" smtClean="0"/>
              <a:t>No funciona si el usuario tiene desactivado el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en su navegador.</a:t>
            </a:r>
          </a:p>
          <a:p>
            <a:r>
              <a:rPr lang="es-ES" sz="2800" dirty="0" smtClean="0"/>
              <a:t>Requiere programadores que conozcan todas las tecnologías que intervienen en AJAX.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9803"/>
          </a:xfrm>
        </p:spPr>
        <p:txBody>
          <a:bodyPr/>
          <a:lstStyle/>
          <a:p>
            <a:r>
              <a:rPr lang="es-ES" sz="2800" dirty="0" smtClean="0"/>
              <a:t>La piedra angular de AJAX es 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y es utilizado para intercambiar datos con el servidor en segundo plano. </a:t>
            </a:r>
          </a:p>
          <a:p>
            <a:r>
              <a:rPr lang="es-ES" sz="2800" dirty="0" smtClean="0"/>
              <a:t>Para enviar una petición al servidor, se utilizan los métodos </a:t>
            </a:r>
            <a:r>
              <a:rPr lang="es-ES" sz="2800" b="1" i="1" dirty="0" smtClean="0"/>
              <a:t>open()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send</a:t>
            </a:r>
            <a:r>
              <a:rPr lang="es-ES" sz="2800" b="1" i="1" dirty="0" smtClean="0"/>
              <a:t>()</a:t>
            </a:r>
            <a:r>
              <a:rPr lang="es-ES" sz="2800" dirty="0" smtClean="0"/>
              <a:t>.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Método: Especifica el tipo de pedido (GET/POST).</a:t>
            </a:r>
          </a:p>
          <a:p>
            <a:pPr lvl="1"/>
            <a:r>
              <a:rPr lang="es-ES" sz="2400" dirty="0" err="1" smtClean="0"/>
              <a:t>Url</a:t>
            </a:r>
            <a:r>
              <a:rPr lang="es-ES" sz="2400" dirty="0" smtClean="0"/>
              <a:t>: Indica la ubicación del archivo en el servidor.</a:t>
            </a:r>
          </a:p>
          <a:p>
            <a:pPr lvl="1"/>
            <a:r>
              <a:rPr lang="es-ES" sz="2400" dirty="0" err="1" smtClean="0"/>
              <a:t>Async</a:t>
            </a:r>
            <a:r>
              <a:rPr lang="es-ES" sz="2400" dirty="0" smtClean="0"/>
              <a:t>: true (Asincrónico); false (Sincrónico).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6576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Método</a:t>
            </a:r>
            <a:r>
              <a:rPr lang="en-US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rgbClr val="993300"/>
                </a:solidFill>
              </a:rPr>
              <a:t>"</a:t>
            </a:r>
            <a:r>
              <a:rPr lang="en-US" dirty="0" err="1" smtClean="0">
                <a:solidFill>
                  <a:srgbClr val="993300"/>
                </a:solidFill>
              </a:rPr>
              <a:t>Url</a:t>
            </a:r>
            <a:r>
              <a:rPr lang="en-US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, </a:t>
            </a:r>
            <a:r>
              <a:rPr lang="en-US" sz="2000" dirty="0" err="1" smtClean="0">
                <a:solidFill>
                  <a:schemeClr val="bg2"/>
                </a:solidFill>
              </a:rPr>
              <a:t>Async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391424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Envía la petición al servidor.</a:t>
            </a:r>
          </a:p>
          <a:p>
            <a:endParaRPr lang="es-ES" sz="2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4478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</a:rPr>
              <a:t>(); </a:t>
            </a:r>
            <a:r>
              <a:rPr lang="en-US" sz="2000" dirty="0" smtClean="0">
                <a:solidFill>
                  <a:srgbClr val="00B050"/>
                </a:solidFill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</a:rPr>
              <a:t>es</a:t>
            </a:r>
            <a:r>
              <a:rPr lang="en-US" sz="2000" dirty="0" smtClean="0">
                <a:solidFill>
                  <a:srgbClr val="00B050"/>
                </a:solidFill>
              </a:rPr>
              <a:t> GET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 smtClean="0">
                <a:solidFill>
                  <a:srgbClr val="993300"/>
                </a:solidFill>
              </a:rPr>
              <a:t>"string"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</a:rPr>
              <a:t>es</a:t>
            </a:r>
            <a:r>
              <a:rPr lang="en-US" sz="2000" dirty="0" smtClean="0">
                <a:solidFill>
                  <a:srgbClr val="00B050"/>
                </a:solidFill>
              </a:rPr>
              <a:t> POST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810000"/>
            <a:ext cx="8458200" cy="1371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err="1" smtClean="0">
                <a:solidFill>
                  <a:schemeClr val="bg2"/>
                </a:solidFill>
                <a:cs typeface="Arial" pitchFamily="34" charset="0"/>
              </a:rPr>
              <a:t>var</a:t>
            </a:r>
            <a:r>
              <a:rPr lang="en-GB" altLang="en-US" sz="2000" dirty="0" smtClean="0">
                <a:solidFill>
                  <a:schemeClr val="bg2"/>
                </a:solidFill>
                <a:cs typeface="Arial" pitchFamily="34" charset="0"/>
              </a:rPr>
              <a:t> x</a:t>
            </a:r>
            <a:r>
              <a:rPr lang="en-US" sz="2000" dirty="0" smtClean="0">
                <a:solidFill>
                  <a:schemeClr val="bg2"/>
                </a:solidFill>
              </a:rPr>
              <a:t>http = new </a:t>
            </a:r>
            <a:r>
              <a:rPr lang="en-US" sz="2000" dirty="0" err="1" smtClean="0">
                <a:solidFill>
                  <a:schemeClr val="bg2"/>
                </a:solidFill>
              </a:rPr>
              <a:t>XMLHttpRequest</a:t>
            </a:r>
            <a:r>
              <a:rPr lang="en-US" sz="2000" dirty="0" smtClean="0">
                <a:solidFill>
                  <a:schemeClr val="bg2"/>
                </a:solidFill>
              </a:rPr>
              <a:t>();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 smtClean="0">
                <a:solidFill>
                  <a:srgbClr val="993300"/>
                </a:solidFill>
              </a:rPr>
              <a:t>"GET"</a:t>
            </a:r>
            <a:r>
              <a:rPr lang="en-US" sz="2000" dirty="0" smtClean="0">
                <a:solidFill>
                  <a:schemeClr val="bg2"/>
                </a:solidFill>
              </a:rPr>
              <a:t>, </a:t>
            </a:r>
            <a:r>
              <a:rPr lang="en-US" sz="2000" dirty="0" smtClean="0">
                <a:solidFill>
                  <a:srgbClr val="993300"/>
                </a:solidFill>
              </a:rPr>
              <a:t>"ajax_test.php"</a:t>
            </a:r>
            <a:r>
              <a:rPr lang="en-US" sz="2000" dirty="0" smtClean="0">
                <a:solidFill>
                  <a:schemeClr val="bg2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true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1475</Words>
  <Application>Microsoft Office PowerPoint</Application>
  <PresentationFormat>Presentación en pantalla (4:3)</PresentationFormat>
  <Paragraphs>190</Paragraphs>
  <Slides>30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Franklin Gothic Book</vt:lpstr>
      <vt:lpstr>Franklin Gothic Medium</vt:lpstr>
      <vt:lpstr>Wingdings</vt:lpstr>
      <vt:lpstr>1_VS_NET Launch Template</vt:lpstr>
      <vt:lpstr>Maximiliano Neiner</vt:lpstr>
      <vt:lpstr>Temas a Tratar</vt:lpstr>
      <vt:lpstr>Temas a Tratar</vt:lpstr>
      <vt:lpstr>AJAX (Asynchronous JavaScript And XML)</vt:lpstr>
      <vt:lpstr>Tecnologías</vt:lpstr>
      <vt:lpstr>Ventajas (1/2)</vt:lpstr>
      <vt:lpstr>Desventajas (2/2)</vt:lpstr>
      <vt:lpstr>XMLHttpRequest (1/2)</vt:lpstr>
      <vt:lpstr>XMLHttpRequest (2/2)</vt:lpstr>
      <vt:lpstr>Presentación de PowerPoint</vt:lpstr>
      <vt:lpstr>onreadystatechange (1/2)</vt:lpstr>
      <vt:lpstr>onreadystatechange (2/2)</vt:lpstr>
      <vt:lpstr>Presentación de PowerPoint</vt:lpstr>
      <vt:lpstr>Temas a Tratar</vt:lpstr>
      <vt:lpstr>jQuery (1/3)</vt:lpstr>
      <vt:lpstr>jQuery (2/3)</vt:lpstr>
      <vt:lpstr>jQuery (3/3)</vt:lpstr>
      <vt:lpstr>$.ajax()</vt:lpstr>
      <vt:lpstr>Presentación de PowerPoint</vt:lpstr>
      <vt:lpstr>Temas a Tratar</vt:lpstr>
      <vt:lpstr>JSON (JavaScript Object Notation)</vt:lpstr>
      <vt:lpstr>JSON</vt:lpstr>
      <vt:lpstr>Literales de Objetos</vt:lpstr>
      <vt:lpstr>Literales de Arrays</vt:lpstr>
      <vt:lpstr>Presentación de PowerPoint</vt:lpstr>
      <vt:lpstr>Sintaxis</vt:lpstr>
      <vt:lpstr>JSON.stringfy</vt:lpstr>
      <vt:lpstr>JSON.parse</vt:lpstr>
      <vt:lpstr>Presentación de PowerPoint</vt:lpstr>
      <vt:lpstr>Ejercitación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Ajax - Json</dc:subject>
  <dc:creator/>
  <cp:lastModifiedBy>Profesor</cp:lastModifiedBy>
  <cp:revision>308</cp:revision>
  <cp:lastPrinted>1601-01-01T00:00:00Z</cp:lastPrinted>
  <dcterms:created xsi:type="dcterms:W3CDTF">1601-01-01T00:00:00Z</dcterms:created>
  <dcterms:modified xsi:type="dcterms:W3CDTF">2016-04-18T11:46:36Z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