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66" r:id="rId2"/>
  </p:sldMasterIdLst>
  <p:notesMasterIdLst>
    <p:notesMasterId r:id="rId47"/>
  </p:notesMasterIdLst>
  <p:handoutMasterIdLst>
    <p:handoutMasterId r:id="rId48"/>
  </p:handoutMasterIdLst>
  <p:sldIdLst>
    <p:sldId id="445" r:id="rId3"/>
    <p:sldId id="374" r:id="rId4"/>
    <p:sldId id="549" r:id="rId5"/>
    <p:sldId id="545" r:id="rId6"/>
    <p:sldId id="551" r:id="rId7"/>
    <p:sldId id="550" r:id="rId8"/>
    <p:sldId id="552" r:id="rId9"/>
    <p:sldId id="553" r:id="rId10"/>
    <p:sldId id="554" r:id="rId11"/>
    <p:sldId id="555" r:id="rId12"/>
    <p:sldId id="556" r:id="rId13"/>
    <p:sldId id="557" r:id="rId14"/>
    <p:sldId id="586" r:id="rId15"/>
    <p:sldId id="568" r:id="rId16"/>
    <p:sldId id="587" r:id="rId17"/>
    <p:sldId id="569" r:id="rId18"/>
    <p:sldId id="570" r:id="rId19"/>
    <p:sldId id="588" r:id="rId20"/>
    <p:sldId id="571" r:id="rId21"/>
    <p:sldId id="589" r:id="rId22"/>
    <p:sldId id="573" r:id="rId23"/>
    <p:sldId id="593" r:id="rId24"/>
    <p:sldId id="594" r:id="rId25"/>
    <p:sldId id="619" r:id="rId26"/>
    <p:sldId id="596" r:id="rId27"/>
    <p:sldId id="620" r:id="rId28"/>
    <p:sldId id="597" r:id="rId29"/>
    <p:sldId id="598" r:id="rId30"/>
    <p:sldId id="621" r:id="rId31"/>
    <p:sldId id="600" r:id="rId32"/>
    <p:sldId id="601" r:id="rId33"/>
    <p:sldId id="602" r:id="rId34"/>
    <p:sldId id="603" r:id="rId35"/>
    <p:sldId id="604" r:id="rId36"/>
    <p:sldId id="605" r:id="rId37"/>
    <p:sldId id="622" r:id="rId38"/>
    <p:sldId id="607" r:id="rId39"/>
    <p:sldId id="608" r:id="rId40"/>
    <p:sldId id="623" r:id="rId41"/>
    <p:sldId id="612" r:id="rId42"/>
    <p:sldId id="624" r:id="rId43"/>
    <p:sldId id="614" r:id="rId44"/>
    <p:sldId id="618" r:id="rId45"/>
    <p:sldId id="625" r:id="rId46"/>
  </p:sldIdLst>
  <p:sldSz cx="9144000" cy="6858000" type="screen4x3"/>
  <p:notesSz cx="7065963" cy="10198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FF"/>
    <a:srgbClr val="FFFF00"/>
    <a:srgbClr val="FFCC00"/>
    <a:srgbClr val="B287D3"/>
    <a:srgbClr val="8AAFD3"/>
    <a:srgbClr val="5E9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6" autoAdjust="0"/>
    <p:restoredTop sz="85009" autoAdjust="0"/>
  </p:normalViewPr>
  <p:slideViewPr>
    <p:cSldViewPr>
      <p:cViewPr varScale="1">
        <p:scale>
          <a:sx n="62" d="100"/>
          <a:sy n="62" d="100"/>
        </p:scale>
        <p:origin x="-65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920" y="-90"/>
      </p:cViewPr>
      <p:guideLst>
        <p:guide orient="horz" pos="3212"/>
        <p:guide pos="22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2088" y="0"/>
            <a:ext cx="30622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6925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2088" y="9686925"/>
            <a:ext cx="30622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487CE548-C9E2-4DD5-8E8C-90329E19A92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04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>
            <a:lvl1pPr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3675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>
            <a:lvl1pPr algn="r"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4250" y="765175"/>
            <a:ext cx="5099050" cy="3824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1388" y="4843463"/>
            <a:ext cx="5183187" cy="458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8513"/>
            <a:ext cx="3062288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b" anchorCtr="0" compatLnSpc="1">
            <a:prstTxWarp prst="textNoShape">
              <a:avLst/>
            </a:prstTxWarp>
          </a:bodyPr>
          <a:lstStyle>
            <a:lvl1pPr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3675" y="9688513"/>
            <a:ext cx="3062288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b" anchorCtr="0" compatLnSpc="1">
            <a:prstTxWarp prst="textNoShape">
              <a:avLst/>
            </a:prstTxWarp>
          </a:bodyPr>
          <a:lstStyle>
            <a:lvl1pPr algn="r"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42721DE0-6077-43DC-929A-991A5FB06DA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26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801711-CB96-44C6-9DD3-2050E289F2E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s-AR" b="1" dirty="0" smtClean="0"/>
              <a:t>Glosario básico</a:t>
            </a:r>
          </a:p>
          <a:p>
            <a:pPr>
              <a:defRPr/>
            </a:pPr>
            <a:endParaRPr lang="es-AR" dirty="0" smtClean="0"/>
          </a:p>
          <a:p>
            <a:pPr>
              <a:defRPr/>
            </a:pPr>
            <a:r>
              <a:rPr lang="es-AR" b="1" dirty="0" smtClean="0"/>
              <a:t>Script: </a:t>
            </a:r>
            <a:r>
              <a:rPr lang="es-AR" dirty="0" smtClean="0"/>
              <a:t>cada uno de los programas, aplicaciones o trozos de código creados con el lenguaje de</a:t>
            </a:r>
          </a:p>
          <a:p>
            <a:pPr>
              <a:defRPr/>
            </a:pPr>
            <a:r>
              <a:rPr lang="es-AR" dirty="0" smtClean="0"/>
              <a:t>programación </a:t>
            </a:r>
            <a:r>
              <a:rPr lang="es-AR" dirty="0" err="1" smtClean="0"/>
              <a:t>JavaScript</a:t>
            </a:r>
            <a:r>
              <a:rPr lang="es-AR" dirty="0" smtClean="0"/>
              <a:t>. Unas pocas líneas de código forman un script y un archivo de miles de</a:t>
            </a:r>
          </a:p>
          <a:p>
            <a:pPr>
              <a:defRPr/>
            </a:pPr>
            <a:r>
              <a:rPr lang="es-AR" dirty="0" smtClean="0"/>
              <a:t>líneas de </a:t>
            </a:r>
            <a:r>
              <a:rPr lang="es-AR" dirty="0" err="1" smtClean="0"/>
              <a:t>JavaScript</a:t>
            </a:r>
            <a:r>
              <a:rPr lang="es-AR" dirty="0" smtClean="0"/>
              <a:t> también se considera un script. A veces se traduce al español directamente</a:t>
            </a:r>
          </a:p>
          <a:p>
            <a:pPr>
              <a:defRPr/>
            </a:pPr>
            <a:r>
              <a:rPr lang="es-AR" dirty="0" smtClean="0"/>
              <a:t>como </a:t>
            </a:r>
            <a:r>
              <a:rPr lang="es-AR" i="1" dirty="0" smtClean="0"/>
              <a:t>"guión", aunque script es una palabra más adecuada y comúnmente aceptada.</a:t>
            </a:r>
          </a:p>
          <a:p>
            <a:pPr>
              <a:defRPr/>
            </a:pPr>
            <a:endParaRPr lang="es-AR" i="1" dirty="0" smtClean="0"/>
          </a:p>
          <a:p>
            <a:pPr>
              <a:defRPr/>
            </a:pPr>
            <a:r>
              <a:rPr lang="es-AR" b="1" dirty="0" smtClean="0"/>
              <a:t>Sentencia: </a:t>
            </a:r>
            <a:r>
              <a:rPr lang="es-AR" dirty="0" smtClean="0"/>
              <a:t>cada una de las instrucciones que forman un script.</a:t>
            </a:r>
          </a:p>
          <a:p>
            <a:pPr>
              <a:defRPr/>
            </a:pPr>
            <a:endParaRPr lang="es-AR" b="1" dirty="0" smtClean="0"/>
          </a:p>
          <a:p>
            <a:pPr>
              <a:defRPr/>
            </a:pPr>
            <a:r>
              <a:rPr lang="es-AR" b="1" dirty="0" smtClean="0"/>
              <a:t>Palabras reservadas: </a:t>
            </a:r>
            <a:r>
              <a:rPr lang="es-AR" dirty="0" smtClean="0"/>
              <a:t>son las palabras (en inglés) que se utilizan para construir las sentencias</a:t>
            </a:r>
          </a:p>
          <a:p>
            <a:pPr>
              <a:defRPr/>
            </a:pPr>
            <a:r>
              <a:rPr lang="es-AR" dirty="0" smtClean="0"/>
              <a:t>de </a:t>
            </a:r>
            <a:r>
              <a:rPr lang="es-AR" dirty="0" err="1" smtClean="0"/>
              <a:t>JavaScript</a:t>
            </a:r>
            <a:r>
              <a:rPr lang="es-AR" dirty="0" smtClean="0"/>
              <a:t> y que por tanto no pueden ser utilizadas libremente. Las palabras actualmente</a:t>
            </a:r>
          </a:p>
          <a:p>
            <a:pPr>
              <a:defRPr/>
            </a:pPr>
            <a:r>
              <a:rPr lang="en-US" dirty="0" err="1" smtClean="0"/>
              <a:t>reservadas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JavaScript son: break, case, catch, continue, default, delete, do, else, finally,</a:t>
            </a:r>
          </a:p>
          <a:p>
            <a:pPr>
              <a:defRPr/>
            </a:pPr>
            <a:r>
              <a:rPr lang="en-US" dirty="0" smtClean="0"/>
              <a:t>for, function, if, in, </a:t>
            </a:r>
            <a:r>
              <a:rPr lang="en-US" dirty="0" err="1" smtClean="0"/>
              <a:t>instanceof</a:t>
            </a:r>
            <a:r>
              <a:rPr lang="en-US" dirty="0" smtClean="0"/>
              <a:t>, new, return, switch, this, throw, try, </a:t>
            </a:r>
            <a:r>
              <a:rPr lang="en-US" dirty="0" err="1" smtClean="0"/>
              <a:t>typeof</a:t>
            </a:r>
            <a:r>
              <a:rPr lang="en-US" dirty="0" smtClean="0"/>
              <a:t>, </a:t>
            </a:r>
            <a:r>
              <a:rPr lang="en-US" dirty="0" err="1" smtClean="0"/>
              <a:t>var</a:t>
            </a:r>
            <a:r>
              <a:rPr lang="en-US" dirty="0" smtClean="0"/>
              <a:t>, void, while,</a:t>
            </a:r>
          </a:p>
          <a:p>
            <a:pPr>
              <a:defRPr/>
            </a:pPr>
            <a:r>
              <a:rPr lang="es-AR" dirty="0" err="1" smtClean="0"/>
              <a:t>with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82ABF4-EDCF-45C0-BA20-65ED306BEC1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2005CD-4735-44A5-90C6-A41160A98152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028A36-5D86-4D30-B6EF-B97862DF4A0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D7FD13-CCCC-46D7-AB25-FB61103F1AFB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61B0B0-92B6-4610-8687-3D05394DAAC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5932B5-F607-467A-86BE-D438A6A457C0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961B42-C8FA-4B7D-B1D3-26E6D8F51F38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61893A-540D-49BC-96DC-721D452993D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F063F6-B0B1-4406-A38B-EE4F9656652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FF4D34-D138-4F47-9ACB-0A5A818342F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442AED-415B-4FDC-92D2-9BB426EE1EE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18AF49-C4E8-4A3F-A95E-69EBC4B83BD4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smtClean="0"/>
              <a:t>Para más información acerca de XHTML dirigirse a: </a:t>
            </a:r>
          </a:p>
          <a:p>
            <a:endParaRPr lang="es-ES" smtClean="0"/>
          </a:p>
          <a:p>
            <a:r>
              <a:rPr lang="es-ES" smtClean="0"/>
              <a:t>http://www.w3c.es/Divulgacion/Guiasbreves/XHTML</a:t>
            </a:r>
          </a:p>
          <a:p>
            <a:endParaRPr lang="es-AR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4E3469-6C1D-4507-B4B8-DE52AB4AFD1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DFC020-8EA0-4946-BE93-18F9FDF1A2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2C3230-9608-404D-A32A-CB88BCE8033F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AR" smtClean="0"/>
              <a:t>Las funciones que proporciona DOM para acceder a un nodo a través de sus nodos padre</a:t>
            </a:r>
          </a:p>
          <a:p>
            <a:r>
              <a:rPr lang="es-AR" smtClean="0"/>
              <a:t>consisten en acceder al nodo raíz de la página y después a sus nodos hijos y a los nodos hijos de</a:t>
            </a:r>
          </a:p>
          <a:p>
            <a:r>
              <a:rPr lang="es-AR" smtClean="0"/>
              <a:t>esos hijos y así sucesivamente hasta el último nodo de la rama terminada por el nodo buscado.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1BA9D8-F618-4121-B659-67691FBD5AA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AR" smtClean="0"/>
              <a:t>Las funciones que proporciona DOM para acceder a un nodo a través de sus nodos padre</a:t>
            </a:r>
          </a:p>
          <a:p>
            <a:r>
              <a:rPr lang="es-AR" smtClean="0"/>
              <a:t>consisten en acceder al nodo raíz de la página y después a sus nodos hijos y a los nodos hijos de</a:t>
            </a:r>
          </a:p>
          <a:p>
            <a:r>
              <a:rPr lang="es-AR" smtClean="0"/>
              <a:t>esos hijos y así sucesivamente hasta el último nodo de la rama terminada por el nodo buscado.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E3A332-93AD-41B9-961B-79619EDA112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447FD8-15DE-4C95-984F-D09E985AA55E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AR" smtClean="0"/>
              <a:t>Las funciones que proporciona DOM para acceder a un nodo a través de sus nodos padre</a:t>
            </a:r>
          </a:p>
          <a:p>
            <a:r>
              <a:rPr lang="es-AR" smtClean="0"/>
              <a:t>consisten en acceder al nodo raíz de la página y después a sus nodos hijos y a los nodos hijos de</a:t>
            </a:r>
          </a:p>
          <a:p>
            <a:r>
              <a:rPr lang="es-AR" smtClean="0"/>
              <a:t>esos hijos y así sucesivamente hasta el último nodo de la rama terminada por el nodo buscado.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860E8B-6E1B-44D9-AAE8-BCF49BB200D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E759EF-CE7F-4446-A4CE-4F7126C8748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AR" smtClean="0"/>
              <a:t>▪ font-weight se transforma en fontWeight</a:t>
            </a:r>
          </a:p>
          <a:p>
            <a:r>
              <a:rPr lang="en-US" smtClean="0"/>
              <a:t>▪ line-height se transforma en lineHeight</a:t>
            </a:r>
          </a:p>
          <a:p>
            <a:r>
              <a:rPr lang="es-AR" smtClean="0"/>
              <a:t>▪ border-top-style se transforma en borderTopStyle</a:t>
            </a:r>
          </a:p>
          <a:p>
            <a:r>
              <a:rPr lang="es-AR" smtClean="0"/>
              <a:t>▪ list-style-image se transforma en listStyleImage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A9ECAF-3424-4780-934D-50BCCA6AEE5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B94AFA-A7F9-4FAA-899B-68C0E84D79B4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608BA9-A089-4470-87DB-48A25A86AFD4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AR" sz="3200" b="1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31E03E-1DF3-4B74-9D6E-950F96284CEB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s-AR" sz="3200" b="1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3CF9B5-9CBF-46ED-9E54-390AF1D31389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AR" sz="3200" b="1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s-AR" sz="3200" b="1" smtClean="0">
                <a:latin typeface="Cambria" pitchFamily="18" charset="0"/>
              </a:rPr>
              <a:t>En este modelo, cada elemento o etiqueta XHTML define su propia lista de posibles eventos que</a:t>
            </a:r>
          </a:p>
          <a:p>
            <a:pPr>
              <a:spcBef>
                <a:spcPct val="0"/>
              </a:spcBef>
            </a:pPr>
            <a:r>
              <a:rPr lang="es-AR" sz="3200" b="1" smtClean="0">
                <a:latin typeface="Cambria" pitchFamily="18" charset="0"/>
              </a:rPr>
              <a:t>se le pueden asignar. Un mismo tipo de evento (por ejemplo, pinchar el bot</a:t>
            </a:r>
            <a:r>
              <a:rPr lang="es-AR" sz="3200" b="1" smtClean="0">
                <a:latin typeface="Arial" pitchFamily="34" charset="0"/>
              </a:rPr>
              <a:t>ó</a:t>
            </a:r>
            <a:r>
              <a:rPr lang="es-AR" sz="3200" b="1" smtClean="0">
                <a:latin typeface="Cambria" pitchFamily="18" charset="0"/>
              </a:rPr>
              <a:t>n izquierdo del</a:t>
            </a:r>
          </a:p>
          <a:p>
            <a:pPr>
              <a:spcBef>
                <a:spcPct val="0"/>
              </a:spcBef>
            </a:pPr>
            <a:r>
              <a:rPr lang="es-AR" sz="3200" b="1" smtClean="0">
                <a:latin typeface="Cambria" pitchFamily="18" charset="0"/>
              </a:rPr>
              <a:t>rat</a:t>
            </a:r>
            <a:r>
              <a:rPr lang="es-AR" sz="3200" b="1" smtClean="0">
                <a:latin typeface="Arial" pitchFamily="34" charset="0"/>
              </a:rPr>
              <a:t>ó</a:t>
            </a:r>
            <a:r>
              <a:rPr lang="es-AR" sz="3200" b="1" smtClean="0">
                <a:latin typeface="Cambria" pitchFamily="18" charset="0"/>
              </a:rPr>
              <a:t>n) puede estar definido para varios elementos XHTML diferentes y un mismo elemento</a:t>
            </a:r>
          </a:p>
          <a:p>
            <a:pPr>
              <a:spcBef>
                <a:spcPct val="0"/>
              </a:spcBef>
            </a:pPr>
            <a:r>
              <a:rPr lang="es-AR" sz="3200" b="1" smtClean="0">
                <a:latin typeface="Cambria" pitchFamily="18" charset="0"/>
              </a:rPr>
              <a:t>XHTML puede tener asociados varios eventos diferentes.</a:t>
            </a:r>
          </a:p>
          <a:p>
            <a:pPr>
              <a:spcBef>
                <a:spcPct val="0"/>
              </a:spcBef>
            </a:pPr>
            <a:r>
              <a:rPr lang="es-AR" sz="3200" b="1" smtClean="0">
                <a:latin typeface="Cambria" pitchFamily="18" charset="0"/>
              </a:rPr>
              <a:t>El nombre de cada evento se construye mediante el prefijo </a:t>
            </a:r>
            <a:r>
              <a:rPr lang="es-AR" sz="3200" b="1" smtClean="0">
                <a:latin typeface="Consolas" pitchFamily="49" charset="0"/>
              </a:rPr>
              <a:t>on</a:t>
            </a:r>
            <a:r>
              <a:rPr lang="es-AR" sz="3200" b="1" smtClean="0">
                <a:latin typeface="Cambria" pitchFamily="18" charset="0"/>
              </a:rPr>
              <a:t>, seguido del nombre en ingl</a:t>
            </a:r>
            <a:r>
              <a:rPr lang="es-AR" sz="3200" b="1" smtClean="0">
                <a:latin typeface="Arial" pitchFamily="34" charset="0"/>
              </a:rPr>
              <a:t>é</a:t>
            </a:r>
            <a:r>
              <a:rPr lang="es-AR" sz="3200" b="1" smtClean="0">
                <a:latin typeface="Cambria" pitchFamily="18" charset="0"/>
              </a:rPr>
              <a:t>s de</a:t>
            </a:r>
          </a:p>
          <a:p>
            <a:pPr>
              <a:spcBef>
                <a:spcPct val="0"/>
              </a:spcBef>
            </a:pPr>
            <a:r>
              <a:rPr lang="es-AR" sz="3200" b="1" smtClean="0">
                <a:latin typeface="Cambria" pitchFamily="18" charset="0"/>
              </a:rPr>
              <a:t>la acci</a:t>
            </a:r>
            <a:r>
              <a:rPr lang="es-AR" sz="3200" b="1" smtClean="0">
                <a:latin typeface="Arial" pitchFamily="34" charset="0"/>
              </a:rPr>
              <a:t>ó</a:t>
            </a:r>
            <a:r>
              <a:rPr lang="es-AR" sz="3200" b="1" smtClean="0">
                <a:latin typeface="Cambria" pitchFamily="18" charset="0"/>
              </a:rPr>
              <a:t>n asociada al evento. As</a:t>
            </a:r>
            <a:r>
              <a:rPr lang="es-AR" sz="3200" b="1" smtClean="0">
                <a:latin typeface="Arial" pitchFamily="34" charset="0"/>
              </a:rPr>
              <a:t>í</a:t>
            </a:r>
            <a:r>
              <a:rPr lang="es-AR" sz="3200" b="1" smtClean="0">
                <a:latin typeface="Cambria" pitchFamily="18" charset="0"/>
              </a:rPr>
              <a:t>, el evento de pinchar un elemento con el rat</a:t>
            </a:r>
            <a:r>
              <a:rPr lang="es-AR" sz="3200" b="1" smtClean="0">
                <a:latin typeface="Arial" pitchFamily="34" charset="0"/>
              </a:rPr>
              <a:t>ó</a:t>
            </a:r>
            <a:r>
              <a:rPr lang="es-AR" sz="3200" b="1" smtClean="0">
                <a:latin typeface="Cambria" pitchFamily="18" charset="0"/>
              </a:rPr>
              <a:t>n se denomina</a:t>
            </a:r>
          </a:p>
          <a:p>
            <a:pPr>
              <a:spcBef>
                <a:spcPct val="0"/>
              </a:spcBef>
            </a:pPr>
            <a:r>
              <a:rPr lang="es-AR" sz="3200" b="1" smtClean="0">
                <a:latin typeface="Consolas" pitchFamily="49" charset="0"/>
              </a:rPr>
              <a:t>onclick </a:t>
            </a:r>
            <a:r>
              <a:rPr lang="es-AR" sz="3200" b="1" smtClean="0">
                <a:latin typeface="Cambria" pitchFamily="18" charset="0"/>
              </a:rPr>
              <a:t>y el evento asociado a la acci</a:t>
            </a:r>
            <a:r>
              <a:rPr lang="es-AR" sz="3200" b="1" smtClean="0">
                <a:latin typeface="Arial" pitchFamily="34" charset="0"/>
              </a:rPr>
              <a:t>ó</a:t>
            </a:r>
            <a:r>
              <a:rPr lang="es-AR" sz="3200" b="1" smtClean="0">
                <a:latin typeface="Cambria" pitchFamily="18" charset="0"/>
              </a:rPr>
              <a:t>n de mover el rat</a:t>
            </a:r>
            <a:r>
              <a:rPr lang="es-AR" sz="3200" b="1" smtClean="0">
                <a:latin typeface="Arial" pitchFamily="34" charset="0"/>
              </a:rPr>
              <a:t>ó</a:t>
            </a:r>
            <a:r>
              <a:rPr lang="es-AR" sz="3200" b="1" smtClean="0">
                <a:latin typeface="Cambria" pitchFamily="18" charset="0"/>
              </a:rPr>
              <a:t>n se denomina </a:t>
            </a:r>
            <a:r>
              <a:rPr lang="es-AR" sz="3200" b="1" smtClean="0">
                <a:latin typeface="Consolas" pitchFamily="49" charset="0"/>
              </a:rPr>
              <a:t>onmousemove</a:t>
            </a:r>
            <a:r>
              <a:rPr lang="es-AR" sz="3200" b="1" smtClean="0">
                <a:latin typeface="Cambria" pitchFamily="18" charset="0"/>
              </a:rPr>
              <a:t>.</a:t>
            </a:r>
          </a:p>
          <a:p>
            <a:pPr>
              <a:spcBef>
                <a:spcPct val="0"/>
              </a:spcBef>
            </a:pPr>
            <a:endParaRPr lang="es-AR" sz="3200" b="1" smtClean="0">
              <a:latin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BD5F41-B6C2-4FA3-9CDB-3C6982FE49E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3" name="2 Marcador de notas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s-AR" sz="3200" b="1" smtClean="0">
                <a:latin typeface="Cambria" pitchFamily="18" charset="0"/>
              </a:rPr>
              <a:t>Los eventos m</a:t>
            </a:r>
            <a:r>
              <a:rPr lang="es-AR" sz="3200" b="1" smtClean="0">
                <a:latin typeface="Arial" pitchFamily="34" charset="0"/>
              </a:rPr>
              <a:t>á</a:t>
            </a:r>
            <a:r>
              <a:rPr lang="es-AR" sz="3200" b="1" smtClean="0">
                <a:latin typeface="Cambria" pitchFamily="18" charset="0"/>
              </a:rPr>
              <a:t>s utilizados en las aplicaciones web tradicionales son </a:t>
            </a:r>
            <a:r>
              <a:rPr lang="es-AR" sz="3200" b="1" smtClean="0">
                <a:latin typeface="Consolas" pitchFamily="49" charset="0"/>
              </a:rPr>
              <a:t>onload </a:t>
            </a:r>
            <a:r>
              <a:rPr lang="es-AR" sz="3200" b="1" smtClean="0">
                <a:latin typeface="Cambria" pitchFamily="18" charset="0"/>
              </a:rPr>
              <a:t>para esperar a que</a:t>
            </a:r>
          </a:p>
          <a:p>
            <a:pPr>
              <a:spcBef>
                <a:spcPct val="0"/>
              </a:spcBef>
            </a:pPr>
            <a:r>
              <a:rPr lang="es-AR" sz="3200" b="1" smtClean="0">
                <a:latin typeface="Cambria" pitchFamily="18" charset="0"/>
              </a:rPr>
              <a:t>se cargue la p</a:t>
            </a:r>
            <a:r>
              <a:rPr lang="es-AR" sz="3200" b="1" smtClean="0">
                <a:latin typeface="Arial" pitchFamily="34" charset="0"/>
              </a:rPr>
              <a:t>á</a:t>
            </a:r>
            <a:r>
              <a:rPr lang="es-AR" sz="3200" b="1" smtClean="0">
                <a:latin typeface="Cambria" pitchFamily="18" charset="0"/>
              </a:rPr>
              <a:t>gina por completo, los eventos </a:t>
            </a:r>
            <a:r>
              <a:rPr lang="es-AR" sz="3200" b="1" smtClean="0">
                <a:latin typeface="Consolas" pitchFamily="49" charset="0"/>
              </a:rPr>
              <a:t>onclick</a:t>
            </a:r>
            <a:r>
              <a:rPr lang="es-AR" sz="3200" b="1" smtClean="0">
                <a:latin typeface="Cambria" pitchFamily="18" charset="0"/>
              </a:rPr>
              <a:t>, </a:t>
            </a:r>
            <a:r>
              <a:rPr lang="es-AR" sz="3200" b="1" smtClean="0">
                <a:latin typeface="Consolas" pitchFamily="49" charset="0"/>
              </a:rPr>
              <a:t>onmouseover</a:t>
            </a:r>
            <a:r>
              <a:rPr lang="es-AR" sz="3200" b="1" smtClean="0">
                <a:latin typeface="Cambria" pitchFamily="18" charset="0"/>
              </a:rPr>
              <a:t>, </a:t>
            </a:r>
            <a:r>
              <a:rPr lang="es-AR" sz="3200" b="1" smtClean="0">
                <a:latin typeface="Consolas" pitchFamily="49" charset="0"/>
              </a:rPr>
              <a:t>onmouseout </a:t>
            </a:r>
            <a:r>
              <a:rPr lang="es-AR" sz="3200" b="1" smtClean="0">
                <a:latin typeface="Cambria" pitchFamily="18" charset="0"/>
              </a:rPr>
              <a:t>para controlar</a:t>
            </a:r>
          </a:p>
          <a:p>
            <a:pPr>
              <a:spcBef>
                <a:spcPct val="0"/>
              </a:spcBef>
            </a:pPr>
            <a:r>
              <a:rPr lang="es-AR" sz="3200" b="1" smtClean="0">
                <a:latin typeface="Cambria" pitchFamily="18" charset="0"/>
              </a:rPr>
              <a:t>el rat</a:t>
            </a:r>
            <a:r>
              <a:rPr lang="es-AR" sz="3200" b="1" smtClean="0">
                <a:latin typeface="Arial" pitchFamily="34" charset="0"/>
              </a:rPr>
              <a:t>ó</a:t>
            </a:r>
            <a:r>
              <a:rPr lang="es-AR" sz="3200" b="1" smtClean="0">
                <a:latin typeface="Cambria" pitchFamily="18" charset="0"/>
              </a:rPr>
              <a:t>n y </a:t>
            </a:r>
            <a:r>
              <a:rPr lang="es-AR" sz="3200" b="1" smtClean="0">
                <a:latin typeface="Consolas" pitchFamily="49" charset="0"/>
              </a:rPr>
              <a:t>onsubmit </a:t>
            </a:r>
            <a:r>
              <a:rPr lang="es-AR" sz="3200" b="1" smtClean="0">
                <a:latin typeface="Cambria" pitchFamily="18" charset="0"/>
              </a:rPr>
              <a:t>para controlar el env</a:t>
            </a:r>
            <a:r>
              <a:rPr lang="es-AR" sz="3200" b="1" smtClean="0">
                <a:latin typeface="Arial" pitchFamily="34" charset="0"/>
              </a:rPr>
              <a:t>í</a:t>
            </a:r>
            <a:r>
              <a:rPr lang="es-AR" sz="3200" b="1" smtClean="0">
                <a:latin typeface="Cambria" pitchFamily="18" charset="0"/>
              </a:rPr>
              <a:t>o de los formularios.</a:t>
            </a:r>
          </a:p>
          <a:p>
            <a:pPr>
              <a:spcBef>
                <a:spcPct val="0"/>
              </a:spcBef>
            </a:pPr>
            <a:r>
              <a:rPr lang="es-AR" sz="3200" b="1" smtClean="0">
                <a:latin typeface="Cambria" pitchFamily="18" charset="0"/>
              </a:rPr>
              <a:t>Algunos eventos de la tabla anterior (</a:t>
            </a:r>
            <a:r>
              <a:rPr lang="es-AR" sz="3200" b="1" smtClean="0">
                <a:latin typeface="Consolas" pitchFamily="49" charset="0"/>
              </a:rPr>
              <a:t>onclick</a:t>
            </a:r>
            <a:r>
              <a:rPr lang="es-AR" sz="3200" b="1" smtClean="0">
                <a:latin typeface="Cambria" pitchFamily="18" charset="0"/>
              </a:rPr>
              <a:t>, </a:t>
            </a:r>
            <a:r>
              <a:rPr lang="es-AR" sz="3200" b="1" smtClean="0">
                <a:latin typeface="Consolas" pitchFamily="49" charset="0"/>
              </a:rPr>
              <a:t>onkeydown</a:t>
            </a:r>
            <a:r>
              <a:rPr lang="es-AR" sz="3200" b="1" smtClean="0">
                <a:latin typeface="Cambria" pitchFamily="18" charset="0"/>
              </a:rPr>
              <a:t>, </a:t>
            </a:r>
            <a:r>
              <a:rPr lang="es-AR" sz="3200" b="1" smtClean="0">
                <a:latin typeface="Consolas" pitchFamily="49" charset="0"/>
              </a:rPr>
              <a:t>onkeypress</a:t>
            </a:r>
            <a:r>
              <a:rPr lang="es-AR" sz="3200" b="1" smtClean="0">
                <a:latin typeface="Cambria" pitchFamily="18" charset="0"/>
              </a:rPr>
              <a:t>, </a:t>
            </a:r>
            <a:r>
              <a:rPr lang="es-AR" sz="3200" b="1" smtClean="0">
                <a:latin typeface="Consolas" pitchFamily="49" charset="0"/>
              </a:rPr>
              <a:t>onreset</a:t>
            </a:r>
            <a:r>
              <a:rPr lang="es-AR" sz="3200" b="1" smtClean="0">
                <a:latin typeface="Cambria" pitchFamily="18" charset="0"/>
              </a:rPr>
              <a:t>, </a:t>
            </a:r>
            <a:r>
              <a:rPr lang="es-AR" sz="3200" b="1" smtClean="0">
                <a:latin typeface="Consolas" pitchFamily="49" charset="0"/>
              </a:rPr>
              <a:t>onsubmit</a:t>
            </a:r>
            <a:r>
              <a:rPr lang="es-AR" sz="3200" b="1" smtClean="0">
                <a:latin typeface="Cambria" pitchFamily="18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s-AR" sz="3200" b="1" smtClean="0">
                <a:latin typeface="Cambria" pitchFamily="18" charset="0"/>
              </a:rPr>
              <a:t>permiten evitar la </a:t>
            </a:r>
            <a:r>
              <a:rPr lang="es-AR" sz="3200" b="1" i="1" smtClean="0">
                <a:latin typeface="Cambria,Italic" charset="0"/>
              </a:rPr>
              <a:t>"acci</a:t>
            </a:r>
            <a:r>
              <a:rPr lang="es-AR" sz="3200" b="1" i="1" smtClean="0">
                <a:latin typeface="Arial" pitchFamily="34" charset="0"/>
              </a:rPr>
              <a:t>ó</a:t>
            </a:r>
            <a:r>
              <a:rPr lang="es-AR" sz="3200" b="1" i="1" smtClean="0">
                <a:latin typeface="Cambria,Italic" charset="0"/>
              </a:rPr>
              <a:t>n por defecto" </a:t>
            </a:r>
            <a:r>
              <a:rPr lang="es-AR" sz="3200" b="1" smtClean="0">
                <a:latin typeface="Cambria" pitchFamily="18" charset="0"/>
              </a:rPr>
              <a:t>de ese evento. M</a:t>
            </a:r>
            <a:r>
              <a:rPr lang="es-AR" sz="3200" b="1" smtClean="0">
                <a:latin typeface="Arial" pitchFamily="34" charset="0"/>
              </a:rPr>
              <a:t>á</a:t>
            </a:r>
            <a:r>
              <a:rPr lang="es-AR" sz="3200" b="1" smtClean="0">
                <a:latin typeface="Cambria" pitchFamily="18" charset="0"/>
              </a:rPr>
              <a:t>s adelante se muestra en detalle este</a:t>
            </a:r>
          </a:p>
          <a:p>
            <a:pPr>
              <a:spcBef>
                <a:spcPct val="0"/>
              </a:spcBef>
            </a:pPr>
            <a:r>
              <a:rPr lang="es-AR" sz="3200" b="1" smtClean="0">
                <a:latin typeface="Cambria" pitchFamily="18" charset="0"/>
              </a:rPr>
              <a:t>comportamiento, que puede resultar muy </a:t>
            </a:r>
            <a:r>
              <a:rPr lang="es-AR" sz="3200" b="1" smtClean="0">
                <a:latin typeface="Arial" pitchFamily="34" charset="0"/>
              </a:rPr>
              <a:t>ú</a:t>
            </a:r>
            <a:r>
              <a:rPr lang="es-AR" sz="3200" b="1" smtClean="0">
                <a:latin typeface="Cambria" pitchFamily="18" charset="0"/>
              </a:rPr>
              <a:t>til en algunas t</a:t>
            </a:r>
            <a:r>
              <a:rPr lang="es-AR" sz="3200" b="1" smtClean="0">
                <a:latin typeface="Arial" pitchFamily="34" charset="0"/>
              </a:rPr>
              <a:t>é</a:t>
            </a:r>
            <a:r>
              <a:rPr lang="es-AR" sz="3200" b="1" smtClean="0">
                <a:latin typeface="Cambria" pitchFamily="18" charset="0"/>
              </a:rPr>
              <a:t>cnicas de programaci</a:t>
            </a:r>
            <a:r>
              <a:rPr lang="es-AR" sz="3200" b="1" smtClean="0">
                <a:latin typeface="Arial" pitchFamily="34" charset="0"/>
              </a:rPr>
              <a:t>ó</a:t>
            </a:r>
            <a:r>
              <a:rPr lang="es-AR" sz="3200" b="1" smtClean="0">
                <a:latin typeface="Cambria" pitchFamily="18" charset="0"/>
              </a:rPr>
              <a:t>n.</a:t>
            </a:r>
          </a:p>
          <a:p>
            <a:pPr>
              <a:spcBef>
                <a:spcPct val="0"/>
              </a:spcBef>
            </a:pPr>
            <a:r>
              <a:rPr lang="es-AR" sz="3200" b="1" smtClean="0">
                <a:latin typeface="Cambria" pitchFamily="18" charset="0"/>
              </a:rPr>
              <a:t>Las acciones t</a:t>
            </a:r>
            <a:r>
              <a:rPr lang="es-AR" sz="3200" b="1" smtClean="0">
                <a:latin typeface="Arial" pitchFamily="34" charset="0"/>
              </a:rPr>
              <a:t>í</a:t>
            </a:r>
            <a:r>
              <a:rPr lang="es-AR" sz="3200" b="1" smtClean="0">
                <a:latin typeface="Cambria" pitchFamily="18" charset="0"/>
              </a:rPr>
              <a:t>picas que realiza un usuario en una p</a:t>
            </a:r>
            <a:r>
              <a:rPr lang="es-AR" sz="3200" b="1" smtClean="0">
                <a:latin typeface="Arial" pitchFamily="34" charset="0"/>
              </a:rPr>
              <a:t>á</a:t>
            </a:r>
            <a:r>
              <a:rPr lang="es-AR" sz="3200" b="1" smtClean="0">
                <a:latin typeface="Cambria" pitchFamily="18" charset="0"/>
              </a:rPr>
              <a:t>gina web pueden dar lugar a una sucesi</a:t>
            </a:r>
            <a:r>
              <a:rPr lang="es-AR" sz="3200" b="1" smtClean="0">
                <a:latin typeface="Arial" pitchFamily="34" charset="0"/>
              </a:rPr>
              <a:t>ó</a:t>
            </a:r>
            <a:r>
              <a:rPr lang="es-AR" sz="3200" b="1" smtClean="0">
                <a:latin typeface="Cambria" pitchFamily="18" charset="0"/>
              </a:rPr>
              <a:t>n</a:t>
            </a:r>
          </a:p>
          <a:p>
            <a:pPr>
              <a:spcBef>
                <a:spcPct val="0"/>
              </a:spcBef>
            </a:pPr>
            <a:r>
              <a:rPr lang="es-AR" sz="3200" b="1" smtClean="0">
                <a:latin typeface="Cambria" pitchFamily="18" charset="0"/>
              </a:rPr>
              <a:t>de eventos. Al pulsar por ejemplo sobre un bot</a:t>
            </a:r>
            <a:r>
              <a:rPr lang="es-AR" sz="3200" b="1" smtClean="0">
                <a:latin typeface="Arial" pitchFamily="34" charset="0"/>
              </a:rPr>
              <a:t>ó</a:t>
            </a:r>
            <a:r>
              <a:rPr lang="es-AR" sz="3200" b="1" smtClean="0">
                <a:latin typeface="Cambria" pitchFamily="18" charset="0"/>
              </a:rPr>
              <a:t>n de tipo </a:t>
            </a:r>
            <a:r>
              <a:rPr lang="es-AR" sz="3200" b="1" smtClean="0">
                <a:latin typeface="Consolas" pitchFamily="49" charset="0"/>
              </a:rPr>
              <a:t>&lt;input type="submit"&gt; </a:t>
            </a:r>
            <a:r>
              <a:rPr lang="es-AR" sz="3200" b="1" smtClean="0">
                <a:latin typeface="Cambria" pitchFamily="18" charset="0"/>
              </a:rPr>
              <a:t>se</a:t>
            </a:r>
          </a:p>
          <a:p>
            <a:pPr>
              <a:spcBef>
                <a:spcPct val="0"/>
              </a:spcBef>
            </a:pPr>
            <a:r>
              <a:rPr lang="es-AR" sz="3200" b="1" smtClean="0">
                <a:latin typeface="Cambria" pitchFamily="18" charset="0"/>
              </a:rPr>
              <a:t>desencadenan los eventos </a:t>
            </a:r>
            <a:r>
              <a:rPr lang="es-AR" sz="3200" b="1" smtClean="0">
                <a:latin typeface="Consolas" pitchFamily="49" charset="0"/>
              </a:rPr>
              <a:t>onmousedown</a:t>
            </a:r>
            <a:r>
              <a:rPr lang="es-AR" sz="3200" b="1" smtClean="0">
                <a:latin typeface="Cambria" pitchFamily="18" charset="0"/>
              </a:rPr>
              <a:t>, </a:t>
            </a:r>
            <a:r>
              <a:rPr lang="es-AR" sz="3200" b="1" smtClean="0">
                <a:latin typeface="Consolas" pitchFamily="49" charset="0"/>
              </a:rPr>
              <a:t>onclick</a:t>
            </a:r>
            <a:r>
              <a:rPr lang="es-AR" sz="3200" b="1" smtClean="0">
                <a:latin typeface="Cambria" pitchFamily="18" charset="0"/>
              </a:rPr>
              <a:t>, </a:t>
            </a:r>
            <a:r>
              <a:rPr lang="es-AR" sz="3200" b="1" smtClean="0">
                <a:latin typeface="Consolas" pitchFamily="49" charset="0"/>
              </a:rPr>
              <a:t>onmouseup </a:t>
            </a:r>
            <a:r>
              <a:rPr lang="es-AR" sz="3200" b="1" smtClean="0">
                <a:latin typeface="Cambria" pitchFamily="18" charset="0"/>
              </a:rPr>
              <a:t>y </a:t>
            </a:r>
            <a:r>
              <a:rPr lang="es-AR" sz="3200" b="1" smtClean="0">
                <a:latin typeface="Consolas" pitchFamily="49" charset="0"/>
              </a:rPr>
              <a:t>onsubmit </a:t>
            </a:r>
            <a:r>
              <a:rPr lang="es-AR" sz="3200" b="1" smtClean="0">
                <a:latin typeface="Cambria" pitchFamily="18" charset="0"/>
              </a:rPr>
              <a:t>de forma consecutiva.</a:t>
            </a: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 bwMode="auto">
          <a:xfrm>
            <a:off x="4003675" y="9688513"/>
            <a:ext cx="3062288" cy="50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8645" tIns="49323" rIns="98645" bIns="49323" anchor="b"/>
          <a:lstStyle/>
          <a:p>
            <a:pPr algn="r" defTabSz="985838">
              <a:defRPr/>
            </a:pPr>
            <a:fld id="{95087662-1818-459D-B254-53FC3AC6FD17}" type="slidenum">
              <a:rPr lang="en-US"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 defTabSz="985838">
                <a:defRPr/>
              </a:pPr>
              <a:t>38</a:t>
            </a:fld>
            <a:endParaRPr lang="en-US" sz="13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56B88E-C572-4CA8-BDB5-2E62E7BAF20D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AR" sz="3200" b="1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2 Marcador de notas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s-AR" sz="1500" smtClean="0">
                <a:latin typeface="Cambria" pitchFamily="18" charset="0"/>
              </a:rPr>
              <a:t>En este m</a:t>
            </a:r>
            <a:r>
              <a:rPr lang="es-AR" sz="1500" smtClean="0"/>
              <a:t>é</a:t>
            </a:r>
            <a:r>
              <a:rPr lang="es-AR" sz="1500" smtClean="0">
                <a:latin typeface="Cambria" pitchFamily="18" charset="0"/>
              </a:rPr>
              <a:t>todo, se definen atributos XHTML con el mismo nombre que los eventos que se</a:t>
            </a:r>
          </a:p>
          <a:p>
            <a:pPr>
              <a:lnSpc>
                <a:spcPct val="80000"/>
              </a:lnSpc>
            </a:pPr>
            <a:r>
              <a:rPr lang="es-AR" sz="1500" smtClean="0">
                <a:latin typeface="Cambria" pitchFamily="18" charset="0"/>
              </a:rPr>
              <a:t>quieren manejar. El ejemplo anterior s</a:t>
            </a:r>
            <a:r>
              <a:rPr lang="es-AR" sz="1500" smtClean="0"/>
              <a:t>ó</a:t>
            </a:r>
            <a:r>
              <a:rPr lang="es-AR" sz="1500" smtClean="0">
                <a:latin typeface="Cambria" pitchFamily="18" charset="0"/>
              </a:rPr>
              <a:t>lo quiere controlar el evento de pinchar con el rat</a:t>
            </a:r>
            <a:r>
              <a:rPr lang="es-AR" sz="1500" smtClean="0"/>
              <a:t>ó</a:t>
            </a:r>
            <a:r>
              <a:rPr lang="es-AR" sz="1500" smtClean="0">
                <a:latin typeface="Cambria" pitchFamily="18" charset="0"/>
              </a:rPr>
              <a:t>n,</a:t>
            </a:r>
          </a:p>
          <a:p>
            <a:pPr>
              <a:lnSpc>
                <a:spcPct val="80000"/>
              </a:lnSpc>
            </a:pPr>
            <a:r>
              <a:rPr lang="es-AR" sz="1500" smtClean="0">
                <a:latin typeface="Cambria" pitchFamily="18" charset="0"/>
              </a:rPr>
              <a:t>cuyo nombre es </a:t>
            </a:r>
            <a:r>
              <a:rPr lang="es-AR" sz="1500" smtClean="0">
                <a:latin typeface="Consolas" pitchFamily="49" charset="0"/>
              </a:rPr>
              <a:t>onclick</a:t>
            </a:r>
            <a:r>
              <a:rPr lang="es-AR" sz="1500" smtClean="0">
                <a:latin typeface="Cambria" pitchFamily="18" charset="0"/>
              </a:rPr>
              <a:t>. As</a:t>
            </a:r>
            <a:r>
              <a:rPr lang="es-AR" sz="1500" smtClean="0"/>
              <a:t>í</a:t>
            </a:r>
            <a:r>
              <a:rPr lang="es-AR" sz="1500" smtClean="0">
                <a:latin typeface="Cambria" pitchFamily="18" charset="0"/>
              </a:rPr>
              <a:t>, el elemento XHTML para el que se quiere definir este evento, debe</a:t>
            </a:r>
          </a:p>
          <a:p>
            <a:pPr>
              <a:lnSpc>
                <a:spcPct val="80000"/>
              </a:lnSpc>
            </a:pPr>
            <a:r>
              <a:rPr lang="es-AR" sz="1500" smtClean="0">
                <a:latin typeface="Cambria" pitchFamily="18" charset="0"/>
              </a:rPr>
              <a:t>incluir un atributo llamado </a:t>
            </a:r>
            <a:r>
              <a:rPr lang="es-AR" sz="1500" smtClean="0">
                <a:latin typeface="Consolas" pitchFamily="49" charset="0"/>
              </a:rPr>
              <a:t>onclick</a:t>
            </a:r>
            <a:r>
              <a:rPr lang="es-AR" sz="1500" smtClean="0">
                <a:latin typeface="Cambria" pitchFamily="18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s-AR" sz="1500" smtClean="0">
                <a:latin typeface="Cambria" pitchFamily="18" charset="0"/>
              </a:rPr>
              <a:t>El contenido del atributo es una cadena de texto que contiene todas las instrucciones JavaScript</a:t>
            </a:r>
          </a:p>
          <a:p>
            <a:pPr>
              <a:lnSpc>
                <a:spcPct val="80000"/>
              </a:lnSpc>
            </a:pPr>
            <a:r>
              <a:rPr lang="es-AR" sz="1500" smtClean="0">
                <a:latin typeface="Cambria" pitchFamily="18" charset="0"/>
              </a:rPr>
              <a:t>que se ejecutan cuando se produce el evento. En este caso, el c</a:t>
            </a:r>
            <a:r>
              <a:rPr lang="es-AR" sz="1500" smtClean="0"/>
              <a:t>ó</a:t>
            </a:r>
            <a:r>
              <a:rPr lang="es-AR" sz="1500" smtClean="0">
                <a:latin typeface="Cambria" pitchFamily="18" charset="0"/>
              </a:rPr>
              <a:t>digo JavaScript es muy sencillo</a:t>
            </a:r>
          </a:p>
          <a:p>
            <a:pPr>
              <a:lnSpc>
                <a:spcPct val="80000"/>
              </a:lnSpc>
            </a:pPr>
            <a:r>
              <a:rPr lang="es-AR" sz="1500" smtClean="0">
                <a:latin typeface="Cambria" pitchFamily="18" charset="0"/>
              </a:rPr>
              <a:t>(</a:t>
            </a:r>
            <a:r>
              <a:rPr lang="es-AR" sz="1500" smtClean="0">
                <a:latin typeface="Consolas" pitchFamily="49" charset="0"/>
              </a:rPr>
              <a:t>alert(Hola mundo!!');</a:t>
            </a:r>
            <a:r>
              <a:rPr lang="es-AR" sz="1500" smtClean="0">
                <a:latin typeface="Cambria" pitchFamily="18" charset="0"/>
              </a:rPr>
              <a:t>), ya que solamente se trata de mostrar un mensaje.</a:t>
            </a:r>
          </a:p>
          <a:p>
            <a:pPr>
              <a:lnSpc>
                <a:spcPct val="80000"/>
              </a:lnSpc>
            </a:pPr>
            <a:endParaRPr lang="es-AR" sz="1500" smtClean="0"/>
          </a:p>
          <a:p>
            <a:pPr>
              <a:lnSpc>
                <a:spcPct val="80000"/>
              </a:lnSpc>
            </a:pPr>
            <a:endParaRPr lang="es-AR" sz="1500" smtClean="0"/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s-AR" sz="2800" smtClean="0">
                <a:latin typeface="Franklin Gothic Medium" pitchFamily="34" charset="0"/>
              </a:rPr>
              <a:t>La definición de los manejadores de eventos en los atributos XHTML es el método más sencillo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s-AR" sz="2800" smtClean="0">
                <a:latin typeface="Franklin Gothic Medium" pitchFamily="34" charset="0"/>
              </a:rPr>
              <a:t>pero menos aconsejable de tratar con los eventos en JavaScript. El principal inconveniente es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s-AR" sz="2800" smtClean="0">
                <a:latin typeface="Franklin Gothic Medium" pitchFamily="34" charset="0"/>
              </a:rPr>
              <a:t>que se complica en exceso en cuanto se añaden algunas pocas instrucciones, por lo que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s-AR" sz="2800" smtClean="0">
                <a:latin typeface="Franklin Gothic Medium" pitchFamily="34" charset="0"/>
              </a:rPr>
              <a:t>solamente es recomendable para los casos más sencillos.</a:t>
            </a:r>
          </a:p>
          <a:p>
            <a:pPr>
              <a:lnSpc>
                <a:spcPct val="80000"/>
              </a:lnSpc>
            </a:pPr>
            <a:endParaRPr lang="es-AR" sz="1500" smtClean="0"/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 bwMode="auto">
          <a:xfrm>
            <a:off x="4003675" y="9688513"/>
            <a:ext cx="3062288" cy="50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8645" tIns="49323" rIns="98645" bIns="49323" anchor="b"/>
          <a:lstStyle/>
          <a:p>
            <a:pPr algn="r" defTabSz="985838">
              <a:defRPr/>
            </a:pPr>
            <a:fld id="{5D7A50ED-FCDF-4998-BFD3-A6E1CF62A275}" type="slidenum">
              <a:rPr lang="en-US"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 defTabSz="985838">
                <a:defRPr/>
              </a:pPr>
              <a:t>40</a:t>
            </a:fld>
            <a:endParaRPr lang="en-US" sz="13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7FF52C-DD67-4491-A77B-0B1940E55EE3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AR" sz="3200" b="1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59" name="2 Marcador de notas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endParaRPr lang="es-AR" sz="1500" smtClean="0"/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 bwMode="auto">
          <a:xfrm>
            <a:off x="4003675" y="9688513"/>
            <a:ext cx="3062288" cy="50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8645" tIns="49323" rIns="98645" bIns="49323" anchor="b"/>
          <a:lstStyle/>
          <a:p>
            <a:pPr algn="r" defTabSz="985838">
              <a:defRPr/>
            </a:pPr>
            <a:fld id="{1D113EA6-52AB-41A8-A465-65759441D210}" type="slidenum">
              <a:rPr lang="en-US"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 defTabSz="985838">
                <a:defRPr/>
              </a:pPr>
              <a:t>42</a:t>
            </a:fld>
            <a:endParaRPr lang="en-US" sz="13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3CE946-5B44-4D04-850D-8D1F6A644D1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AR" b="1" smtClean="0"/>
              <a:t>Breve historia</a:t>
            </a:r>
          </a:p>
          <a:p>
            <a:r>
              <a:rPr lang="es-AR" smtClean="0"/>
              <a:t>A principios de los años 90, la mayoría de usuarios que se conectaban a Internet lo hacían con</a:t>
            </a:r>
          </a:p>
          <a:p>
            <a:r>
              <a:rPr lang="es-AR" smtClean="0"/>
              <a:t>módems a una velocidad máxima de 28.8 kbps. En esa época, empezaban a desarrollarse las</a:t>
            </a:r>
          </a:p>
          <a:p>
            <a:r>
              <a:rPr lang="es-AR" smtClean="0"/>
              <a:t>primeras aplicaciones web y por tanto, las páginas web comenzaban a incluir formularios</a:t>
            </a:r>
          </a:p>
          <a:p>
            <a:r>
              <a:rPr lang="es-AR" smtClean="0"/>
              <a:t>complejos.</a:t>
            </a:r>
          </a:p>
          <a:p>
            <a:r>
              <a:rPr lang="es-AR" smtClean="0"/>
              <a:t>Con unas aplicaciones web cada vez más complejas y una velocidad de navegación tan lenta,</a:t>
            </a:r>
          </a:p>
          <a:p>
            <a:r>
              <a:rPr lang="es-AR" smtClean="0"/>
              <a:t>surgió la necesidad de un lenguaje de programación que se ejecutara en el navegador del</a:t>
            </a:r>
          </a:p>
          <a:p>
            <a:r>
              <a:rPr lang="es-AR" smtClean="0"/>
              <a:t>usuario. De esta forma, si el usuario no rellenaba correctamente un formulario, no se le hacía</a:t>
            </a:r>
          </a:p>
          <a:p>
            <a:r>
              <a:rPr lang="es-AR" smtClean="0"/>
              <a:t>esperar mucho tiempo hasta que el servidor volviera a mostrar el formulario indicando los</a:t>
            </a:r>
          </a:p>
          <a:p>
            <a:r>
              <a:rPr lang="es-AR" smtClean="0"/>
              <a:t>errores existentes.</a:t>
            </a:r>
          </a:p>
          <a:p>
            <a:r>
              <a:rPr lang="es-AR" b="1" smtClean="0"/>
              <a:t>Brendan Eich, un programador que trabajaba en Netscape, pensó que podría solucionar este</a:t>
            </a:r>
          </a:p>
          <a:p>
            <a:r>
              <a:rPr lang="es-AR" smtClean="0"/>
              <a:t>problema adaptando otras tecnologías existentes (como </a:t>
            </a:r>
            <a:r>
              <a:rPr lang="es-AR" i="1" smtClean="0"/>
              <a:t>ScriptEase) al navegador Netscape</a:t>
            </a:r>
          </a:p>
          <a:p>
            <a:r>
              <a:rPr lang="es-AR" smtClean="0"/>
              <a:t>Navigator 2.0, que iba a lanzarse en 1995. Inicialmente, Eich denominó a su lenguaje </a:t>
            </a:r>
            <a:r>
              <a:rPr lang="es-AR" i="1" smtClean="0"/>
              <a:t>LiveScript.</a:t>
            </a:r>
          </a:p>
          <a:p>
            <a:r>
              <a:rPr lang="es-AR" smtClean="0"/>
              <a:t>Posteriormente, Netscape firmó una alianza con Sun Microsystems para el desarrollo del nuevo</a:t>
            </a:r>
          </a:p>
          <a:p>
            <a:r>
              <a:rPr lang="es-AR" smtClean="0"/>
              <a:t>lenguaje de programación. Además, justo antes del lanzamiento Netscape decidió cambiar el</a:t>
            </a:r>
          </a:p>
          <a:p>
            <a:r>
              <a:rPr lang="es-AR" smtClean="0"/>
              <a:t>nombre por el de JavaScript. La razón del cambio de nombre fue exclusivamente por marketing,</a:t>
            </a:r>
          </a:p>
          <a:p>
            <a:r>
              <a:rPr lang="es-AR" smtClean="0"/>
              <a:t>ya que Java era la palabra de moda en el mundo informático y de Internet de la época.</a:t>
            </a:r>
          </a:p>
          <a:p>
            <a:r>
              <a:rPr lang="es-AR" smtClean="0"/>
              <a:t>La primera versión de JavaScript fue un completo éxito y Netscape Navigator 3.0 ya incorporaba</a:t>
            </a:r>
          </a:p>
          <a:p>
            <a:r>
              <a:rPr lang="es-AR" smtClean="0"/>
              <a:t>la siguiente versión del lenguaje, la versión 1.1. Al mismo tiempo, Microsoft lanzó JScript con su</a:t>
            </a:r>
          </a:p>
          <a:p>
            <a:r>
              <a:rPr lang="es-AR" smtClean="0"/>
              <a:t>navegador Internet Explorer 3. JScript era una copia de JavaScript al que le cambiaron el nombre</a:t>
            </a:r>
          </a:p>
          <a:p>
            <a:r>
              <a:rPr lang="es-AR" smtClean="0"/>
              <a:t>para evitar problemas legales.</a:t>
            </a:r>
          </a:p>
          <a:p>
            <a:r>
              <a:rPr lang="es-AR" smtClean="0"/>
              <a:t>Para evitar una guerra de tecnologías, Netscape decidió que lo mejor sería estandarizar el</a:t>
            </a:r>
          </a:p>
          <a:p>
            <a:r>
              <a:rPr lang="es-AR" smtClean="0"/>
              <a:t>lenguaje JavaScript. De esta forma, en 1997 se envió la especificación JavaScript 1.1 al organismo</a:t>
            </a:r>
          </a:p>
          <a:p>
            <a:r>
              <a:rPr lang="es-AR" smtClean="0"/>
              <a:t>ECMA (</a:t>
            </a:r>
            <a:r>
              <a:rPr lang="es-AR" i="1" smtClean="0"/>
              <a:t>European Computer Manufacturers Association).</a:t>
            </a:r>
          </a:p>
          <a:p>
            <a:r>
              <a:rPr lang="es-AR" smtClean="0"/>
              <a:t>ECMA creó el comité TC39 con el objetivo de </a:t>
            </a:r>
            <a:r>
              <a:rPr lang="es-AR" i="1" smtClean="0"/>
              <a:t>"estandarizar de un lenguaje de script</a:t>
            </a:r>
          </a:p>
          <a:p>
            <a:r>
              <a:rPr lang="es-AR" i="1" smtClean="0"/>
              <a:t>multiplataforma e independiente de cualquier empresa". El primer estándar que creó el comité</a:t>
            </a:r>
          </a:p>
          <a:p>
            <a:r>
              <a:rPr lang="es-AR" smtClean="0"/>
              <a:t>TC39 se denominó </a:t>
            </a:r>
            <a:r>
              <a:rPr lang="es-AR" b="1" smtClean="0"/>
              <a:t>ECMA-262, en el que se definió por primera vez el lenguaje ECMAScript.</a:t>
            </a:r>
          </a:p>
          <a:p>
            <a:r>
              <a:rPr lang="es-AR" smtClean="0"/>
              <a:t>Por este motivo, algunos programadores prefieren la denominación </a:t>
            </a:r>
            <a:r>
              <a:rPr lang="es-AR" i="1" smtClean="0"/>
              <a:t>ECMAScript para referirse al</a:t>
            </a:r>
          </a:p>
          <a:p>
            <a:r>
              <a:rPr lang="es-AR" smtClean="0"/>
              <a:t>lenguaje JavaScript. De hecho, JavaScript no es más que la implementación que realizó la</a:t>
            </a:r>
          </a:p>
          <a:p>
            <a:r>
              <a:rPr lang="es-AR" smtClean="0"/>
              <a:t>empresa Netscape del estándar ECMAScript.</a:t>
            </a:r>
          </a:p>
          <a:p>
            <a:r>
              <a:rPr lang="es-AR" smtClean="0"/>
              <a:t>La organización internacional para la estandarización (ISO) adoptó el estándar ECMA-262 a</a:t>
            </a:r>
          </a:p>
          <a:p>
            <a:r>
              <a:rPr lang="es-AR" smtClean="0"/>
              <a:t>través de su comisión IEC, dando lugar al estándar ISO/IEC-16262.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5014E9-AC08-4D41-9AAE-7563F5F2803E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AR" smtClean="0"/>
              <a:t>Para que la página XHTML resultante sea válida, es necesario añadir el atributo type a la</a:t>
            </a:r>
          </a:p>
          <a:p>
            <a:r>
              <a:rPr lang="es-AR" smtClean="0"/>
              <a:t>etiqueta &lt;script&gt;. Los valores que se incluyen en el atributo type están estandarizados y para el</a:t>
            </a:r>
          </a:p>
          <a:p>
            <a:r>
              <a:rPr lang="es-AR" smtClean="0"/>
              <a:t>caso de JavaScript, el valor correcto es text/javascript.</a:t>
            </a:r>
          </a:p>
          <a:p>
            <a:r>
              <a:rPr lang="es-AR" smtClean="0"/>
              <a:t>Este método se emplea cuando se define un bloque pequeño de código o cuando se quieren</a:t>
            </a:r>
          </a:p>
          <a:p>
            <a:r>
              <a:rPr lang="es-AR" smtClean="0"/>
              <a:t>incluir instrucciones específicas en un determinado documento HTML que completen las</a:t>
            </a:r>
          </a:p>
          <a:p>
            <a:r>
              <a:rPr lang="es-AR" smtClean="0"/>
              <a:t>instrucciones y funciones que se incluyen por defecto en todos los documentos del sitio web.</a:t>
            </a:r>
          </a:p>
          <a:p>
            <a:r>
              <a:rPr lang="es-AR" smtClean="0"/>
              <a:t>El principal inconveniente es que si se quiere hacer una modificación en el bloque de código, es</a:t>
            </a:r>
          </a:p>
          <a:p>
            <a:r>
              <a:rPr lang="es-AR" smtClean="0"/>
              <a:t>necesario modificar todas las páginas que incluyen ese mismo bloque de código JavaScript.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4C9DC-E183-4D16-BF18-3E9F047E7DF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AR" smtClean="0"/>
              <a:t>Además del atributo type, este método requiere definir el atributo src, que es el que indica la</a:t>
            </a:r>
          </a:p>
          <a:p>
            <a:r>
              <a:rPr lang="es-AR" smtClean="0"/>
              <a:t>URL correspondiente al archivo JavaScript que se quiere enlazar. Cada etiqueta &lt;script&gt; solamente puede enlazar un único archivo, pero en una misma página se pueden incluir tantas</a:t>
            </a:r>
          </a:p>
          <a:p>
            <a:r>
              <a:rPr lang="es-AR" smtClean="0"/>
              <a:t>etiquetas &lt;script&gt; como sean necesarias.</a:t>
            </a:r>
          </a:p>
          <a:p>
            <a:r>
              <a:rPr lang="es-AR" smtClean="0"/>
              <a:t>Los archivos de tipo JavaScript son documentos normales de texto con la extensión .js, que se</a:t>
            </a:r>
          </a:p>
          <a:p>
            <a:r>
              <a:rPr lang="es-AR" smtClean="0"/>
              <a:t>pueden crear con cualquier editor de texto como Notepad, Wordpad, EmEditor, UltraEdit, Vi, etc.</a:t>
            </a:r>
          </a:p>
          <a:p>
            <a:r>
              <a:rPr lang="es-AR" smtClean="0"/>
              <a:t>La principal ventaja de enlazar un archivo JavaScript externo es que se simplifica el código</a:t>
            </a:r>
          </a:p>
          <a:p>
            <a:r>
              <a:rPr lang="es-AR" smtClean="0"/>
              <a:t>XHTML de la página, que se puede reutilizar el mismo código JavaScript en todas las páginas del</a:t>
            </a:r>
          </a:p>
          <a:p>
            <a:r>
              <a:rPr lang="es-AR" smtClean="0"/>
              <a:t>sitio web y que cualquier modificación realizada en el archivo JavaScript se ve reflejada</a:t>
            </a:r>
          </a:p>
          <a:p>
            <a:r>
              <a:rPr lang="es-AR" smtClean="0"/>
              <a:t>inmediatamente en todas las páginas XHTML que lo enlazan.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094BE3-28A5-47AD-83B7-2FEF8B30CDB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AR" smtClean="0"/>
              <a:t>El mayor inconveniente de este método es que </a:t>
            </a:r>
            <a:r>
              <a:rPr lang="es-AR" i="1" smtClean="0"/>
              <a:t>ensucia innecesariamente el código XHTML de la</a:t>
            </a:r>
          </a:p>
          <a:p>
            <a:r>
              <a:rPr lang="es-AR" smtClean="0"/>
              <a:t>página y complica el mantenimiento del código JavaScript. En general, este método sólo se utiliza</a:t>
            </a:r>
          </a:p>
          <a:p>
            <a:r>
              <a:rPr lang="es-AR" smtClean="0"/>
              <a:t>para definir algunos eventos y en algunos otros casos especiales, como se verá más adelante.</a:t>
            </a:r>
          </a:p>
          <a:p>
            <a:endParaRPr lang="es-AR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313246-8892-4545-B082-A8A2984FA5F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BD88FD-5366-4B76-88A1-89912FF9984D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smtClean="0"/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ítulo y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8388350" cy="6794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2247900"/>
            <a:ext cx="8388350" cy="6794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671888"/>
            <a:ext cx="86979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/>
              <a:t>Maximiliano </a:t>
            </a:r>
            <a:r>
              <a:rPr lang="es-ES" dirty="0" err="1" smtClean="0"/>
              <a:t>Neiner</a:t>
            </a:r>
            <a:endParaRPr lang="es-AR" dirty="0" smtClean="0"/>
          </a:p>
        </p:txBody>
      </p:sp>
      <p:sp>
        <p:nvSpPr>
          <p:cNvPr id="960516" name="Rectangle 4"/>
          <p:cNvSpPr>
            <a:spLocks noChangeArrowheads="1"/>
          </p:cNvSpPr>
          <p:nvPr/>
        </p:nvSpPr>
        <p:spPr bwMode="auto">
          <a:xfrm>
            <a:off x="328613" y="320675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E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Programación III</a:t>
            </a:r>
          </a:p>
          <a:p>
            <a:pPr algn="ctr">
              <a:lnSpc>
                <a:spcPct val="90000"/>
              </a:lnSpc>
              <a:defRPr/>
            </a:pPr>
            <a:r>
              <a:rPr lang="es-ES" sz="48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JavaScript</a:t>
            </a:r>
            <a:endParaRPr lang="es-ES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endParaRPr lang="es-ES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ES"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</a:t>
            </a:r>
            <a:r>
              <a:rPr lang="es-E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5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Sintaxis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282700"/>
            <a:ext cx="8763000" cy="5368925"/>
          </a:xfrm>
        </p:spPr>
        <p:txBody>
          <a:bodyPr/>
          <a:lstStyle/>
          <a:p>
            <a:pPr>
              <a:defRPr/>
            </a:pPr>
            <a:r>
              <a:rPr lang="es-AR" sz="2800" dirty="0" smtClean="0"/>
              <a:t>La sintaxis de </a:t>
            </a:r>
            <a:r>
              <a:rPr lang="es-AR" sz="2800" dirty="0" err="1" smtClean="0"/>
              <a:t>JavaScript</a:t>
            </a:r>
            <a:r>
              <a:rPr lang="es-AR" sz="2800" dirty="0" smtClean="0"/>
              <a:t> es muy similar a la de Java y C.</a:t>
            </a:r>
          </a:p>
          <a:p>
            <a:pPr>
              <a:defRPr/>
            </a:pPr>
            <a:endParaRPr lang="es-AR" sz="2200" dirty="0" smtClean="0"/>
          </a:p>
          <a:p>
            <a:pPr>
              <a:defRPr/>
            </a:pPr>
            <a:r>
              <a:rPr lang="es-AR" dirty="0" smtClean="0"/>
              <a:t>Las normas básicas son las siguientes:</a:t>
            </a:r>
          </a:p>
          <a:p>
            <a:pPr lvl="1">
              <a:defRPr/>
            </a:pPr>
            <a:r>
              <a:rPr lang="es-AR" sz="2400" dirty="0" smtClean="0"/>
              <a:t>No se tienen en cuenta los espacios en blanco y las nuevas líneas.</a:t>
            </a:r>
          </a:p>
          <a:p>
            <a:pPr lvl="1">
              <a:defRPr/>
            </a:pPr>
            <a:r>
              <a:rPr lang="es-AR" sz="2400" dirty="0" smtClean="0"/>
              <a:t>Se distinguen las mayúsculas y minúsculas.</a:t>
            </a:r>
          </a:p>
          <a:p>
            <a:pPr lvl="1">
              <a:defRPr/>
            </a:pPr>
            <a:r>
              <a:rPr lang="es-AR" sz="2400" dirty="0" smtClean="0"/>
              <a:t>No se define el tipo de las variables.</a:t>
            </a:r>
          </a:p>
          <a:p>
            <a:pPr lvl="1">
              <a:defRPr/>
            </a:pPr>
            <a:r>
              <a:rPr lang="es-AR" sz="2400" dirty="0" smtClean="0"/>
              <a:t>Cada sentencia termina con el carácter de punto y coma </a:t>
            </a:r>
            <a:r>
              <a:rPr lang="es-AR" sz="2400" b="1" dirty="0" smtClean="0"/>
              <a:t>(;)</a:t>
            </a:r>
          </a:p>
          <a:p>
            <a:pPr lvl="1">
              <a:defRPr/>
            </a:pPr>
            <a:r>
              <a:rPr lang="es-AR" sz="2400" dirty="0" smtClean="0"/>
              <a:t>Se pueden incluir comentarios (son los mismos que en C).</a:t>
            </a:r>
          </a:p>
          <a:p>
            <a:pPr lvl="1">
              <a:defRPr/>
            </a:pPr>
            <a:r>
              <a:rPr lang="es-AR" sz="2400" dirty="0" smtClean="0"/>
              <a:t>Utiliza los mismos operadores y estructuras (selectivas e iterativas) que en C.</a:t>
            </a:r>
            <a:endParaRPr lang="es-AR" sz="24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285875"/>
            <a:ext cx="8410575" cy="4428905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Introducción a </a:t>
            </a:r>
            <a:r>
              <a:rPr lang="es-AR" dirty="0" err="1" smtClean="0"/>
              <a:t>JavaScript</a:t>
            </a:r>
            <a:endParaRPr lang="es-AR" dirty="0" smtClean="0"/>
          </a:p>
          <a:p>
            <a:pPr eaLnBrk="1" hangingPunct="1">
              <a:defRPr/>
            </a:pPr>
            <a:r>
              <a:rPr lang="es-ES" sz="3600" dirty="0" smtClean="0"/>
              <a:t>Programación Básica</a:t>
            </a:r>
          </a:p>
          <a:p>
            <a:pPr lvl="1" eaLnBrk="1" hangingPunct="1">
              <a:defRPr/>
            </a:pPr>
            <a:r>
              <a:rPr lang="es-ES" dirty="0" smtClean="0"/>
              <a:t>Sintaxis</a:t>
            </a:r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</a:rPr>
              <a:t>Variables, Tipos y Ámbito</a:t>
            </a:r>
          </a:p>
          <a:p>
            <a:pPr lvl="1" eaLnBrk="1" hangingPunct="1">
              <a:defRPr/>
            </a:pPr>
            <a:r>
              <a:rPr lang="es-ES" dirty="0" smtClean="0"/>
              <a:t>Funciones propias en </a:t>
            </a:r>
            <a:r>
              <a:rPr lang="es-ES" dirty="0" err="1" smtClean="0"/>
              <a:t>JavaScript</a:t>
            </a:r>
            <a:endParaRPr lang="es-ES" dirty="0" smtClean="0"/>
          </a:p>
          <a:p>
            <a:pPr eaLnBrk="1" hangingPunct="1">
              <a:defRPr/>
            </a:pPr>
            <a:r>
              <a:rPr lang="es-ES" dirty="0" smtClean="0"/>
              <a:t>Tipos de Ventanas</a:t>
            </a:r>
          </a:p>
          <a:p>
            <a:pPr eaLnBrk="1" hangingPunct="1">
              <a:defRPr/>
            </a:pPr>
            <a:r>
              <a:rPr lang="es-ES" dirty="0" smtClean="0"/>
              <a:t>DOM</a:t>
            </a:r>
            <a:endParaRPr lang="es-AR" dirty="0" smtClean="0"/>
          </a:p>
          <a:p>
            <a:pPr eaLnBrk="1" hangingPunct="1">
              <a:defRPr/>
            </a:pPr>
            <a:r>
              <a:rPr lang="es-AR" dirty="0" smtClean="0"/>
              <a:t>Eventos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Variables, Tipos y Ámbitos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5195888"/>
          </a:xfrm>
        </p:spPr>
        <p:txBody>
          <a:bodyPr/>
          <a:lstStyle/>
          <a:p>
            <a:pPr>
              <a:defRPr/>
            </a:pPr>
            <a:r>
              <a:rPr lang="es-AR" sz="2800" dirty="0" smtClean="0"/>
              <a:t>Las variables en </a:t>
            </a:r>
            <a:r>
              <a:rPr lang="es-AR" sz="2800" dirty="0" err="1" smtClean="0"/>
              <a:t>JavaScript</a:t>
            </a:r>
            <a:r>
              <a:rPr lang="es-AR" sz="2800" dirty="0" smtClean="0"/>
              <a:t> se crean mediante la palabra reservada </a:t>
            </a:r>
            <a:r>
              <a:rPr lang="es-AR" sz="2800" b="1" i="1" dirty="0" err="1" smtClean="0"/>
              <a:t>var</a:t>
            </a:r>
            <a:r>
              <a:rPr lang="es-AR" sz="2800" dirty="0" smtClean="0"/>
              <a:t>.</a:t>
            </a:r>
          </a:p>
          <a:p>
            <a:pPr>
              <a:defRPr/>
            </a:pPr>
            <a:r>
              <a:rPr lang="es-AR" sz="2800" dirty="0" smtClean="0"/>
              <a:t>El nombre de una variable debe cumplir las siguientes normas:</a:t>
            </a:r>
          </a:p>
          <a:p>
            <a:pPr lvl="1">
              <a:defRPr/>
            </a:pPr>
            <a:r>
              <a:rPr lang="es-AR" sz="2400" dirty="0" smtClean="0"/>
              <a:t>Sólo puede estar formado por letras, números y los símbolos $ (dólar) y _ (guión bajo).</a:t>
            </a:r>
          </a:p>
          <a:p>
            <a:pPr lvl="1">
              <a:defRPr/>
            </a:pPr>
            <a:r>
              <a:rPr lang="es-AR" sz="2400" dirty="0" smtClean="0"/>
              <a:t>El primer carácter no puede ser un número.</a:t>
            </a:r>
          </a:p>
          <a:p>
            <a:pPr>
              <a:defRPr/>
            </a:pPr>
            <a:r>
              <a:rPr lang="es-AR" sz="2800" dirty="0" smtClean="0"/>
              <a:t>En </a:t>
            </a:r>
            <a:r>
              <a:rPr lang="es-AR" sz="2800" dirty="0" err="1" smtClean="0"/>
              <a:t>JavaScript</a:t>
            </a:r>
            <a:r>
              <a:rPr lang="es-AR" sz="2800" dirty="0" smtClean="0"/>
              <a:t> no se declara el tipo de variable. </a:t>
            </a:r>
          </a:p>
          <a:p>
            <a:pPr>
              <a:defRPr/>
            </a:pPr>
            <a:r>
              <a:rPr lang="es-AR" sz="2800" dirty="0" smtClean="0"/>
              <a:t>El ámbito de una variable (</a:t>
            </a:r>
            <a:r>
              <a:rPr lang="es-AR" sz="2800" b="1" i="1" dirty="0" err="1" smtClean="0"/>
              <a:t>scope</a:t>
            </a:r>
            <a:r>
              <a:rPr lang="es-AR" sz="2800" dirty="0" smtClean="0"/>
              <a:t>)</a:t>
            </a:r>
            <a:r>
              <a:rPr lang="es-AR" sz="2800" i="1" dirty="0" smtClean="0"/>
              <a:t> </a:t>
            </a:r>
            <a:r>
              <a:rPr lang="es-AR" sz="2800" dirty="0" smtClean="0"/>
              <a:t>es la zona del programa en la que se define la variable.</a:t>
            </a:r>
          </a:p>
          <a:p>
            <a:pPr>
              <a:defRPr/>
            </a:pPr>
            <a:r>
              <a:rPr lang="es-AR" sz="2800" dirty="0" err="1" smtClean="0"/>
              <a:t>JavaScript</a:t>
            </a:r>
            <a:r>
              <a:rPr lang="es-AR" sz="2800" dirty="0" smtClean="0"/>
              <a:t> define dos ámbitos para las variables: global y local.</a:t>
            </a:r>
            <a:endParaRPr lang="es-AR" sz="28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285875"/>
            <a:ext cx="8410575" cy="4924425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Introducción a </a:t>
            </a:r>
            <a:r>
              <a:rPr lang="es-AR" dirty="0" err="1" smtClean="0"/>
              <a:t>JavaScript</a:t>
            </a:r>
            <a:endParaRPr lang="es-AR" dirty="0" smtClean="0"/>
          </a:p>
          <a:p>
            <a:pPr eaLnBrk="1" hangingPunct="1">
              <a:defRPr/>
            </a:pPr>
            <a:r>
              <a:rPr lang="es-ES" sz="3600" dirty="0" smtClean="0"/>
              <a:t>Programación Básica</a:t>
            </a:r>
          </a:p>
          <a:p>
            <a:pPr lvl="1" eaLnBrk="1" hangingPunct="1">
              <a:defRPr/>
            </a:pPr>
            <a:r>
              <a:rPr lang="es-ES" dirty="0" smtClean="0"/>
              <a:t>Sintaxis</a:t>
            </a:r>
          </a:p>
          <a:p>
            <a:pPr lvl="1" eaLnBrk="1" hangingPunct="1">
              <a:defRPr/>
            </a:pPr>
            <a:r>
              <a:rPr lang="es-ES" dirty="0" smtClean="0"/>
              <a:t>Variables, Tipos y Ámbito</a:t>
            </a:r>
          </a:p>
          <a:p>
            <a:pPr lvl="1" eaLnBrk="1" hangingPunct="1">
              <a:defRPr/>
            </a:pPr>
            <a:r>
              <a:rPr lang="es-ES" dirty="0" smtClean="0"/>
              <a:t>Funciones y propiedades de </a:t>
            </a:r>
            <a:r>
              <a:rPr lang="es-ES" dirty="0" err="1" smtClean="0"/>
              <a:t>JavaScript</a:t>
            </a:r>
            <a:endParaRPr lang="es-ES" sz="2400" dirty="0" smtClean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</a:rPr>
              <a:t>Funciones propias en </a:t>
            </a:r>
            <a:r>
              <a:rPr lang="es-ES" sz="3200" dirty="0" err="1" smtClean="0">
                <a:solidFill>
                  <a:schemeClr val="accent1"/>
                </a:solidFill>
              </a:rPr>
              <a:t>JavaScript</a:t>
            </a:r>
            <a:endParaRPr lang="es-ES" sz="3200" dirty="0" smtClean="0">
              <a:solidFill>
                <a:schemeClr val="accent1"/>
              </a:solidFill>
            </a:endParaRPr>
          </a:p>
          <a:p>
            <a:pPr eaLnBrk="1" hangingPunct="1">
              <a:defRPr/>
            </a:pPr>
            <a:r>
              <a:rPr lang="es-ES" dirty="0" smtClean="0"/>
              <a:t>Tipos de Ventanas</a:t>
            </a:r>
          </a:p>
          <a:p>
            <a:pPr eaLnBrk="1" hangingPunct="1">
              <a:defRPr/>
            </a:pPr>
            <a:r>
              <a:rPr lang="es-ES" dirty="0" smtClean="0"/>
              <a:t>DOM</a:t>
            </a:r>
            <a:endParaRPr lang="es-AR" dirty="0" smtClean="0"/>
          </a:p>
          <a:p>
            <a:pPr eaLnBrk="1" hangingPunct="1">
              <a:defRPr/>
            </a:pPr>
            <a:r>
              <a:rPr lang="es-AR" dirty="0" smtClean="0"/>
              <a:t>Eventos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Sintaxis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214438"/>
            <a:ext cx="8763000" cy="1735137"/>
          </a:xfrm>
        </p:spPr>
        <p:txBody>
          <a:bodyPr/>
          <a:lstStyle/>
          <a:p>
            <a:pPr>
              <a:defRPr/>
            </a:pPr>
            <a:r>
              <a:rPr lang="es-AR" sz="2800" smtClean="0"/>
              <a:t>Las funciones en JavaScritp se definen mediante la palabra reservada </a:t>
            </a:r>
            <a:r>
              <a:rPr lang="es-AR" sz="2800" b="1" i="1" smtClean="0"/>
              <a:t>function</a:t>
            </a:r>
            <a:r>
              <a:rPr lang="es-AR" sz="2800" smtClean="0"/>
              <a:t>, seguida del nombre de la función. </a:t>
            </a:r>
          </a:p>
          <a:p>
            <a:pPr>
              <a:defRPr/>
            </a:pPr>
            <a:r>
              <a:rPr lang="es-AR" sz="2800" smtClean="0"/>
              <a:t>Opcionalmente se podrán colocar parámetros.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428625" y="3286125"/>
            <a:ext cx="8501063" cy="17145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function NombreFuncion([param1, param2, param</a:t>
            </a:r>
            <a:r>
              <a:rPr lang="en-US" sz="2200" i="1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]) </a:t>
            </a:r>
          </a:p>
          <a:p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{</a:t>
            </a:r>
          </a:p>
          <a:p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sz="2200"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// Código</a:t>
            </a:r>
          </a:p>
          <a:p>
            <a:r>
              <a:rPr lang="en-US" sz="2200"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// [return valor;] </a:t>
            </a:r>
          </a:p>
          <a:p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}    </a:t>
            </a: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 bwMode="auto">
          <a:xfrm>
            <a:off x="357188" y="5245100"/>
            <a:ext cx="8572500" cy="125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58800" indent="-55880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AR" sz="28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Las funciones se podrán definir dentro del </a:t>
            </a:r>
            <a:r>
              <a:rPr lang="es-AR" sz="2800" b="0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tag</a:t>
            </a:r>
            <a:r>
              <a:rPr lang="es-AR" sz="28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script o en un archivo externo al documento XHTML.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3286125"/>
            <a:ext cx="8393113" cy="750888"/>
          </a:xfrm>
        </p:spPr>
        <p:txBody>
          <a:bodyPr/>
          <a:lstStyle/>
          <a:p>
            <a:pPr algn="ctr">
              <a:defRPr/>
            </a:pPr>
            <a:r>
              <a:rPr lang="es-ES" dirty="0" smtClean="0"/>
              <a:t>Demo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285875"/>
            <a:ext cx="8410575" cy="4428905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Introducción a </a:t>
            </a:r>
            <a:r>
              <a:rPr lang="es-AR" dirty="0" err="1" smtClean="0"/>
              <a:t>JavaScript</a:t>
            </a:r>
            <a:endParaRPr lang="es-AR" dirty="0" smtClean="0"/>
          </a:p>
          <a:p>
            <a:pPr eaLnBrk="1" hangingPunct="1">
              <a:defRPr/>
            </a:pPr>
            <a:r>
              <a:rPr lang="es-ES" dirty="0" smtClean="0"/>
              <a:t>Programación Básica</a:t>
            </a:r>
          </a:p>
          <a:p>
            <a:pPr eaLnBrk="1" hangingPunct="1">
              <a:defRPr/>
            </a:pPr>
            <a:r>
              <a:rPr lang="es-ES" sz="3600" dirty="0" smtClean="0"/>
              <a:t>Tipos de Ventanas</a:t>
            </a:r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</a:rPr>
              <a:t>Ventana </a:t>
            </a:r>
            <a:r>
              <a:rPr lang="es-ES" sz="3200" dirty="0" err="1" smtClean="0">
                <a:solidFill>
                  <a:schemeClr val="accent1"/>
                </a:solidFill>
              </a:rPr>
              <a:t>alert</a:t>
            </a:r>
            <a:endParaRPr lang="es-ES" sz="3200" dirty="0" smtClean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es-ES" dirty="0" smtClean="0"/>
              <a:t>Ventana </a:t>
            </a:r>
            <a:r>
              <a:rPr lang="es-ES" dirty="0" err="1" smtClean="0"/>
              <a:t>prompt</a:t>
            </a:r>
            <a:endParaRPr lang="es-ES" dirty="0" smtClean="0"/>
          </a:p>
          <a:p>
            <a:pPr lvl="1" eaLnBrk="1" hangingPunct="1">
              <a:defRPr/>
            </a:pPr>
            <a:r>
              <a:rPr lang="es-ES" dirty="0" smtClean="0"/>
              <a:t>Ventana </a:t>
            </a:r>
            <a:r>
              <a:rPr lang="es-ES" dirty="0" err="1" smtClean="0"/>
              <a:t>confirm</a:t>
            </a:r>
            <a:endParaRPr lang="es-ES" dirty="0" smtClean="0"/>
          </a:p>
          <a:p>
            <a:pPr eaLnBrk="1" hangingPunct="1">
              <a:defRPr/>
            </a:pPr>
            <a:r>
              <a:rPr lang="es-ES" dirty="0" smtClean="0"/>
              <a:t>DOM</a:t>
            </a:r>
            <a:endParaRPr lang="es-AR" dirty="0" smtClean="0"/>
          </a:p>
          <a:p>
            <a:pPr eaLnBrk="1" hangingPunct="1">
              <a:defRPr/>
            </a:pPr>
            <a:r>
              <a:rPr lang="es-AR" dirty="0" smtClean="0"/>
              <a:t>Eventos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Ventana </a:t>
            </a:r>
            <a:r>
              <a:rPr lang="es-ES" dirty="0" err="1" smtClean="0"/>
              <a:t>alert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1255713"/>
          </a:xfrm>
        </p:spPr>
        <p:txBody>
          <a:bodyPr/>
          <a:lstStyle/>
          <a:p>
            <a:pPr>
              <a:defRPr/>
            </a:pPr>
            <a:r>
              <a:rPr lang="es-AR" sz="2800" dirty="0" smtClean="0"/>
              <a:t>Es la ventana más utilizada. Sirve para mostrar mensajes literales y/o valores de variables al cliente de una aplicación Web.</a:t>
            </a:r>
            <a:endParaRPr lang="es-AR" sz="2800" dirty="0"/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428625" y="3500438"/>
            <a:ext cx="8501063" cy="15716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var mensaje = “Hola mundo!!”;</a:t>
            </a:r>
          </a:p>
          <a:p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	alert(“hola mundo!!”);</a:t>
            </a:r>
          </a:p>
          <a:p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	alert(mensaje);</a:t>
            </a:r>
          </a:p>
          <a:p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	alert(mensaje + “ otra vez”);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285875"/>
            <a:ext cx="8410575" cy="4428905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Introducción a </a:t>
            </a:r>
            <a:r>
              <a:rPr lang="es-AR" dirty="0" err="1" smtClean="0"/>
              <a:t>JavaScript</a:t>
            </a:r>
            <a:endParaRPr lang="es-AR" dirty="0" smtClean="0"/>
          </a:p>
          <a:p>
            <a:pPr eaLnBrk="1" hangingPunct="1">
              <a:defRPr/>
            </a:pPr>
            <a:r>
              <a:rPr lang="es-ES" dirty="0" smtClean="0"/>
              <a:t>Programación Básica</a:t>
            </a:r>
          </a:p>
          <a:p>
            <a:pPr eaLnBrk="1" hangingPunct="1">
              <a:defRPr/>
            </a:pPr>
            <a:r>
              <a:rPr lang="es-ES" sz="3600" dirty="0" smtClean="0"/>
              <a:t>Tipos de Ventanas</a:t>
            </a:r>
          </a:p>
          <a:p>
            <a:pPr lvl="1" eaLnBrk="1" hangingPunct="1">
              <a:defRPr/>
            </a:pPr>
            <a:r>
              <a:rPr lang="es-ES" dirty="0" smtClean="0"/>
              <a:t>Ventana </a:t>
            </a:r>
            <a:r>
              <a:rPr lang="es-ES" dirty="0" err="1" smtClean="0"/>
              <a:t>alert</a:t>
            </a:r>
            <a:endParaRPr lang="es-ES" dirty="0" smtClean="0"/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</a:rPr>
              <a:t>Ventana </a:t>
            </a:r>
            <a:r>
              <a:rPr lang="es-ES" sz="3200" dirty="0" err="1" smtClean="0">
                <a:solidFill>
                  <a:schemeClr val="accent1"/>
                </a:solidFill>
              </a:rPr>
              <a:t>prompt</a:t>
            </a:r>
            <a:endParaRPr lang="es-ES" sz="3200" dirty="0" smtClean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es-ES" dirty="0" smtClean="0"/>
              <a:t>Ventana </a:t>
            </a:r>
            <a:r>
              <a:rPr lang="es-ES" dirty="0" err="1" smtClean="0"/>
              <a:t>confirm</a:t>
            </a:r>
            <a:endParaRPr lang="es-ES" dirty="0" smtClean="0"/>
          </a:p>
          <a:p>
            <a:pPr eaLnBrk="1" hangingPunct="1">
              <a:defRPr/>
            </a:pPr>
            <a:r>
              <a:rPr lang="es-ES" dirty="0" smtClean="0"/>
              <a:t>DOM</a:t>
            </a:r>
            <a:endParaRPr lang="es-AR" dirty="0" smtClean="0"/>
          </a:p>
          <a:p>
            <a:pPr eaLnBrk="1" hangingPunct="1">
              <a:defRPr/>
            </a:pPr>
            <a:r>
              <a:rPr lang="es-AR" dirty="0" smtClean="0"/>
              <a:t>Eventos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Ventana </a:t>
            </a:r>
            <a:r>
              <a:rPr lang="es-ES" dirty="0" err="1" smtClean="0"/>
              <a:t>prompt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2528888"/>
          </a:xfrm>
        </p:spPr>
        <p:txBody>
          <a:bodyPr/>
          <a:lstStyle/>
          <a:p>
            <a:pPr>
              <a:defRPr/>
            </a:pPr>
            <a:r>
              <a:rPr lang="es-AR" sz="2800" dirty="0" smtClean="0"/>
              <a:t>Presentan una ventana con un mensaje y un cuadro de texto donde el usuario introduce aquello que se le pide. </a:t>
            </a:r>
          </a:p>
          <a:p>
            <a:pPr>
              <a:defRPr/>
            </a:pPr>
            <a:endParaRPr lang="es-AR" sz="2200" dirty="0" smtClean="0"/>
          </a:p>
          <a:p>
            <a:pPr>
              <a:defRPr/>
            </a:pPr>
            <a:r>
              <a:rPr lang="es-AR" sz="2800" dirty="0" smtClean="0"/>
              <a:t>La cadena tecleada por el usuario puede almacenarse en una variable para su futuro uso</a:t>
            </a:r>
            <a:r>
              <a:rPr lang="es-AR" sz="2800" i="1" dirty="0" smtClean="0"/>
              <a:t>.</a:t>
            </a:r>
            <a:endParaRPr lang="es-AR" sz="2800" dirty="0"/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428625" y="4357688"/>
            <a:ext cx="8501063" cy="15001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var nombre;</a:t>
            </a:r>
          </a:p>
          <a:p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nombre = prompt(“Ingrese su nombre”,”Usuario”);</a:t>
            </a:r>
          </a:p>
          <a:p>
            <a:endParaRPr lang="en-US" sz="2200">
              <a:solidFill>
                <a:schemeClr val="bg2"/>
              </a:solidFill>
              <a:latin typeface="Arial Narrow" pitchFamily="34" charset="0"/>
              <a:ea typeface="Times New Roman" pitchFamily="18" charset="0"/>
              <a:cs typeface="Courier New" pitchFamily="49" charset="0"/>
            </a:endParaRPr>
          </a:p>
          <a:p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alert(“Su nombre es: ” + nombre);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14313"/>
            <a:ext cx="8393113" cy="75088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285875"/>
            <a:ext cx="8410575" cy="280035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Introducción a </a:t>
            </a:r>
            <a:r>
              <a:rPr lang="es-AR" dirty="0" err="1" smtClean="0"/>
              <a:t>JavaScript</a:t>
            </a:r>
            <a:endParaRPr lang="es-AR" dirty="0" smtClean="0"/>
          </a:p>
          <a:p>
            <a:pPr eaLnBrk="1" hangingPunct="1">
              <a:defRPr/>
            </a:pPr>
            <a:r>
              <a:rPr lang="es-ES" dirty="0" smtClean="0"/>
              <a:t>Programación Básica</a:t>
            </a:r>
          </a:p>
          <a:p>
            <a:pPr eaLnBrk="1" hangingPunct="1">
              <a:defRPr/>
            </a:pPr>
            <a:r>
              <a:rPr lang="es-ES" dirty="0" smtClean="0"/>
              <a:t>Tipos de Ventanas</a:t>
            </a:r>
          </a:p>
          <a:p>
            <a:pPr eaLnBrk="1" hangingPunct="1">
              <a:defRPr/>
            </a:pPr>
            <a:r>
              <a:rPr lang="es-ES" dirty="0" smtClean="0"/>
              <a:t>DOM</a:t>
            </a:r>
            <a:endParaRPr lang="es-AR" dirty="0" smtClean="0"/>
          </a:p>
          <a:p>
            <a:pPr eaLnBrk="1" hangingPunct="1">
              <a:defRPr/>
            </a:pPr>
            <a:r>
              <a:rPr lang="es-AR" dirty="0" smtClean="0"/>
              <a:t>Eventos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285875"/>
            <a:ext cx="8410575" cy="4428905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Introducción a </a:t>
            </a:r>
            <a:r>
              <a:rPr lang="es-AR" dirty="0" err="1" smtClean="0"/>
              <a:t>JavaScript</a:t>
            </a:r>
            <a:endParaRPr lang="es-AR" dirty="0" smtClean="0"/>
          </a:p>
          <a:p>
            <a:pPr eaLnBrk="1" hangingPunct="1">
              <a:defRPr/>
            </a:pPr>
            <a:r>
              <a:rPr lang="es-ES" dirty="0" smtClean="0"/>
              <a:t>Programación Básica</a:t>
            </a:r>
          </a:p>
          <a:p>
            <a:pPr eaLnBrk="1" hangingPunct="1">
              <a:defRPr/>
            </a:pPr>
            <a:r>
              <a:rPr lang="es-ES" sz="3600" dirty="0" smtClean="0"/>
              <a:t>Tipos de Ventanas</a:t>
            </a:r>
          </a:p>
          <a:p>
            <a:pPr lvl="1" eaLnBrk="1" hangingPunct="1">
              <a:defRPr/>
            </a:pPr>
            <a:r>
              <a:rPr lang="es-ES" dirty="0" smtClean="0"/>
              <a:t>Ventana </a:t>
            </a:r>
            <a:r>
              <a:rPr lang="es-ES" dirty="0" err="1" smtClean="0"/>
              <a:t>alert</a:t>
            </a:r>
            <a:endParaRPr lang="es-ES" dirty="0" smtClean="0"/>
          </a:p>
          <a:p>
            <a:pPr lvl="1" eaLnBrk="1" hangingPunct="1">
              <a:defRPr/>
            </a:pPr>
            <a:r>
              <a:rPr lang="es-ES" dirty="0" smtClean="0"/>
              <a:t>Ventana </a:t>
            </a:r>
            <a:r>
              <a:rPr lang="es-ES" dirty="0" err="1" smtClean="0"/>
              <a:t>prompt</a:t>
            </a:r>
            <a:endParaRPr lang="es-ES" dirty="0" smtClean="0"/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</a:rPr>
              <a:t>Ventana </a:t>
            </a:r>
            <a:r>
              <a:rPr lang="es-ES" sz="3200" dirty="0" err="1" smtClean="0">
                <a:solidFill>
                  <a:schemeClr val="accent1"/>
                </a:solidFill>
              </a:rPr>
              <a:t>confirm</a:t>
            </a:r>
            <a:endParaRPr lang="es-ES" sz="3200" dirty="0" smtClean="0">
              <a:solidFill>
                <a:schemeClr val="accent1"/>
              </a:solidFill>
            </a:endParaRPr>
          </a:p>
          <a:p>
            <a:pPr eaLnBrk="1" hangingPunct="1">
              <a:defRPr/>
            </a:pPr>
            <a:r>
              <a:rPr lang="es-ES" dirty="0" smtClean="0"/>
              <a:t>DOM</a:t>
            </a:r>
            <a:endParaRPr lang="es-AR" dirty="0" smtClean="0"/>
          </a:p>
          <a:p>
            <a:pPr eaLnBrk="1" hangingPunct="1">
              <a:defRPr/>
            </a:pPr>
            <a:r>
              <a:rPr lang="es-AR" dirty="0" smtClean="0"/>
              <a:t>Eventos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Ventana </a:t>
            </a:r>
            <a:r>
              <a:rPr lang="es-ES" dirty="0" err="1" smtClean="0"/>
              <a:t>confirm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3022600"/>
          </a:xfrm>
        </p:spPr>
        <p:txBody>
          <a:bodyPr/>
          <a:lstStyle/>
          <a:p>
            <a:pPr>
              <a:defRPr/>
            </a:pPr>
            <a:r>
              <a:rPr lang="es-AR" sz="2800" dirty="0" smtClean="0"/>
              <a:t>Presenta una ventana con un mensaje y dos botones, </a:t>
            </a:r>
            <a:r>
              <a:rPr lang="es-AR" sz="2800" i="1" dirty="0" smtClean="0"/>
              <a:t>Aceptar</a:t>
            </a:r>
            <a:r>
              <a:rPr lang="es-AR" sz="2800" dirty="0" smtClean="0"/>
              <a:t> y </a:t>
            </a:r>
            <a:r>
              <a:rPr lang="es-AR" sz="2800" i="1" dirty="0" smtClean="0"/>
              <a:t>Cancelar</a:t>
            </a:r>
            <a:r>
              <a:rPr lang="es-AR" sz="2800" dirty="0" smtClean="0"/>
              <a:t>, que el usuario pulsará en función del contenido del mensaje. </a:t>
            </a:r>
          </a:p>
          <a:p>
            <a:pPr>
              <a:defRPr/>
            </a:pPr>
            <a:endParaRPr lang="es-AR" sz="2200" dirty="0" smtClean="0"/>
          </a:p>
          <a:p>
            <a:pPr>
              <a:defRPr/>
            </a:pPr>
            <a:r>
              <a:rPr lang="es-AR" sz="2800" dirty="0" smtClean="0"/>
              <a:t>Si el usuario pulsa </a:t>
            </a:r>
            <a:r>
              <a:rPr lang="es-AR" sz="2800" i="1" dirty="0" smtClean="0"/>
              <a:t>Aceptar</a:t>
            </a:r>
            <a:r>
              <a:rPr lang="es-AR" sz="2800" dirty="0" smtClean="0"/>
              <a:t>, </a:t>
            </a:r>
            <a:r>
              <a:rPr lang="es-AR" sz="2800" b="1" i="1" dirty="0" err="1" smtClean="0"/>
              <a:t>confirm</a:t>
            </a:r>
            <a:r>
              <a:rPr lang="es-AR" sz="2800" dirty="0" smtClean="0"/>
              <a:t> devuelve un valor </a:t>
            </a:r>
            <a:r>
              <a:rPr lang="es-AR" sz="2800" i="1" dirty="0" smtClean="0"/>
              <a:t>Verdadero</a:t>
            </a:r>
            <a:r>
              <a:rPr lang="es-AR" sz="2800" dirty="0" smtClean="0"/>
              <a:t> (</a:t>
            </a:r>
            <a:r>
              <a:rPr lang="es-AR" sz="2800" b="1" i="1" dirty="0" smtClean="0"/>
              <a:t>true</a:t>
            </a:r>
            <a:r>
              <a:rPr lang="es-AR" sz="2800" dirty="0" smtClean="0"/>
              <a:t>), mientras que si pulsa </a:t>
            </a:r>
            <a:r>
              <a:rPr lang="es-AR" sz="2800" i="1" dirty="0" smtClean="0"/>
              <a:t>Cancelar</a:t>
            </a:r>
            <a:r>
              <a:rPr lang="es-AR" sz="2800" dirty="0" smtClean="0"/>
              <a:t>, devuelve un valor </a:t>
            </a:r>
            <a:r>
              <a:rPr lang="es-AR" sz="2800" i="1" dirty="0" smtClean="0"/>
              <a:t>Falso</a:t>
            </a:r>
            <a:r>
              <a:rPr lang="es-AR" sz="2800" dirty="0" smtClean="0"/>
              <a:t> (</a:t>
            </a:r>
            <a:r>
              <a:rPr lang="es-AR" sz="2800" b="1" i="1" dirty="0" smtClean="0"/>
              <a:t>false</a:t>
            </a:r>
            <a:r>
              <a:rPr lang="es-AR" sz="2800" dirty="0" smtClean="0"/>
              <a:t>).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428625" y="4572000"/>
            <a:ext cx="8501063" cy="15716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if(confirm(“Desea continuar?”))</a:t>
            </a:r>
          </a:p>
          <a:p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lang="en-US" sz="2200"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// Se ejecuta una acción</a:t>
            </a:r>
          </a:p>
          <a:p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else</a:t>
            </a:r>
          </a:p>
          <a:p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lang="en-US" sz="2200"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// Se ejecuta otra acción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285875"/>
            <a:ext cx="8410575" cy="4924425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Introducción a </a:t>
            </a:r>
            <a:r>
              <a:rPr lang="es-AR" dirty="0" err="1" smtClean="0"/>
              <a:t>JavaScript</a:t>
            </a:r>
            <a:endParaRPr lang="es-AR" dirty="0" smtClean="0"/>
          </a:p>
          <a:p>
            <a:pPr eaLnBrk="1" hangingPunct="1">
              <a:defRPr/>
            </a:pPr>
            <a:r>
              <a:rPr lang="es-ES" dirty="0" smtClean="0"/>
              <a:t>Programación Básica</a:t>
            </a:r>
          </a:p>
          <a:p>
            <a:pPr eaLnBrk="1" hangingPunct="1">
              <a:defRPr/>
            </a:pPr>
            <a:r>
              <a:rPr lang="es-ES" dirty="0" smtClean="0"/>
              <a:t>Tipos de Ventanas</a:t>
            </a:r>
          </a:p>
          <a:p>
            <a:pPr eaLnBrk="1" hangingPunct="1">
              <a:defRPr/>
            </a:pPr>
            <a:r>
              <a:rPr lang="es-ES" sz="3600" dirty="0" smtClean="0"/>
              <a:t>DOM</a:t>
            </a:r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</a:rPr>
              <a:t>Generalidades</a:t>
            </a:r>
          </a:p>
          <a:p>
            <a:pPr lvl="1" eaLnBrk="1" hangingPunct="1">
              <a:defRPr/>
            </a:pPr>
            <a:r>
              <a:rPr lang="es-ES" dirty="0" smtClean="0"/>
              <a:t>Árbol de Nodos</a:t>
            </a:r>
          </a:p>
          <a:p>
            <a:pPr lvl="1" eaLnBrk="1" hangingPunct="1">
              <a:defRPr/>
            </a:pPr>
            <a:r>
              <a:rPr lang="es-ES" dirty="0" smtClean="0"/>
              <a:t>Acceso Directo a los Nodos</a:t>
            </a:r>
          </a:p>
          <a:p>
            <a:pPr lvl="1" eaLnBrk="1" hangingPunct="1">
              <a:defRPr/>
            </a:pPr>
            <a:r>
              <a:rPr lang="es-ES" dirty="0" smtClean="0"/>
              <a:t>Acceso Directo a los Atributos</a:t>
            </a:r>
          </a:p>
          <a:p>
            <a:pPr eaLnBrk="1" hangingPunct="1">
              <a:defRPr/>
            </a:pPr>
            <a:r>
              <a:rPr lang="es-ES" dirty="0" smtClean="0"/>
              <a:t>Eventos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DOM - Generalidades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4576763"/>
          </a:xfrm>
        </p:spPr>
        <p:txBody>
          <a:bodyPr/>
          <a:lstStyle/>
          <a:p>
            <a:pPr>
              <a:defRPr/>
            </a:pPr>
            <a:r>
              <a:rPr lang="es-AR" sz="2800" dirty="0" smtClean="0"/>
              <a:t>La creación de </a:t>
            </a:r>
            <a:r>
              <a:rPr lang="es-AR" sz="2800" i="1" dirty="0" err="1" smtClean="0"/>
              <a:t>Document</a:t>
            </a:r>
            <a:r>
              <a:rPr lang="es-AR" sz="2800" i="1" dirty="0" smtClean="0"/>
              <a:t> </a:t>
            </a:r>
            <a:r>
              <a:rPr lang="es-AR" sz="2800" i="1" dirty="0" err="1" smtClean="0"/>
              <a:t>Object</a:t>
            </a:r>
            <a:r>
              <a:rPr lang="es-AR" sz="2800" i="1" dirty="0" smtClean="0"/>
              <a:t> </a:t>
            </a:r>
            <a:r>
              <a:rPr lang="es-AR" sz="2800" i="1" dirty="0" err="1" smtClean="0"/>
              <a:t>Model</a:t>
            </a:r>
            <a:r>
              <a:rPr lang="es-AR" sz="2800" i="1" dirty="0" smtClean="0"/>
              <a:t> o </a:t>
            </a:r>
            <a:r>
              <a:rPr lang="es-AR" sz="2800" b="1" i="1" dirty="0" smtClean="0"/>
              <a:t>DOM </a:t>
            </a:r>
            <a:r>
              <a:rPr lang="es-AR" sz="2800" dirty="0" smtClean="0"/>
              <a:t>es una de las innovaciones que más ha influido en el desarrollo de las páginas Web dinámicas y de las aplicaciones Web más complejas.</a:t>
            </a:r>
          </a:p>
          <a:p>
            <a:pPr>
              <a:defRPr/>
            </a:pPr>
            <a:endParaRPr lang="es-AR" sz="2200" dirty="0" smtClean="0"/>
          </a:p>
          <a:p>
            <a:pPr>
              <a:defRPr/>
            </a:pPr>
            <a:r>
              <a:rPr lang="es-AR" sz="2800" dirty="0" smtClean="0"/>
              <a:t>DOM permite a los programadores Web acceder y manipular las páginas XHTML </a:t>
            </a:r>
            <a:r>
              <a:rPr lang="es-AR" sz="2400" dirty="0" smtClean="0"/>
              <a:t>(*)</a:t>
            </a:r>
            <a:r>
              <a:rPr lang="es-AR" sz="2800" dirty="0" smtClean="0"/>
              <a:t> como si fueran documentos XML. </a:t>
            </a:r>
          </a:p>
          <a:p>
            <a:pPr>
              <a:defRPr/>
            </a:pPr>
            <a:endParaRPr lang="es-AR" sz="2200" dirty="0" smtClean="0"/>
          </a:p>
          <a:p>
            <a:pPr>
              <a:defRPr/>
            </a:pPr>
            <a:r>
              <a:rPr lang="es-AR" sz="2800" dirty="0" smtClean="0"/>
              <a:t>De hecho, DOM se diseñó originalmente para manipular de forma sencilla los documentos XML.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285875"/>
            <a:ext cx="8410575" cy="4924425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Introducción a </a:t>
            </a:r>
            <a:r>
              <a:rPr lang="es-AR" dirty="0" err="1" smtClean="0"/>
              <a:t>JavaScript</a:t>
            </a:r>
            <a:endParaRPr lang="es-AR" dirty="0" smtClean="0"/>
          </a:p>
          <a:p>
            <a:pPr eaLnBrk="1" hangingPunct="1">
              <a:defRPr/>
            </a:pPr>
            <a:r>
              <a:rPr lang="es-ES" dirty="0" smtClean="0"/>
              <a:t>Programación Básica</a:t>
            </a:r>
          </a:p>
          <a:p>
            <a:pPr eaLnBrk="1" hangingPunct="1">
              <a:defRPr/>
            </a:pPr>
            <a:r>
              <a:rPr lang="es-ES" dirty="0" smtClean="0"/>
              <a:t>Tipos de Ventanas</a:t>
            </a:r>
          </a:p>
          <a:p>
            <a:pPr eaLnBrk="1" hangingPunct="1">
              <a:defRPr/>
            </a:pPr>
            <a:r>
              <a:rPr lang="es-ES" sz="3600" dirty="0" smtClean="0"/>
              <a:t>DOM</a:t>
            </a:r>
          </a:p>
          <a:p>
            <a:pPr lvl="1" eaLnBrk="1" hangingPunct="1">
              <a:defRPr/>
            </a:pPr>
            <a:r>
              <a:rPr lang="es-ES" dirty="0" smtClean="0"/>
              <a:t>Generalidades</a:t>
            </a:r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</a:rPr>
              <a:t>Árbol de Nodos</a:t>
            </a:r>
          </a:p>
          <a:p>
            <a:pPr lvl="1" eaLnBrk="1" hangingPunct="1">
              <a:defRPr/>
            </a:pPr>
            <a:r>
              <a:rPr lang="es-ES" dirty="0" smtClean="0"/>
              <a:t>Acceso Directo a los Nodos</a:t>
            </a:r>
          </a:p>
          <a:p>
            <a:pPr lvl="1" eaLnBrk="1" hangingPunct="1">
              <a:defRPr/>
            </a:pPr>
            <a:r>
              <a:rPr lang="es-ES" dirty="0" smtClean="0"/>
              <a:t>Acceso Directo a los Atributos</a:t>
            </a:r>
          </a:p>
          <a:p>
            <a:pPr eaLnBrk="1" hangingPunct="1">
              <a:defRPr/>
            </a:pPr>
            <a:r>
              <a:rPr lang="es-ES" dirty="0" smtClean="0"/>
              <a:t>Eventos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Árbol de Nodos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1643063"/>
          </a:xfrm>
        </p:spPr>
        <p:txBody>
          <a:bodyPr/>
          <a:lstStyle/>
          <a:p>
            <a:pPr>
              <a:defRPr/>
            </a:pPr>
            <a:r>
              <a:rPr lang="es-AR" sz="2800" dirty="0" smtClean="0"/>
              <a:t>DOM transforma todos los documentos XHTML en un conjunto de </a:t>
            </a:r>
            <a:r>
              <a:rPr lang="es-AR" sz="2800" i="1" dirty="0" smtClean="0"/>
              <a:t>nodos, </a:t>
            </a:r>
            <a:r>
              <a:rPr lang="es-AR" sz="2800" dirty="0" smtClean="0"/>
              <a:t>que están interconectados y que representan los contenidos de las páginas Web y las relaciones entre ellos.</a:t>
            </a:r>
            <a:endParaRPr lang="es-AR" sz="2800" dirty="0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1663" y="3148013"/>
            <a:ext cx="5400675" cy="3638550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285875"/>
            <a:ext cx="8410575" cy="4924425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Introducción a </a:t>
            </a:r>
            <a:r>
              <a:rPr lang="es-AR" dirty="0" err="1" smtClean="0"/>
              <a:t>JavaScript</a:t>
            </a:r>
            <a:endParaRPr lang="es-AR" dirty="0" smtClean="0"/>
          </a:p>
          <a:p>
            <a:pPr eaLnBrk="1" hangingPunct="1">
              <a:defRPr/>
            </a:pPr>
            <a:r>
              <a:rPr lang="es-ES" dirty="0" smtClean="0"/>
              <a:t>Programación Básica</a:t>
            </a:r>
          </a:p>
          <a:p>
            <a:pPr eaLnBrk="1" hangingPunct="1">
              <a:defRPr/>
            </a:pPr>
            <a:r>
              <a:rPr lang="es-ES" dirty="0" smtClean="0"/>
              <a:t>Tipos de Ventanas</a:t>
            </a:r>
          </a:p>
          <a:p>
            <a:pPr eaLnBrk="1" hangingPunct="1">
              <a:defRPr/>
            </a:pPr>
            <a:r>
              <a:rPr lang="es-ES" sz="3600" dirty="0" smtClean="0"/>
              <a:t>DOM</a:t>
            </a:r>
          </a:p>
          <a:p>
            <a:pPr lvl="1" eaLnBrk="1" hangingPunct="1">
              <a:defRPr/>
            </a:pPr>
            <a:r>
              <a:rPr lang="es-ES" dirty="0" smtClean="0"/>
              <a:t>Generalidades</a:t>
            </a:r>
          </a:p>
          <a:p>
            <a:pPr lvl="1" eaLnBrk="1" hangingPunct="1">
              <a:defRPr/>
            </a:pPr>
            <a:r>
              <a:rPr lang="es-ES" dirty="0" smtClean="0"/>
              <a:t>Árbol de Nodos</a:t>
            </a:r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</a:rPr>
              <a:t>Acceso Directo a los Nodos</a:t>
            </a:r>
          </a:p>
          <a:p>
            <a:pPr lvl="1" eaLnBrk="1" hangingPunct="1">
              <a:defRPr/>
            </a:pPr>
            <a:r>
              <a:rPr lang="es-ES" dirty="0" smtClean="0"/>
              <a:t>Acceso Directo a los Atributos</a:t>
            </a:r>
          </a:p>
          <a:p>
            <a:pPr eaLnBrk="1" hangingPunct="1">
              <a:defRPr/>
            </a:pPr>
            <a:r>
              <a:rPr lang="es-ES" dirty="0" smtClean="0"/>
              <a:t>Eventos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Acceso Directo a Nodos </a:t>
            </a:r>
            <a:r>
              <a:rPr lang="es-ES" sz="2800" dirty="0" smtClean="0"/>
              <a:t>(1/2)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5072063"/>
          </a:xfrm>
        </p:spPr>
        <p:txBody>
          <a:bodyPr/>
          <a:lstStyle/>
          <a:p>
            <a:pPr>
              <a:defRPr/>
            </a:pPr>
            <a:r>
              <a:rPr lang="es-AR" sz="2800" dirty="0" smtClean="0"/>
              <a:t>DOM proporciona dos métodos alternativos para acceder a un nodo específico: </a:t>
            </a:r>
          </a:p>
          <a:p>
            <a:pPr lvl="1">
              <a:defRPr/>
            </a:pPr>
            <a:r>
              <a:rPr lang="es-AR" dirty="0" smtClean="0"/>
              <a:t>acceso a través de sus nodos padre.</a:t>
            </a:r>
          </a:p>
          <a:p>
            <a:pPr lvl="1">
              <a:defRPr/>
            </a:pPr>
            <a:r>
              <a:rPr lang="es-AR" dirty="0" smtClean="0"/>
              <a:t>acceso directo.</a:t>
            </a:r>
          </a:p>
          <a:p>
            <a:pPr lvl="1">
              <a:defRPr/>
            </a:pPr>
            <a:endParaRPr lang="es-AR" sz="2200" dirty="0" smtClean="0"/>
          </a:p>
          <a:p>
            <a:pPr>
              <a:defRPr/>
            </a:pPr>
            <a:r>
              <a:rPr lang="es-ES" dirty="0" smtClean="0"/>
              <a:t>Funciones de Acceso Directo</a:t>
            </a:r>
          </a:p>
          <a:p>
            <a:pPr>
              <a:defRPr/>
            </a:pPr>
            <a:endParaRPr lang="es-AR" dirty="0" smtClean="0"/>
          </a:p>
          <a:p>
            <a:pPr>
              <a:defRPr/>
            </a:pPr>
            <a:r>
              <a:rPr lang="es-AR" sz="2800" dirty="0" smtClean="0"/>
              <a:t>.</a:t>
            </a:r>
            <a:r>
              <a:rPr lang="es-AR" sz="2800" dirty="0" err="1" smtClean="0"/>
              <a:t>getElementsByTagName</a:t>
            </a:r>
            <a:r>
              <a:rPr lang="es-AR" sz="2800" dirty="0" smtClean="0"/>
              <a:t>()</a:t>
            </a:r>
          </a:p>
          <a:p>
            <a:pPr lvl="1">
              <a:defRPr/>
            </a:pPr>
            <a:r>
              <a:rPr lang="es-AR" sz="2400" dirty="0" smtClean="0"/>
              <a:t>Obtiene todos los elementos de la página XHTML cuya etiqueta sea igual que el parámetro que se le pasa a la función.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Acceso Directo a Nodos </a:t>
            </a:r>
            <a:r>
              <a:rPr lang="es-ES" sz="2800" dirty="0" smtClean="0"/>
              <a:t>(2/2)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3983038"/>
          </a:xfrm>
        </p:spPr>
        <p:txBody>
          <a:bodyPr/>
          <a:lstStyle/>
          <a:p>
            <a:pPr>
              <a:defRPr/>
            </a:pPr>
            <a:r>
              <a:rPr lang="es-AR" sz="2800" dirty="0" smtClean="0"/>
              <a:t>.</a:t>
            </a:r>
            <a:r>
              <a:rPr lang="es-AR" sz="2800" dirty="0" err="1" smtClean="0"/>
              <a:t>getElementsByName</a:t>
            </a:r>
            <a:r>
              <a:rPr lang="es-AR" sz="2800" dirty="0" smtClean="0"/>
              <a:t>()</a:t>
            </a:r>
          </a:p>
          <a:p>
            <a:pPr lvl="1">
              <a:defRPr/>
            </a:pPr>
            <a:r>
              <a:rPr lang="es-AR" sz="2400" dirty="0" smtClean="0"/>
              <a:t>Es similar a la anterior, pero en este caso se buscan los elementos cuyo atributo </a:t>
            </a:r>
            <a:r>
              <a:rPr lang="es-AR" sz="2400" b="1" i="1" dirty="0" err="1" smtClean="0"/>
              <a:t>name</a:t>
            </a:r>
            <a:r>
              <a:rPr lang="es-AR" sz="2400" dirty="0" smtClean="0"/>
              <a:t> sea igual al parámetro proporcionado. </a:t>
            </a:r>
          </a:p>
          <a:p>
            <a:pPr>
              <a:defRPr/>
            </a:pPr>
            <a:endParaRPr lang="es-AR" sz="2200" dirty="0" smtClean="0"/>
          </a:p>
          <a:p>
            <a:pPr>
              <a:defRPr/>
            </a:pPr>
            <a:r>
              <a:rPr lang="es-AR" sz="2800" dirty="0" smtClean="0"/>
              <a:t>.</a:t>
            </a:r>
            <a:r>
              <a:rPr lang="es-AR" sz="2800" dirty="0" err="1" smtClean="0"/>
              <a:t>getElementById</a:t>
            </a:r>
            <a:r>
              <a:rPr lang="es-AR" sz="2800" dirty="0" smtClean="0"/>
              <a:t>()</a:t>
            </a:r>
          </a:p>
          <a:p>
            <a:pPr lvl="1">
              <a:defRPr/>
            </a:pPr>
            <a:r>
              <a:rPr lang="es-AR" sz="2400" dirty="0" smtClean="0"/>
              <a:t>Es la más utilizada cuando se desarrollan aplicaciones Web dinámicas. Se trata de la función preferida para acceder directamente a un nodo y poder leer o modificar sus propiedades.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285875"/>
            <a:ext cx="8410575" cy="4924425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Introducción a </a:t>
            </a:r>
            <a:r>
              <a:rPr lang="es-AR" dirty="0" err="1" smtClean="0"/>
              <a:t>JavaScript</a:t>
            </a:r>
            <a:endParaRPr lang="es-AR" dirty="0" smtClean="0"/>
          </a:p>
          <a:p>
            <a:pPr eaLnBrk="1" hangingPunct="1">
              <a:defRPr/>
            </a:pPr>
            <a:r>
              <a:rPr lang="es-ES" dirty="0" smtClean="0"/>
              <a:t>Programación Básica</a:t>
            </a:r>
          </a:p>
          <a:p>
            <a:pPr eaLnBrk="1" hangingPunct="1">
              <a:defRPr/>
            </a:pPr>
            <a:r>
              <a:rPr lang="es-ES" dirty="0" smtClean="0"/>
              <a:t>Tipos de Ventanas</a:t>
            </a:r>
          </a:p>
          <a:p>
            <a:pPr eaLnBrk="1" hangingPunct="1">
              <a:defRPr/>
            </a:pPr>
            <a:r>
              <a:rPr lang="es-ES" sz="3600" dirty="0" smtClean="0"/>
              <a:t>DOM</a:t>
            </a:r>
          </a:p>
          <a:p>
            <a:pPr lvl="1" eaLnBrk="1" hangingPunct="1">
              <a:defRPr/>
            </a:pPr>
            <a:r>
              <a:rPr lang="es-ES" dirty="0" smtClean="0"/>
              <a:t>Generalidades</a:t>
            </a:r>
          </a:p>
          <a:p>
            <a:pPr lvl="1" eaLnBrk="1" hangingPunct="1">
              <a:defRPr/>
            </a:pPr>
            <a:r>
              <a:rPr lang="es-ES" dirty="0" smtClean="0"/>
              <a:t>Árbol de Nodos</a:t>
            </a:r>
          </a:p>
          <a:p>
            <a:pPr lvl="1" eaLnBrk="1" hangingPunct="1">
              <a:defRPr/>
            </a:pPr>
            <a:r>
              <a:rPr lang="es-ES" dirty="0" smtClean="0"/>
              <a:t>Acceso Directo a los Nodos</a:t>
            </a:r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</a:rPr>
              <a:t>Acceso Directo a los Atributos</a:t>
            </a:r>
          </a:p>
          <a:p>
            <a:pPr eaLnBrk="1" hangingPunct="1">
              <a:defRPr/>
            </a:pPr>
            <a:r>
              <a:rPr lang="es-ES" dirty="0" smtClean="0"/>
              <a:t>Eventos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14313"/>
            <a:ext cx="8393113" cy="75088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285875"/>
            <a:ext cx="8410575" cy="3917996"/>
          </a:xfrm>
        </p:spPr>
        <p:txBody>
          <a:bodyPr/>
          <a:lstStyle/>
          <a:p>
            <a:pPr eaLnBrk="1" hangingPunct="1">
              <a:defRPr/>
            </a:pPr>
            <a:r>
              <a:rPr lang="es-AR" sz="3600" dirty="0" smtClean="0"/>
              <a:t>Introducción a </a:t>
            </a:r>
            <a:r>
              <a:rPr lang="es-AR" sz="3600" dirty="0" err="1" smtClean="0"/>
              <a:t>JavaScript</a:t>
            </a:r>
            <a:endParaRPr lang="es-AR" sz="3600" dirty="0" smtClean="0"/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</a:rPr>
              <a:t>¿Qué es </a:t>
            </a:r>
            <a:r>
              <a:rPr lang="es-ES" sz="3200" dirty="0" err="1" smtClean="0">
                <a:solidFill>
                  <a:schemeClr val="accent1"/>
                </a:solidFill>
              </a:rPr>
              <a:t>JavaScript</a:t>
            </a:r>
            <a:r>
              <a:rPr lang="es-ES" sz="3200" dirty="0" smtClean="0">
                <a:solidFill>
                  <a:schemeClr val="accent1"/>
                </a:solidFill>
              </a:rPr>
              <a:t>?</a:t>
            </a:r>
          </a:p>
          <a:p>
            <a:pPr lvl="1" eaLnBrk="1" hangingPunct="1">
              <a:defRPr/>
            </a:pPr>
            <a:r>
              <a:rPr lang="es-ES" dirty="0" smtClean="0"/>
              <a:t>Cómo incluir </a:t>
            </a:r>
            <a:r>
              <a:rPr lang="es-ES" dirty="0" err="1" smtClean="0"/>
              <a:t>JavaScript</a:t>
            </a:r>
            <a:endParaRPr lang="es-ES" dirty="0" smtClean="0"/>
          </a:p>
          <a:p>
            <a:pPr eaLnBrk="1" hangingPunct="1">
              <a:defRPr/>
            </a:pPr>
            <a:r>
              <a:rPr lang="es-ES" dirty="0" smtClean="0"/>
              <a:t>Programación Básica</a:t>
            </a:r>
          </a:p>
          <a:p>
            <a:pPr eaLnBrk="1" hangingPunct="1">
              <a:defRPr/>
            </a:pPr>
            <a:r>
              <a:rPr lang="es-ES" dirty="0" smtClean="0"/>
              <a:t>Tipos de Ventanas</a:t>
            </a:r>
          </a:p>
          <a:p>
            <a:pPr eaLnBrk="1" hangingPunct="1">
              <a:defRPr/>
            </a:pPr>
            <a:r>
              <a:rPr lang="es-ES" dirty="0" smtClean="0"/>
              <a:t>DOM</a:t>
            </a:r>
            <a:endParaRPr lang="es-AR" dirty="0" smtClean="0"/>
          </a:p>
          <a:p>
            <a:pPr eaLnBrk="1" hangingPunct="1">
              <a:defRPr/>
            </a:pPr>
            <a:r>
              <a:rPr lang="es-AR" dirty="0" smtClean="0"/>
              <a:t>Eventos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238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Acceso Directo a Atributos  </a:t>
            </a:r>
            <a:r>
              <a:rPr lang="es-ES" sz="2800" dirty="0" smtClean="0"/>
              <a:t>(1/3)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2951163"/>
          </a:xfrm>
        </p:spPr>
        <p:txBody>
          <a:bodyPr/>
          <a:lstStyle/>
          <a:p>
            <a:pPr>
              <a:defRPr/>
            </a:pPr>
            <a:r>
              <a:rPr lang="es-AR" sz="2800" dirty="0" smtClean="0"/>
              <a:t>Mediante DOM, es posible acceder de forma sencilla a todos los atributos XHTML y todas las propiedades CSS de cualquier elemento de la página</a:t>
            </a:r>
            <a:r>
              <a:rPr lang="es-AR" sz="2400" dirty="0" smtClean="0"/>
              <a:t>.</a:t>
            </a:r>
          </a:p>
          <a:p>
            <a:pPr>
              <a:defRPr/>
            </a:pPr>
            <a:endParaRPr lang="es-AR" sz="2200" dirty="0" smtClean="0"/>
          </a:p>
          <a:p>
            <a:pPr>
              <a:defRPr/>
            </a:pPr>
            <a:r>
              <a:rPr lang="es-AR" sz="2800" dirty="0" smtClean="0"/>
              <a:t>Los atributos XHTML de los elementos de la página se transforman automáticamente en propiedades de los nodos.</a:t>
            </a: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428625" y="4643438"/>
            <a:ext cx="8501063" cy="16430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var enlace = document.getElementById(“miLink”);</a:t>
            </a:r>
          </a:p>
          <a:p>
            <a:r>
              <a:rPr lang="en-US" sz="20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alert(enlace.href); </a:t>
            </a:r>
            <a:r>
              <a:rPr lang="en-US" sz="2000">
                <a:solidFill>
                  <a:srgbClr val="00B05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Muestra el atributo href</a:t>
            </a:r>
          </a:p>
          <a:p>
            <a:endParaRPr lang="en-US" sz="200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000">
                <a:solidFill>
                  <a:srgbClr val="8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id</a:t>
            </a:r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=“miLink”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href</a:t>
            </a:r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=“miPagina.aspx” &gt; </a:t>
            </a:r>
            <a:r>
              <a:rPr lang="en-US" sz="20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link</a:t>
            </a:r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&lt;/</a:t>
            </a:r>
            <a:r>
              <a:rPr lang="en-US" sz="2000">
                <a:solidFill>
                  <a:srgbClr val="8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238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Acceso Directo a Atributos  </a:t>
            </a:r>
            <a:r>
              <a:rPr lang="es-ES" sz="2800" dirty="0" smtClean="0"/>
              <a:t>(2/3)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2139950"/>
          </a:xfrm>
        </p:spPr>
        <p:txBody>
          <a:bodyPr/>
          <a:lstStyle/>
          <a:p>
            <a:pPr>
              <a:defRPr/>
            </a:pPr>
            <a:r>
              <a:rPr lang="es-AR" sz="2800" dirty="0" smtClean="0"/>
              <a:t>Las propiedades </a:t>
            </a:r>
            <a:r>
              <a:rPr lang="es-AR" sz="2800" b="1" i="1" dirty="0" smtClean="0"/>
              <a:t>CSS</a:t>
            </a:r>
            <a:r>
              <a:rPr lang="es-AR" sz="2800" dirty="0" smtClean="0"/>
              <a:t> no son tan fáciles de obtener como los atributos XHTML. </a:t>
            </a:r>
          </a:p>
          <a:p>
            <a:pPr>
              <a:defRPr/>
            </a:pPr>
            <a:endParaRPr lang="es-AR" sz="2200" dirty="0" smtClean="0"/>
          </a:p>
          <a:p>
            <a:pPr>
              <a:defRPr/>
            </a:pPr>
            <a:r>
              <a:rPr lang="es-AR" sz="2800" dirty="0" smtClean="0"/>
              <a:t>Para obtener el valor de cualquier propiedad CSS del nodo, se debe utilizar el atributo </a:t>
            </a:r>
            <a:r>
              <a:rPr lang="es-AR" sz="2800" b="1" i="1" dirty="0" err="1" smtClean="0"/>
              <a:t>style</a:t>
            </a:r>
            <a:r>
              <a:rPr lang="es-AR" sz="2800" dirty="0" smtClean="0"/>
              <a:t>.</a:t>
            </a: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428625" y="3929063"/>
            <a:ext cx="8501063" cy="16430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var imagen = document.getElementById(“miImagen”);</a:t>
            </a:r>
          </a:p>
          <a:p>
            <a:r>
              <a:rPr lang="en-US" sz="20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alert(imagen.style.margin); </a:t>
            </a:r>
            <a:r>
              <a:rPr lang="en-US" sz="2000">
                <a:solidFill>
                  <a:srgbClr val="00B05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Muestra el márgen</a:t>
            </a:r>
          </a:p>
          <a:p>
            <a:endParaRPr lang="en-US" sz="200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000">
                <a:solidFill>
                  <a:srgbClr val="8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img</a:t>
            </a:r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id</a:t>
            </a:r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=“miImagen”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style</a:t>
            </a:r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=“margin:0;”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src</a:t>
            </a:r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=“Foto.jpg” /&gt;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238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Acceso Directo a Atributos  </a:t>
            </a:r>
            <a:r>
              <a:rPr lang="es-ES" sz="2800" dirty="0" smtClean="0"/>
              <a:t>(3/3)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3022600"/>
          </a:xfrm>
        </p:spPr>
        <p:txBody>
          <a:bodyPr/>
          <a:lstStyle/>
          <a:p>
            <a:pPr>
              <a:defRPr/>
            </a:pPr>
            <a:r>
              <a:rPr lang="es-AR" sz="2800" dirty="0" smtClean="0"/>
              <a:t>La transformación del nombre de las propiedades CSS compuestas consiste en eliminar todos los guiones medios (-) y escribir en mayúscula la letra siguiente a cada guión medio.</a:t>
            </a:r>
          </a:p>
          <a:p>
            <a:pPr>
              <a:defRPr/>
            </a:pPr>
            <a:endParaRPr lang="es-AR" sz="2200" dirty="0" smtClean="0"/>
          </a:p>
          <a:p>
            <a:pPr>
              <a:defRPr/>
            </a:pPr>
            <a:r>
              <a:rPr lang="es-AR" sz="2800" dirty="0" smtClean="0"/>
              <a:t>DOM utiliza el nombre </a:t>
            </a:r>
            <a:r>
              <a:rPr lang="es-AR" sz="2800" b="1" i="1" dirty="0" err="1" smtClean="0"/>
              <a:t>className</a:t>
            </a:r>
            <a:r>
              <a:rPr lang="es-AR" sz="2800" dirty="0" smtClean="0"/>
              <a:t> para acceder al atributo </a:t>
            </a:r>
            <a:r>
              <a:rPr lang="es-AR" sz="2800" b="1" i="1" dirty="0" err="1" smtClean="0"/>
              <a:t>class</a:t>
            </a:r>
            <a:r>
              <a:rPr lang="es-AR" sz="2800" dirty="0" smtClean="0"/>
              <a:t> de XHTML.</a:t>
            </a: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428625" y="4572000"/>
            <a:ext cx="8501063" cy="18573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var parrafo = document.getElementById(“parrafo”);</a:t>
            </a:r>
          </a:p>
          <a:p>
            <a:r>
              <a:rPr lang="en-US" sz="20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alert(parrafo.class); </a:t>
            </a:r>
            <a:r>
              <a:rPr lang="en-US" sz="2000">
                <a:solidFill>
                  <a:srgbClr val="00B05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Muestra undefined</a:t>
            </a:r>
          </a:p>
          <a:p>
            <a:r>
              <a:rPr lang="en-US" sz="20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alert(parrafo.className); </a:t>
            </a:r>
            <a:r>
              <a:rPr lang="en-US" sz="2000">
                <a:solidFill>
                  <a:srgbClr val="00B05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Muestra ‘normal’</a:t>
            </a:r>
          </a:p>
          <a:p>
            <a:endParaRPr lang="en-US" sz="200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000">
                <a:solidFill>
                  <a:srgbClr val="8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id</a:t>
            </a:r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=“parrafo”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=“normal” &gt;</a:t>
            </a:r>
            <a:r>
              <a:rPr lang="en-US" sz="200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. . . </a:t>
            </a:r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&lt;/</a:t>
            </a:r>
            <a:r>
              <a:rPr lang="en-US" sz="2000">
                <a:solidFill>
                  <a:srgbClr val="8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3286125"/>
            <a:ext cx="8393113" cy="750888"/>
          </a:xfrm>
        </p:spPr>
        <p:txBody>
          <a:bodyPr/>
          <a:lstStyle/>
          <a:p>
            <a:pPr algn="ctr">
              <a:defRPr/>
            </a:pPr>
            <a:r>
              <a:rPr lang="es-ES" dirty="0" smtClean="0"/>
              <a:t>Demo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285875"/>
            <a:ext cx="8410575" cy="4428905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Introducción a </a:t>
            </a:r>
            <a:r>
              <a:rPr lang="es-AR" dirty="0" err="1" smtClean="0"/>
              <a:t>JavaScript</a:t>
            </a:r>
            <a:endParaRPr lang="es-AR" dirty="0" smtClean="0"/>
          </a:p>
          <a:p>
            <a:pPr eaLnBrk="1" hangingPunct="1">
              <a:defRPr/>
            </a:pPr>
            <a:r>
              <a:rPr lang="es-ES" dirty="0" smtClean="0"/>
              <a:t>Programación Básica</a:t>
            </a:r>
          </a:p>
          <a:p>
            <a:pPr eaLnBrk="1" hangingPunct="1">
              <a:defRPr/>
            </a:pPr>
            <a:r>
              <a:rPr lang="es-ES" dirty="0" smtClean="0"/>
              <a:t>Tipos de Ventanas</a:t>
            </a:r>
          </a:p>
          <a:p>
            <a:pPr eaLnBrk="1" hangingPunct="1">
              <a:defRPr/>
            </a:pPr>
            <a:r>
              <a:rPr lang="es-ES" dirty="0" smtClean="0"/>
              <a:t>DOM</a:t>
            </a:r>
            <a:endParaRPr lang="es-AR" dirty="0" smtClean="0"/>
          </a:p>
          <a:p>
            <a:pPr eaLnBrk="1" hangingPunct="1">
              <a:defRPr/>
            </a:pPr>
            <a:r>
              <a:rPr lang="es-AR" sz="3600" dirty="0" smtClean="0"/>
              <a:t>Eventos</a:t>
            </a:r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</a:rPr>
              <a:t>Generalidades</a:t>
            </a:r>
          </a:p>
          <a:p>
            <a:pPr lvl="1" eaLnBrk="1" hangingPunct="1">
              <a:defRPr/>
            </a:pPr>
            <a:r>
              <a:rPr lang="es-ES" dirty="0" smtClean="0"/>
              <a:t>Tipos de Eventos</a:t>
            </a:r>
          </a:p>
          <a:p>
            <a:pPr lvl="1" eaLnBrk="1" hangingPunct="1">
              <a:defRPr/>
            </a:pPr>
            <a:r>
              <a:rPr lang="es-ES" dirty="0" smtClean="0"/>
              <a:t>Manejadores de Eventos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60" name="Rectangle 28"/>
          <p:cNvSpPr>
            <a:spLocks noChangeArrowheads="1"/>
          </p:cNvSpPr>
          <p:nvPr/>
        </p:nvSpPr>
        <p:spPr bwMode="auto">
          <a:xfrm>
            <a:off x="428625" y="1387475"/>
            <a:ext cx="8358188" cy="325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endParaRPr lang="en-GB" sz="36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221699" name="Rectangle 67"/>
          <p:cNvSpPr>
            <a:spLocks noChangeArrowheads="1"/>
          </p:cNvSpPr>
          <p:nvPr/>
        </p:nvSpPr>
        <p:spPr bwMode="auto">
          <a:xfrm>
            <a:off x="304800" y="228600"/>
            <a:ext cx="85709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s-ES" sz="4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Eventos - Generalidades</a:t>
            </a:r>
            <a:endParaRPr lang="en-US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384175" y="1487488"/>
            <a:ext cx="8759825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AR" sz="2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Los eventos hacen posible que los usuarios transmitan información a los programas. </a:t>
            </a:r>
          </a:p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AR" sz="28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JavaScript</a:t>
            </a:r>
            <a:r>
              <a:rPr lang="es-AR" sz="2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 define numerosos eventos que permiten una interacción completa entre el usuario y las páginas/aplicaciones Web. </a:t>
            </a:r>
          </a:p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AR" sz="28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JavaScript</a:t>
            </a:r>
            <a:r>
              <a:rPr lang="es-AR" sz="2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 permite asignar una función a cada uno de los eventos. </a:t>
            </a:r>
          </a:p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AR" sz="2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De esta forma, cuando se produce cualquier evento, </a:t>
            </a:r>
            <a:r>
              <a:rPr lang="es-AR" sz="28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JavaScript</a:t>
            </a:r>
            <a:r>
              <a:rPr lang="es-AR" sz="2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 ejecuta su función asociada. </a:t>
            </a:r>
            <a:endParaRPr lang="es-AR" sz="2200" b="0" dirty="0"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AR" sz="2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Este tipo de funciones se denominan </a:t>
            </a:r>
            <a:r>
              <a:rPr lang="es-AR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"</a:t>
            </a:r>
            <a:r>
              <a:rPr lang="es-AR" sz="28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event</a:t>
            </a:r>
            <a:r>
              <a:rPr lang="es-AR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 </a:t>
            </a:r>
            <a:r>
              <a:rPr lang="es-AR" sz="28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handlers</a:t>
            </a:r>
            <a:r>
              <a:rPr lang="es-AR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"</a:t>
            </a:r>
            <a:r>
              <a:rPr lang="es-AR" sz="2800" b="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  </a:t>
            </a:r>
            <a:r>
              <a:rPr lang="es-AR" sz="2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(</a:t>
            </a:r>
            <a:r>
              <a:rPr lang="es-AR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"manejadores </a:t>
            </a:r>
            <a:r>
              <a:rPr lang="es-AR" sz="2800" i="1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de eventos"</a:t>
            </a:r>
            <a:r>
              <a:rPr lang="es-AR" sz="2800" b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).</a:t>
            </a:r>
            <a:endParaRPr lang="es-AR" sz="2800" b="0" dirty="0"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285875"/>
            <a:ext cx="8410575" cy="4428905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Introducción a </a:t>
            </a:r>
            <a:r>
              <a:rPr lang="es-AR" dirty="0" err="1" smtClean="0"/>
              <a:t>JavaScript</a:t>
            </a:r>
            <a:endParaRPr lang="es-AR" dirty="0" smtClean="0"/>
          </a:p>
          <a:p>
            <a:pPr eaLnBrk="1" hangingPunct="1">
              <a:defRPr/>
            </a:pPr>
            <a:r>
              <a:rPr lang="es-ES" dirty="0" smtClean="0"/>
              <a:t>Programación Básica</a:t>
            </a:r>
          </a:p>
          <a:p>
            <a:pPr eaLnBrk="1" hangingPunct="1">
              <a:defRPr/>
            </a:pPr>
            <a:r>
              <a:rPr lang="es-ES" dirty="0" smtClean="0"/>
              <a:t>Tipos de Ventanas</a:t>
            </a:r>
          </a:p>
          <a:p>
            <a:pPr eaLnBrk="1" hangingPunct="1">
              <a:defRPr/>
            </a:pPr>
            <a:r>
              <a:rPr lang="es-ES" dirty="0" smtClean="0"/>
              <a:t>DOM</a:t>
            </a:r>
            <a:endParaRPr lang="es-AR" dirty="0" smtClean="0"/>
          </a:p>
          <a:p>
            <a:pPr eaLnBrk="1" hangingPunct="1">
              <a:defRPr/>
            </a:pPr>
            <a:r>
              <a:rPr lang="es-AR" sz="3600" dirty="0" smtClean="0"/>
              <a:t>Eventos</a:t>
            </a:r>
          </a:p>
          <a:p>
            <a:pPr lvl="1" eaLnBrk="1" hangingPunct="1">
              <a:defRPr/>
            </a:pPr>
            <a:r>
              <a:rPr lang="es-ES" dirty="0" smtClean="0"/>
              <a:t>Generalidades</a:t>
            </a:r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</a:rPr>
              <a:t>Tipos de Eventos</a:t>
            </a:r>
          </a:p>
          <a:p>
            <a:pPr lvl="1" eaLnBrk="1" hangingPunct="1">
              <a:defRPr/>
            </a:pPr>
            <a:r>
              <a:rPr lang="es-ES" dirty="0" smtClean="0"/>
              <a:t>Manejadores de Eventos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Tipos de Eventos </a:t>
            </a:r>
            <a:r>
              <a:rPr lang="es-ES" sz="2800" smtClean="0"/>
              <a:t>(1/2)</a:t>
            </a:r>
            <a:endParaRPr lang="es-AR" sz="2800" smtClean="0"/>
          </a:p>
        </p:txBody>
      </p:sp>
      <p:graphicFrame>
        <p:nvGraphicFramePr>
          <p:cNvPr id="10325" name="Group 85"/>
          <p:cNvGraphicFramePr>
            <a:graphicFrameLocks noGrp="1"/>
          </p:cNvGraphicFramePr>
          <p:nvPr/>
        </p:nvGraphicFramePr>
        <p:xfrm>
          <a:off x="533400" y="1397000"/>
          <a:ext cx="8229600" cy="5136896"/>
        </p:xfrm>
        <a:graphic>
          <a:graphicData uri="http://schemas.openxmlformats.org/drawingml/2006/table">
            <a:tbl>
              <a:tblPr/>
              <a:tblGrid>
                <a:gridCol w="1524000"/>
                <a:gridCol w="4343400"/>
                <a:gridCol w="2362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Evento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9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Descripción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9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Elementos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9EFF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onblur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Deseleccionar el elemento.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button, input, label, select, textarea, body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onchange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Deseleccionar el elemento que se ha modificado.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input, select, textarea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onclick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Clickear y soltar el mouse.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Todos los elementos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ondblclick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Clickear dos veces seguidas.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Todos los elementos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onfocus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Seleccionar un elemento.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button, input, label, select, textarea, body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onkeydown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Pulsar una tecla (sin soltarla).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Eventos de formulario y body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onkeypress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Pulsar una tecla.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Eventos de formulario y body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onkeyup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Soltar una tecla pulsada.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Eventos de formulario y body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onload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La página se ha cargado completamente.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body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Tipos de Eventos </a:t>
            </a:r>
            <a:r>
              <a:rPr lang="es-ES" sz="2800" smtClean="0"/>
              <a:t>(2/2)</a:t>
            </a:r>
            <a:endParaRPr lang="es-AR" sz="2800" smtClean="0"/>
          </a:p>
        </p:txBody>
      </p:sp>
      <p:graphicFrame>
        <p:nvGraphicFramePr>
          <p:cNvPr id="106555" name="Group 59"/>
          <p:cNvGraphicFramePr>
            <a:graphicFrameLocks noGrp="1"/>
          </p:cNvGraphicFramePr>
          <p:nvPr/>
        </p:nvGraphicFramePr>
        <p:xfrm>
          <a:off x="533400" y="1397000"/>
          <a:ext cx="8229600" cy="4242816"/>
        </p:xfrm>
        <a:graphic>
          <a:graphicData uri="http://schemas.openxmlformats.org/drawingml/2006/table">
            <a:tbl>
              <a:tblPr/>
              <a:tblGrid>
                <a:gridCol w="1752600"/>
                <a:gridCol w="4114800"/>
                <a:gridCol w="2362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Evento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9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Descripción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9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Elementos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9EFF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onmousedown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Pulsar, sin soltar, un botón del mouse.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Todos los elementos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onmousemove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Mover el mouse.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Todos los elementos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onmouseout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El mouse sale del elemento.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Todos los elementos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onmouseover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El mouse entra en el elemento.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Todos los elementos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onmouseup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Soltar el botón que estaba pulsado.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Todos los elementos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onreset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Borrar los datos de un formulario.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form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onresize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Se ha modificado el tamaño de la ventana del navegador.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body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onsubmit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Enviar el formulario.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form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onunload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Se abandona la página.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body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285875"/>
            <a:ext cx="8410575" cy="5349157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Introducción a </a:t>
            </a:r>
            <a:r>
              <a:rPr lang="es-AR" dirty="0" err="1" smtClean="0"/>
              <a:t>JavaScript</a:t>
            </a:r>
            <a:endParaRPr lang="es-AR" dirty="0" smtClean="0"/>
          </a:p>
          <a:p>
            <a:pPr eaLnBrk="1" hangingPunct="1">
              <a:defRPr/>
            </a:pPr>
            <a:r>
              <a:rPr lang="es-ES" dirty="0" smtClean="0"/>
              <a:t>Programación Básica</a:t>
            </a:r>
          </a:p>
          <a:p>
            <a:pPr eaLnBrk="1" hangingPunct="1">
              <a:defRPr/>
            </a:pPr>
            <a:r>
              <a:rPr lang="es-ES" dirty="0" smtClean="0"/>
              <a:t>Tipos de Ventanas</a:t>
            </a:r>
          </a:p>
          <a:p>
            <a:pPr eaLnBrk="1" hangingPunct="1">
              <a:defRPr/>
            </a:pPr>
            <a:r>
              <a:rPr lang="es-ES" dirty="0" smtClean="0"/>
              <a:t>DOM</a:t>
            </a:r>
            <a:endParaRPr lang="es-AR" dirty="0" smtClean="0"/>
          </a:p>
          <a:p>
            <a:pPr eaLnBrk="1" hangingPunct="1">
              <a:defRPr/>
            </a:pPr>
            <a:r>
              <a:rPr lang="es-AR" sz="3600" dirty="0" smtClean="0"/>
              <a:t>Eventos</a:t>
            </a:r>
          </a:p>
          <a:p>
            <a:pPr lvl="1" eaLnBrk="1" hangingPunct="1">
              <a:defRPr/>
            </a:pPr>
            <a:r>
              <a:rPr lang="es-ES" dirty="0" smtClean="0"/>
              <a:t>Generalidades</a:t>
            </a:r>
          </a:p>
          <a:p>
            <a:pPr lvl="1" eaLnBrk="1" hangingPunct="1">
              <a:defRPr/>
            </a:pPr>
            <a:r>
              <a:rPr lang="es-ES" dirty="0" smtClean="0"/>
              <a:t>Tipos de Eventos</a:t>
            </a:r>
            <a:endParaRPr lang="es-ES" sz="2400" dirty="0" smtClean="0"/>
          </a:p>
          <a:p>
            <a:pPr lvl="1" eaLnBrk="1" hangingPunct="1">
              <a:defRPr/>
            </a:pPr>
            <a:r>
              <a:rPr lang="es-ES" sz="3200" dirty="0" smtClean="0"/>
              <a:t>Manejadores de Eventos</a:t>
            </a:r>
          </a:p>
          <a:p>
            <a:pPr lvl="2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Manejadores como Atributos</a:t>
            </a:r>
          </a:p>
          <a:p>
            <a:pPr lvl="2" eaLnBrk="1" hangingPunct="1">
              <a:defRPr/>
            </a:pPr>
            <a:r>
              <a:rPr lang="es-ES" sz="2400" dirty="0" smtClean="0"/>
              <a:t>Manejadores como Funciones Externas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60" name="Rectangle 28"/>
          <p:cNvSpPr>
            <a:spLocks noChangeArrowheads="1"/>
          </p:cNvSpPr>
          <p:nvPr/>
        </p:nvSpPr>
        <p:spPr bwMode="auto">
          <a:xfrm>
            <a:off x="428625" y="1387475"/>
            <a:ext cx="8358188" cy="325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endParaRPr lang="en-GB" sz="36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221699" name="Rectangle 67"/>
          <p:cNvSpPr>
            <a:spLocks noChangeArrowheads="1"/>
          </p:cNvSpPr>
          <p:nvPr/>
        </p:nvSpPr>
        <p:spPr bwMode="auto">
          <a:xfrm>
            <a:off x="304800" y="228600"/>
            <a:ext cx="8570913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s-ES" sz="4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¿Qué es </a:t>
            </a:r>
            <a:r>
              <a:rPr lang="es-ES" sz="4800" b="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JavaScript</a:t>
            </a:r>
            <a:r>
              <a:rPr lang="es-ES" sz="4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?</a:t>
            </a:r>
            <a:endParaRPr lang="en-US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384175" y="1357313"/>
            <a:ext cx="8759825" cy="518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AR" sz="28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JavaScript</a:t>
            </a:r>
            <a:r>
              <a:rPr lang="es-AR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es un lenguaje de programación interpretado, por lo que no es necesario compilar los programas para ejecutarlos. </a:t>
            </a:r>
          </a:p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endParaRPr lang="es-AR" sz="2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AR" sz="28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JavaScript</a:t>
            </a:r>
            <a:r>
              <a:rPr lang="es-AR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no guarda ninguna relación directa con el lenguaje de programación Java.</a:t>
            </a:r>
          </a:p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endParaRPr lang="es-AR" sz="2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AR" sz="28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JavaScript</a:t>
            </a:r>
            <a:r>
              <a:rPr lang="es-AR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se utiliza principalmente para crear páginas Web dinámicas.</a:t>
            </a:r>
          </a:p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endParaRPr lang="es-ES" sz="2200" b="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ES" sz="2800" b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Este lenguaje se ejecuta del lado del cliente, no del lado del servidor.</a:t>
            </a:r>
            <a:endParaRPr lang="es-AR" sz="2800" b="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Manejadores como Atributos</a:t>
            </a:r>
            <a:endParaRPr lang="es-AR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381000" y="1416050"/>
            <a:ext cx="8763000" cy="2609850"/>
          </a:xfrm>
        </p:spPr>
        <p:txBody>
          <a:bodyPr/>
          <a:lstStyle/>
          <a:p>
            <a:pPr>
              <a:defRPr/>
            </a:pPr>
            <a:r>
              <a:rPr lang="es-AR" sz="2800" dirty="0" smtClean="0"/>
              <a:t>Se trata del método más sencillo de indicar el código </a:t>
            </a:r>
            <a:r>
              <a:rPr lang="es-AR" sz="2800" dirty="0" err="1" smtClean="0"/>
              <a:t>JavaScript</a:t>
            </a:r>
            <a:r>
              <a:rPr lang="es-AR" sz="2800" dirty="0" smtClean="0"/>
              <a:t> que se debe ejecutar cuando se produzca un evento determinado. </a:t>
            </a:r>
          </a:p>
          <a:p>
            <a:pPr>
              <a:defRPr/>
            </a:pPr>
            <a:endParaRPr lang="es-AR" sz="2200" dirty="0" smtClean="0"/>
          </a:p>
          <a:p>
            <a:pPr>
              <a:defRPr/>
            </a:pPr>
            <a:r>
              <a:rPr lang="es-AR" sz="2800" dirty="0" smtClean="0"/>
              <a:t>En este caso, el código se incluye en un atributo del propio elemento XHTML.</a:t>
            </a:r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428625" y="4648200"/>
            <a:ext cx="8501063" cy="9144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000">
                <a:solidFill>
                  <a:srgbClr val="8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input</a:t>
            </a:r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type</a:t>
            </a:r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=“button”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value</a:t>
            </a:r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=“Click Aquí” </a:t>
            </a:r>
          </a:p>
          <a:p>
            <a:pPr algn="ctr"/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onclick</a:t>
            </a:r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=“alert(‘hola mundo!!’);” /&gt;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285875"/>
            <a:ext cx="8410575" cy="5349157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Introducción a </a:t>
            </a:r>
            <a:r>
              <a:rPr lang="es-AR" dirty="0" err="1" smtClean="0"/>
              <a:t>JavaScript</a:t>
            </a:r>
            <a:endParaRPr lang="es-AR" dirty="0" smtClean="0"/>
          </a:p>
          <a:p>
            <a:pPr eaLnBrk="1" hangingPunct="1">
              <a:defRPr/>
            </a:pPr>
            <a:r>
              <a:rPr lang="es-ES" dirty="0" smtClean="0"/>
              <a:t>Programación Básica</a:t>
            </a:r>
          </a:p>
          <a:p>
            <a:pPr eaLnBrk="1" hangingPunct="1">
              <a:defRPr/>
            </a:pPr>
            <a:r>
              <a:rPr lang="es-ES" dirty="0" smtClean="0"/>
              <a:t>Tipos de Ventanas</a:t>
            </a:r>
          </a:p>
          <a:p>
            <a:pPr eaLnBrk="1" hangingPunct="1">
              <a:defRPr/>
            </a:pPr>
            <a:r>
              <a:rPr lang="es-ES" dirty="0" smtClean="0"/>
              <a:t>DOM</a:t>
            </a:r>
            <a:endParaRPr lang="es-AR" dirty="0" smtClean="0"/>
          </a:p>
          <a:p>
            <a:pPr eaLnBrk="1" hangingPunct="1">
              <a:defRPr/>
            </a:pPr>
            <a:r>
              <a:rPr lang="es-AR" sz="3600" dirty="0" smtClean="0"/>
              <a:t>Eventos</a:t>
            </a:r>
          </a:p>
          <a:p>
            <a:pPr lvl="1" eaLnBrk="1" hangingPunct="1">
              <a:defRPr/>
            </a:pPr>
            <a:r>
              <a:rPr lang="es-ES" dirty="0" smtClean="0"/>
              <a:t>Generalidades</a:t>
            </a:r>
          </a:p>
          <a:p>
            <a:pPr lvl="1" eaLnBrk="1" hangingPunct="1">
              <a:defRPr/>
            </a:pPr>
            <a:r>
              <a:rPr lang="es-ES" dirty="0" smtClean="0"/>
              <a:t>Tipos de Eventos</a:t>
            </a:r>
            <a:endParaRPr lang="es-ES" sz="2400" dirty="0" smtClean="0"/>
          </a:p>
          <a:p>
            <a:pPr lvl="1" eaLnBrk="1" hangingPunct="1">
              <a:defRPr/>
            </a:pPr>
            <a:r>
              <a:rPr lang="es-ES" sz="3200" dirty="0" smtClean="0"/>
              <a:t>Manejadores de Eventos</a:t>
            </a:r>
          </a:p>
          <a:p>
            <a:pPr lvl="2" eaLnBrk="1" hangingPunct="1">
              <a:defRPr/>
            </a:pPr>
            <a:r>
              <a:rPr lang="es-ES" sz="2400" dirty="0" smtClean="0"/>
              <a:t>Manejadores como Atributos</a:t>
            </a:r>
          </a:p>
          <a:p>
            <a:pPr lvl="2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Manejadores como Funciones Externas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Manejadores como Funciones</a:t>
            </a:r>
            <a:endParaRPr lang="es-AR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381000" y="1416050"/>
            <a:ext cx="8763000" cy="4452938"/>
          </a:xfrm>
        </p:spPr>
        <p:txBody>
          <a:bodyPr/>
          <a:lstStyle/>
          <a:p>
            <a:pPr>
              <a:defRPr/>
            </a:pPr>
            <a:r>
              <a:rPr lang="es-AR" sz="2800" dirty="0" smtClean="0"/>
              <a:t>Esta técnica consiste en extraer todas las instrucciones de </a:t>
            </a:r>
            <a:r>
              <a:rPr lang="es-AR" sz="2800" dirty="0" err="1" smtClean="0"/>
              <a:t>JavaScript</a:t>
            </a:r>
            <a:r>
              <a:rPr lang="es-AR" sz="2800" dirty="0" smtClean="0"/>
              <a:t> y agruparlas en una función externa. </a:t>
            </a:r>
          </a:p>
          <a:p>
            <a:pPr>
              <a:defRPr/>
            </a:pPr>
            <a:endParaRPr lang="es-AR" sz="1500" dirty="0" smtClean="0"/>
          </a:p>
          <a:p>
            <a:pPr>
              <a:defRPr/>
            </a:pPr>
            <a:r>
              <a:rPr lang="es-AR" sz="2800" dirty="0" smtClean="0"/>
              <a:t>En el atributo del elemento XHTML se incluye el nombre de la función.</a:t>
            </a:r>
          </a:p>
          <a:p>
            <a:pPr>
              <a:defRPr/>
            </a:pPr>
            <a:endParaRPr lang="es-AR" sz="1500" dirty="0" smtClean="0"/>
          </a:p>
          <a:p>
            <a:pPr>
              <a:defRPr/>
            </a:pPr>
            <a:r>
              <a:rPr lang="es-AR" sz="2800" dirty="0" smtClean="0"/>
              <a:t>La llamada a la función se realiza de la forma habitual, indicando su nombre seguido de los paréntesis y de forma opcional, incluyendo todos los parámetros que se necesiten.</a:t>
            </a:r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428625" y="5786438"/>
            <a:ext cx="8501063" cy="9144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000">
                <a:solidFill>
                  <a:srgbClr val="8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input</a:t>
            </a:r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type</a:t>
            </a:r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=“button”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value</a:t>
            </a:r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=“Click Aquí” </a:t>
            </a:r>
          </a:p>
          <a:p>
            <a:pPr algn="ctr"/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onclick</a:t>
            </a:r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=“MostrarMensaje();” /&gt;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3286125"/>
            <a:ext cx="8393113" cy="750888"/>
          </a:xfrm>
        </p:spPr>
        <p:txBody>
          <a:bodyPr/>
          <a:lstStyle/>
          <a:p>
            <a:pPr algn="ctr">
              <a:defRPr/>
            </a:pPr>
            <a:r>
              <a:rPr lang="es-ES" dirty="0" smtClean="0"/>
              <a:t>Demo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/>
              <a:t>Ejercitación</a:t>
            </a:r>
          </a:p>
        </p:txBody>
      </p:sp>
      <p:pic>
        <p:nvPicPr>
          <p:cNvPr id="5325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285875"/>
            <a:ext cx="8410575" cy="3917996"/>
          </a:xfrm>
        </p:spPr>
        <p:txBody>
          <a:bodyPr/>
          <a:lstStyle/>
          <a:p>
            <a:pPr eaLnBrk="1" hangingPunct="1">
              <a:defRPr/>
            </a:pPr>
            <a:r>
              <a:rPr lang="es-AR" sz="3600" dirty="0" smtClean="0"/>
              <a:t>Introducción a </a:t>
            </a:r>
            <a:r>
              <a:rPr lang="es-AR" sz="3600" dirty="0" err="1" smtClean="0"/>
              <a:t>JavaScript</a:t>
            </a:r>
            <a:endParaRPr lang="es-AR" sz="3600" dirty="0" smtClean="0"/>
          </a:p>
          <a:p>
            <a:pPr lvl="1" eaLnBrk="1" hangingPunct="1">
              <a:defRPr/>
            </a:pPr>
            <a:r>
              <a:rPr lang="es-ES" dirty="0" smtClean="0"/>
              <a:t>¿Qué es </a:t>
            </a:r>
            <a:r>
              <a:rPr lang="es-ES" dirty="0" err="1" smtClean="0"/>
              <a:t>JavaScript</a:t>
            </a:r>
            <a:r>
              <a:rPr lang="es-ES" dirty="0" smtClean="0"/>
              <a:t>?</a:t>
            </a:r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</a:rPr>
              <a:t>Cómo incluir </a:t>
            </a:r>
            <a:r>
              <a:rPr lang="es-ES" sz="3200" dirty="0" err="1" smtClean="0">
                <a:solidFill>
                  <a:schemeClr val="accent1"/>
                </a:solidFill>
              </a:rPr>
              <a:t>JavaScript</a:t>
            </a:r>
            <a:endParaRPr lang="es-ES" sz="3200" dirty="0" smtClean="0">
              <a:solidFill>
                <a:schemeClr val="accent1"/>
              </a:solidFill>
            </a:endParaRPr>
          </a:p>
          <a:p>
            <a:pPr eaLnBrk="1" hangingPunct="1">
              <a:defRPr/>
            </a:pPr>
            <a:r>
              <a:rPr lang="es-ES" dirty="0" smtClean="0"/>
              <a:t>Programación Básica</a:t>
            </a:r>
          </a:p>
          <a:p>
            <a:pPr eaLnBrk="1" hangingPunct="1">
              <a:defRPr/>
            </a:pPr>
            <a:r>
              <a:rPr lang="es-ES" dirty="0" smtClean="0"/>
              <a:t>Tipos de Ventanas</a:t>
            </a:r>
          </a:p>
          <a:p>
            <a:pPr eaLnBrk="1" hangingPunct="1">
              <a:defRPr/>
            </a:pPr>
            <a:r>
              <a:rPr lang="es-ES" dirty="0" smtClean="0"/>
              <a:t>DOM</a:t>
            </a:r>
            <a:endParaRPr lang="es-AR" dirty="0" smtClean="0"/>
          </a:p>
          <a:p>
            <a:pPr eaLnBrk="1" hangingPunct="1">
              <a:defRPr/>
            </a:pPr>
            <a:r>
              <a:rPr lang="es-AR" dirty="0" smtClean="0"/>
              <a:t>Eventos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Incluir </a:t>
            </a:r>
            <a:r>
              <a:rPr lang="es-ES" dirty="0" err="1" smtClean="0"/>
              <a:t>JavaScript</a:t>
            </a:r>
            <a:r>
              <a:rPr lang="es-ES" dirty="0" smtClean="0"/>
              <a:t> </a:t>
            </a:r>
            <a:r>
              <a:rPr lang="es-ES" sz="2800" dirty="0" smtClean="0"/>
              <a:t>(1/3)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1570038"/>
          </a:xfrm>
        </p:spPr>
        <p:txBody>
          <a:bodyPr/>
          <a:lstStyle/>
          <a:p>
            <a:pPr>
              <a:defRPr/>
            </a:pPr>
            <a:r>
              <a:rPr lang="es-ES" sz="2800" dirty="0" smtClean="0"/>
              <a:t>En el mismo documento</a:t>
            </a:r>
          </a:p>
          <a:p>
            <a:pPr lvl="1">
              <a:defRPr/>
            </a:pPr>
            <a:r>
              <a:rPr lang="es-AR" sz="2400" dirty="0" smtClean="0"/>
              <a:t>El código </a:t>
            </a:r>
            <a:r>
              <a:rPr lang="es-AR" sz="2400" dirty="0" err="1" smtClean="0"/>
              <a:t>JavaScript</a:t>
            </a:r>
            <a:r>
              <a:rPr lang="es-AR" sz="2400" dirty="0" smtClean="0"/>
              <a:t> se encierra entre las etiquetas </a:t>
            </a:r>
            <a:r>
              <a:rPr lang="es-AR" sz="2400" b="1" i="1" dirty="0" smtClean="0"/>
              <a:t>&lt;script&gt;</a:t>
            </a:r>
            <a:r>
              <a:rPr lang="es-AR" sz="2400" dirty="0" smtClean="0"/>
              <a:t> y </a:t>
            </a:r>
            <a:r>
              <a:rPr lang="es-AR" sz="2400" b="1" i="1" dirty="0" smtClean="0"/>
              <a:t>&lt;/script&gt;</a:t>
            </a:r>
            <a:r>
              <a:rPr lang="es-AR" sz="2400" dirty="0" smtClean="0"/>
              <a:t> que se incluyen dentro de la cabecera del documento.</a:t>
            </a:r>
            <a:endParaRPr lang="es-AR" sz="2400" dirty="0"/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428625" y="3500438"/>
            <a:ext cx="8229600" cy="30003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html</a:t>
            </a:r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&lt;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head</a:t>
            </a:r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	&lt;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script</a:t>
            </a:r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type</a:t>
            </a:r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=“text/javascript” &gt;</a:t>
            </a:r>
          </a:p>
          <a:p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		</a:t>
            </a:r>
            <a:r>
              <a:rPr lang="en-US" sz="2200"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/* código javascript aquí */</a:t>
            </a:r>
          </a:p>
          <a:p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	&lt;/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script</a:t>
            </a:r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&lt;/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head</a:t>
            </a:r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&lt;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body</a:t>
            </a:r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&lt;/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body</a:t>
            </a:r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&lt;/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html</a:t>
            </a:r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Incluir </a:t>
            </a:r>
            <a:r>
              <a:rPr lang="es-ES" dirty="0" err="1" smtClean="0"/>
              <a:t>JavaScript</a:t>
            </a:r>
            <a:r>
              <a:rPr lang="es-ES" dirty="0" smtClean="0"/>
              <a:t> </a:t>
            </a:r>
            <a:r>
              <a:rPr lang="es-ES" sz="2800" dirty="0" smtClean="0"/>
              <a:t>(2/3)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1554163"/>
          </a:xfrm>
        </p:spPr>
        <p:txBody>
          <a:bodyPr/>
          <a:lstStyle/>
          <a:p>
            <a:pPr>
              <a:defRPr/>
            </a:pPr>
            <a:r>
              <a:rPr lang="es-ES" sz="2800" smtClean="0"/>
              <a:t>En un archivo externo</a:t>
            </a:r>
          </a:p>
          <a:p>
            <a:pPr lvl="1">
              <a:defRPr/>
            </a:pPr>
            <a:r>
              <a:rPr lang="es-AR" sz="2400" smtClean="0"/>
              <a:t>Las instrucciones JavaScript se pueden incluir en un archivo externo (</a:t>
            </a:r>
            <a:r>
              <a:rPr lang="es-AR" sz="2400" b="1" i="1" smtClean="0"/>
              <a:t>.JS</a:t>
            </a:r>
            <a:r>
              <a:rPr lang="es-AR" sz="2400" smtClean="0"/>
              <a:t>) que los documentos XHTML enlazan mediante las etiquetas </a:t>
            </a:r>
            <a:r>
              <a:rPr lang="es-AR" sz="2400" b="1" i="1" smtClean="0"/>
              <a:t>&lt;script&gt;</a:t>
            </a:r>
            <a:r>
              <a:rPr lang="es-AR" sz="2400" smtClean="0"/>
              <a:t> y </a:t>
            </a:r>
            <a:r>
              <a:rPr lang="es-AR" sz="2400" b="1" i="1" smtClean="0"/>
              <a:t>&lt;/script&gt;</a:t>
            </a:r>
            <a:r>
              <a:rPr lang="es-AR" sz="2400" smtClean="0"/>
              <a:t> . 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428625" y="3500438"/>
            <a:ext cx="8229600" cy="30003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html</a:t>
            </a:r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&lt;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head</a:t>
            </a:r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	&lt;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script</a:t>
            </a:r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type</a:t>
            </a:r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=“text/javascript”</a:t>
            </a:r>
          </a:p>
          <a:p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		  </a:t>
            </a:r>
            <a:r>
              <a:rPr lang="en-US" sz="220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src</a:t>
            </a:r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=“Funciones/archivo.js” &gt;</a:t>
            </a:r>
            <a:endParaRPr lang="en-US" sz="2200">
              <a:solidFill>
                <a:srgbClr val="00B050"/>
              </a:solidFill>
              <a:latin typeface="Arial Narrow" pitchFamily="34" charset="0"/>
              <a:ea typeface="Times New Roman" pitchFamily="18" charset="0"/>
              <a:cs typeface="Courier New" pitchFamily="49" charset="0"/>
            </a:endParaRPr>
          </a:p>
          <a:p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	&lt;/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script</a:t>
            </a:r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&lt;/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head</a:t>
            </a:r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&lt;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body</a:t>
            </a:r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&lt;/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body</a:t>
            </a:r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&lt;/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html</a:t>
            </a:r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Incluir </a:t>
            </a:r>
            <a:r>
              <a:rPr lang="es-ES" dirty="0" err="1" smtClean="0"/>
              <a:t>JavaScript</a:t>
            </a:r>
            <a:r>
              <a:rPr lang="es-ES" dirty="0" smtClean="0"/>
              <a:t> </a:t>
            </a:r>
            <a:r>
              <a:rPr lang="es-ES" sz="2800" dirty="0" smtClean="0"/>
              <a:t>(3/3)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1570038"/>
          </a:xfrm>
        </p:spPr>
        <p:txBody>
          <a:bodyPr/>
          <a:lstStyle/>
          <a:p>
            <a:pPr>
              <a:defRPr/>
            </a:pPr>
            <a:r>
              <a:rPr lang="es-ES" sz="2800" dirty="0" smtClean="0"/>
              <a:t>En los elementos del documento</a:t>
            </a:r>
          </a:p>
          <a:p>
            <a:pPr lvl="1">
              <a:defRPr/>
            </a:pPr>
            <a:r>
              <a:rPr lang="es-AR" sz="2400" dirty="0" smtClean="0"/>
              <a:t>Este último método es el menos utilizado, ya que consiste en incluir porciones de código </a:t>
            </a:r>
            <a:r>
              <a:rPr lang="es-AR" sz="2400" dirty="0" err="1" smtClean="0"/>
              <a:t>JavaScript</a:t>
            </a:r>
            <a:r>
              <a:rPr lang="es-AR" sz="2400" dirty="0" smtClean="0"/>
              <a:t> dentro del código XHTML de la página.</a:t>
            </a:r>
            <a:endParaRPr lang="es-AR" sz="2400" dirty="0"/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428625" y="3500438"/>
            <a:ext cx="8229600" cy="30003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html</a:t>
            </a:r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&lt;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head</a:t>
            </a:r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&lt;/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head</a:t>
            </a:r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&lt;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body</a:t>
            </a:r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	&lt;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onclick</a:t>
            </a:r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=“alert(‘mensaje’)” &gt;</a:t>
            </a:r>
          </a:p>
          <a:p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		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Texto en el párrafo</a:t>
            </a:r>
          </a:p>
          <a:p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	&lt;/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&lt;/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body</a:t>
            </a:r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&lt;/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html</a:t>
            </a:r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285875"/>
            <a:ext cx="8410575" cy="4428905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Introducción a </a:t>
            </a:r>
            <a:r>
              <a:rPr lang="es-AR" dirty="0" err="1" smtClean="0"/>
              <a:t>JavaScript</a:t>
            </a:r>
            <a:endParaRPr lang="es-AR" dirty="0" smtClean="0"/>
          </a:p>
          <a:p>
            <a:pPr eaLnBrk="1" hangingPunct="1">
              <a:defRPr/>
            </a:pPr>
            <a:r>
              <a:rPr lang="es-ES" sz="3600" dirty="0" smtClean="0"/>
              <a:t>Programación Básica</a:t>
            </a:r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</a:rPr>
              <a:t>Sintaxis</a:t>
            </a:r>
          </a:p>
          <a:p>
            <a:pPr lvl="1" eaLnBrk="1" hangingPunct="1">
              <a:defRPr/>
            </a:pPr>
            <a:r>
              <a:rPr lang="es-ES" dirty="0" smtClean="0"/>
              <a:t>Variables, Tipos y Ámbito</a:t>
            </a:r>
          </a:p>
          <a:p>
            <a:pPr lvl="1" eaLnBrk="1" hangingPunct="1">
              <a:defRPr/>
            </a:pPr>
            <a:r>
              <a:rPr lang="es-ES" dirty="0" smtClean="0"/>
              <a:t>Funciones propias en </a:t>
            </a:r>
            <a:r>
              <a:rPr lang="es-ES" dirty="0" err="1" smtClean="0"/>
              <a:t>JavaScript</a:t>
            </a:r>
            <a:endParaRPr lang="es-ES" dirty="0" smtClean="0"/>
          </a:p>
          <a:p>
            <a:pPr eaLnBrk="1" hangingPunct="1">
              <a:defRPr/>
            </a:pPr>
            <a:r>
              <a:rPr lang="es-ES" dirty="0" smtClean="0"/>
              <a:t>Tipos de Ventanas</a:t>
            </a:r>
          </a:p>
          <a:p>
            <a:pPr eaLnBrk="1" hangingPunct="1">
              <a:defRPr/>
            </a:pPr>
            <a:r>
              <a:rPr lang="es-ES" dirty="0" smtClean="0"/>
              <a:t>DOM</a:t>
            </a:r>
            <a:endParaRPr lang="es-AR" dirty="0" smtClean="0"/>
          </a:p>
          <a:p>
            <a:pPr eaLnBrk="1" hangingPunct="1">
              <a:defRPr/>
            </a:pPr>
            <a:r>
              <a:rPr lang="es-AR" dirty="0" smtClean="0"/>
              <a:t>Eventos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 Plantilla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VS_NET Launch Template">
  <a:themeElements>
    <a:clrScheme name="2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2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2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 Plantilla</Template>
  <TotalTime>1023</TotalTime>
  <Words>3402</Words>
  <Application>Microsoft Office PowerPoint</Application>
  <PresentationFormat>Presentación en pantalla (4:3)</PresentationFormat>
  <Paragraphs>538</Paragraphs>
  <Slides>44</Slides>
  <Notes>38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44</vt:i4>
      </vt:variant>
    </vt:vector>
  </HeadingPairs>
  <TitlesOfParts>
    <vt:vector size="46" baseType="lpstr">
      <vt:lpstr>Mi Plantilla</vt:lpstr>
      <vt:lpstr>2_VS_NET Launch Template</vt:lpstr>
      <vt:lpstr>Maximiliano Neiner</vt:lpstr>
      <vt:lpstr>Temas a Tratar</vt:lpstr>
      <vt:lpstr>Temas a Tratar</vt:lpstr>
      <vt:lpstr>Presentación de PowerPoint</vt:lpstr>
      <vt:lpstr>Temas a Tratar</vt:lpstr>
      <vt:lpstr>Incluir JavaScript (1/3)</vt:lpstr>
      <vt:lpstr>Incluir JavaScript (2/3)</vt:lpstr>
      <vt:lpstr>Incluir JavaScript (3/3)</vt:lpstr>
      <vt:lpstr>Temas a Tratar</vt:lpstr>
      <vt:lpstr>Sintaxis</vt:lpstr>
      <vt:lpstr>Temas a Tratar</vt:lpstr>
      <vt:lpstr>Variables, Tipos y Ámbitos</vt:lpstr>
      <vt:lpstr>Temas a Tratar</vt:lpstr>
      <vt:lpstr>Sintaxis</vt:lpstr>
      <vt:lpstr>Demo</vt:lpstr>
      <vt:lpstr>Temas a Tratar</vt:lpstr>
      <vt:lpstr>Ventana alert</vt:lpstr>
      <vt:lpstr>Temas a Tratar</vt:lpstr>
      <vt:lpstr>Ventana prompt</vt:lpstr>
      <vt:lpstr>Temas a Tratar</vt:lpstr>
      <vt:lpstr>Ventana confirm</vt:lpstr>
      <vt:lpstr>Temas a Tratar</vt:lpstr>
      <vt:lpstr>DOM - Generalidades</vt:lpstr>
      <vt:lpstr>Temas a Tratar</vt:lpstr>
      <vt:lpstr>Árbol de Nodos</vt:lpstr>
      <vt:lpstr>Temas a Tratar</vt:lpstr>
      <vt:lpstr>Acceso Directo a Nodos (1/2)</vt:lpstr>
      <vt:lpstr>Acceso Directo a Nodos (2/2)</vt:lpstr>
      <vt:lpstr>Temas a Tratar</vt:lpstr>
      <vt:lpstr>Acceso Directo a Atributos  (1/3)</vt:lpstr>
      <vt:lpstr>Acceso Directo a Atributos  (2/3)</vt:lpstr>
      <vt:lpstr>Acceso Directo a Atributos  (3/3)</vt:lpstr>
      <vt:lpstr>Demo</vt:lpstr>
      <vt:lpstr>Temas a Tratar</vt:lpstr>
      <vt:lpstr>Presentación de PowerPoint</vt:lpstr>
      <vt:lpstr>Temas a Tratar</vt:lpstr>
      <vt:lpstr>Tipos de Eventos (1/2)</vt:lpstr>
      <vt:lpstr>Tipos de Eventos (2/2)</vt:lpstr>
      <vt:lpstr>Temas a Tratar</vt:lpstr>
      <vt:lpstr>Manejadores como Atributos</vt:lpstr>
      <vt:lpstr>Temas a Tratar</vt:lpstr>
      <vt:lpstr>Manejadores como Funciones</vt:lpstr>
      <vt:lpstr>Demo</vt:lpstr>
      <vt:lpstr>Ejercitación</vt:lpstr>
    </vt:vector>
  </TitlesOfParts>
  <Company>Max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Maximiliano Neiner</dc:title>
  <dc:subject>JavaScript</dc:subject>
  <dc:creator>Neiner, Maximiliano</dc:creator>
  <cp:lastModifiedBy>profesor</cp:lastModifiedBy>
  <cp:revision>74</cp:revision>
  <dcterms:created xsi:type="dcterms:W3CDTF">2009-08-02T14:41:16Z</dcterms:created>
  <dcterms:modified xsi:type="dcterms:W3CDTF">2016-04-11T11:29:23Z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chnical Review">
    <vt:lpwstr>VEMN Sistemas</vt:lpwstr>
  </property>
</Properties>
</file>