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324" r:id="rId4"/>
    <p:sldId id="335" r:id="rId5"/>
    <p:sldId id="327" r:id="rId6"/>
    <p:sldId id="325" r:id="rId7"/>
    <p:sldId id="336" r:id="rId8"/>
    <p:sldId id="337" r:id="rId9"/>
    <p:sldId id="338" r:id="rId10"/>
    <p:sldId id="33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18E3CA-B909-48CB-9820-8FD00AB041DA}">
          <p14:sldIdLst>
            <p14:sldId id="256"/>
            <p14:sldId id="261"/>
            <p14:sldId id="324"/>
            <p14:sldId id="335"/>
            <p14:sldId id="327"/>
            <p14:sldId id="325"/>
            <p14:sldId id="336"/>
            <p14:sldId id="337"/>
            <p14:sldId id="338"/>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94626"/>
  </p:normalViewPr>
  <p:slideViewPr>
    <p:cSldViewPr snapToGrid="0" snapToObjects="1">
      <p:cViewPr varScale="1">
        <p:scale>
          <a:sx n="78" d="100"/>
          <a:sy n="78" d="100"/>
        </p:scale>
        <p:origin x="192"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B29A15-BA02-9A4B-B845-CA985F43DE4E}" type="doc">
      <dgm:prSet loTypeId="urn:microsoft.com/office/officeart/2005/8/layout/pyramid3" loCatId="" qsTypeId="urn:microsoft.com/office/officeart/2005/8/quickstyle/simple1" qsCatId="simple" csTypeId="urn:microsoft.com/office/officeart/2005/8/colors/accent1_2" csCatId="accent1" phldr="1"/>
      <dgm:spPr/>
    </dgm:pt>
    <dgm:pt modelId="{217D1A3B-7A5B-794E-8D6A-8B5C6E76181A}">
      <dgm:prSet phldrT="[Text]" custT="1"/>
      <dgm:spPr>
        <a:solidFill>
          <a:schemeClr val="accent1">
            <a:lumMod val="25000"/>
          </a:schemeClr>
        </a:solidFill>
      </dgm:spPr>
      <dgm:t>
        <a:bodyPr/>
        <a:lstStyle/>
        <a:p>
          <a:r>
            <a:rPr lang="en-US" sz="3600" u="sng" dirty="0">
              <a:solidFill>
                <a:schemeClr val="bg1"/>
              </a:solidFill>
            </a:rPr>
            <a:t>Big picture</a:t>
          </a:r>
          <a:r>
            <a:rPr lang="en-US" sz="3600" dirty="0">
              <a:solidFill>
                <a:schemeClr val="bg1"/>
              </a:solidFill>
            </a:rPr>
            <a:t>: Why is this topic important?</a:t>
          </a:r>
          <a:r>
            <a:rPr lang="en-US" sz="6500" dirty="0"/>
            <a:t> </a:t>
          </a:r>
        </a:p>
      </dgm:t>
    </dgm:pt>
    <dgm:pt modelId="{8F0E21FE-F8F4-3F4E-82DF-25F21CB22622}" type="parTrans" cxnId="{7DD21A83-2C76-A440-B229-A3790F5B4C8E}">
      <dgm:prSet/>
      <dgm:spPr/>
      <dgm:t>
        <a:bodyPr/>
        <a:lstStyle/>
        <a:p>
          <a:endParaRPr lang="en-US"/>
        </a:p>
      </dgm:t>
    </dgm:pt>
    <dgm:pt modelId="{CF429946-4316-1541-A9B0-E1E8539538F1}" type="sibTrans" cxnId="{7DD21A83-2C76-A440-B229-A3790F5B4C8E}">
      <dgm:prSet/>
      <dgm:spPr/>
      <dgm:t>
        <a:bodyPr/>
        <a:lstStyle/>
        <a:p>
          <a:endParaRPr lang="en-US"/>
        </a:p>
      </dgm:t>
    </dgm:pt>
    <dgm:pt modelId="{89A3105A-EC38-754A-8BCB-BCE68432465D}">
      <dgm:prSet phldrT="[Text]" custT="1"/>
      <dgm:spPr>
        <a:solidFill>
          <a:schemeClr val="accent1">
            <a:lumMod val="50000"/>
          </a:schemeClr>
        </a:solidFill>
      </dgm:spPr>
      <dgm:t>
        <a:bodyPr/>
        <a:lstStyle/>
        <a:p>
          <a:r>
            <a:rPr lang="en-US" sz="2400" dirty="0"/>
            <a:t>What is currently known and what is the gap?</a:t>
          </a:r>
        </a:p>
      </dgm:t>
    </dgm:pt>
    <dgm:pt modelId="{BF860500-69B3-F343-84AF-1DB625BAAD4A}" type="parTrans" cxnId="{A621A189-E9A7-4C49-82EC-41144BFB04D9}">
      <dgm:prSet/>
      <dgm:spPr/>
      <dgm:t>
        <a:bodyPr/>
        <a:lstStyle/>
        <a:p>
          <a:endParaRPr lang="en-US"/>
        </a:p>
      </dgm:t>
    </dgm:pt>
    <dgm:pt modelId="{1BB26C89-0503-4745-9598-525A89F0DE56}" type="sibTrans" cxnId="{A621A189-E9A7-4C49-82EC-41144BFB04D9}">
      <dgm:prSet/>
      <dgm:spPr/>
      <dgm:t>
        <a:bodyPr/>
        <a:lstStyle/>
        <a:p>
          <a:endParaRPr lang="en-US"/>
        </a:p>
      </dgm:t>
    </dgm:pt>
    <dgm:pt modelId="{C1C0F1FD-23BD-6A46-BC93-BC394A0F4448}">
      <dgm:prSet phldrT="[Text]" custT="1"/>
      <dgm:spPr>
        <a:solidFill>
          <a:schemeClr val="accent1">
            <a:lumMod val="90000"/>
          </a:schemeClr>
        </a:solidFill>
      </dgm:spPr>
      <dgm:t>
        <a:bodyPr anchor="t"/>
        <a:lstStyle/>
        <a:p>
          <a:r>
            <a:rPr lang="en-US" sz="1600" dirty="0"/>
            <a:t>What</a:t>
          </a:r>
          <a:r>
            <a:rPr lang="en-US" sz="1600" baseline="0" dirty="0"/>
            <a:t> will you do in this</a:t>
          </a:r>
        </a:p>
        <a:p>
          <a:r>
            <a:rPr lang="en-US" sz="1600" baseline="0" dirty="0"/>
            <a:t>paper? How will this </a:t>
          </a:r>
        </a:p>
        <a:p>
          <a:r>
            <a:rPr lang="en-US" sz="1600" baseline="0" dirty="0"/>
            <a:t>address the gap?</a:t>
          </a:r>
          <a:endParaRPr lang="en-US" sz="1600" dirty="0"/>
        </a:p>
      </dgm:t>
    </dgm:pt>
    <dgm:pt modelId="{92FB5975-89D5-4E4F-AC3F-6B13C2EEE6BC}" type="parTrans" cxnId="{D2D61D3F-0CF4-124D-9F53-AD1DBAECD478}">
      <dgm:prSet/>
      <dgm:spPr/>
      <dgm:t>
        <a:bodyPr/>
        <a:lstStyle/>
        <a:p>
          <a:endParaRPr lang="en-US"/>
        </a:p>
      </dgm:t>
    </dgm:pt>
    <dgm:pt modelId="{1633DC53-A110-1D49-B58B-6AC743E6AEB4}" type="sibTrans" cxnId="{D2D61D3F-0CF4-124D-9F53-AD1DBAECD478}">
      <dgm:prSet/>
      <dgm:spPr/>
      <dgm:t>
        <a:bodyPr/>
        <a:lstStyle/>
        <a:p>
          <a:endParaRPr lang="en-US"/>
        </a:p>
      </dgm:t>
    </dgm:pt>
    <dgm:pt modelId="{42255B3E-7989-534A-B000-BED564A7359F}" type="pres">
      <dgm:prSet presAssocID="{89B29A15-BA02-9A4B-B845-CA985F43DE4E}" presName="Name0" presStyleCnt="0">
        <dgm:presLayoutVars>
          <dgm:dir/>
          <dgm:animLvl val="lvl"/>
          <dgm:resizeHandles val="exact"/>
        </dgm:presLayoutVars>
      </dgm:prSet>
      <dgm:spPr/>
    </dgm:pt>
    <dgm:pt modelId="{4B4A5B6C-BB3B-E148-87DE-91702BC81E39}" type="pres">
      <dgm:prSet presAssocID="{217D1A3B-7A5B-794E-8D6A-8B5C6E76181A}" presName="Name8" presStyleCnt="0"/>
      <dgm:spPr/>
    </dgm:pt>
    <dgm:pt modelId="{4EC4E55B-44A7-9A42-A3BC-7772F7522EEB}" type="pres">
      <dgm:prSet presAssocID="{217D1A3B-7A5B-794E-8D6A-8B5C6E76181A}" presName="level" presStyleLbl="node1" presStyleIdx="0" presStyleCnt="3">
        <dgm:presLayoutVars>
          <dgm:chMax val="1"/>
          <dgm:bulletEnabled val="1"/>
        </dgm:presLayoutVars>
      </dgm:prSet>
      <dgm:spPr/>
    </dgm:pt>
    <dgm:pt modelId="{7D8617C9-CB22-D840-85C9-AEDB3611820C}" type="pres">
      <dgm:prSet presAssocID="{217D1A3B-7A5B-794E-8D6A-8B5C6E76181A}" presName="levelTx" presStyleLbl="revTx" presStyleIdx="0" presStyleCnt="0">
        <dgm:presLayoutVars>
          <dgm:chMax val="1"/>
          <dgm:bulletEnabled val="1"/>
        </dgm:presLayoutVars>
      </dgm:prSet>
      <dgm:spPr/>
    </dgm:pt>
    <dgm:pt modelId="{F8C35C0A-0680-3344-898E-14406976196F}" type="pres">
      <dgm:prSet presAssocID="{89A3105A-EC38-754A-8BCB-BCE68432465D}" presName="Name8" presStyleCnt="0"/>
      <dgm:spPr/>
    </dgm:pt>
    <dgm:pt modelId="{8CEF91F2-5F4F-6641-BBA4-309104939905}" type="pres">
      <dgm:prSet presAssocID="{89A3105A-EC38-754A-8BCB-BCE68432465D}" presName="level" presStyleLbl="node1" presStyleIdx="1" presStyleCnt="3">
        <dgm:presLayoutVars>
          <dgm:chMax val="1"/>
          <dgm:bulletEnabled val="1"/>
        </dgm:presLayoutVars>
      </dgm:prSet>
      <dgm:spPr/>
    </dgm:pt>
    <dgm:pt modelId="{F578F6B1-DA1A-4040-ADB2-37C076D9D699}" type="pres">
      <dgm:prSet presAssocID="{89A3105A-EC38-754A-8BCB-BCE68432465D}" presName="levelTx" presStyleLbl="revTx" presStyleIdx="0" presStyleCnt="0">
        <dgm:presLayoutVars>
          <dgm:chMax val="1"/>
          <dgm:bulletEnabled val="1"/>
        </dgm:presLayoutVars>
      </dgm:prSet>
      <dgm:spPr/>
    </dgm:pt>
    <dgm:pt modelId="{8850A24E-6E05-6B40-AA13-2C43F01EC970}" type="pres">
      <dgm:prSet presAssocID="{C1C0F1FD-23BD-6A46-BC93-BC394A0F4448}" presName="Name8" presStyleCnt="0"/>
      <dgm:spPr/>
    </dgm:pt>
    <dgm:pt modelId="{4C723200-F6AD-3B4D-BDAC-B1A47528A997}" type="pres">
      <dgm:prSet presAssocID="{C1C0F1FD-23BD-6A46-BC93-BC394A0F4448}" presName="level" presStyleLbl="node1" presStyleIdx="2" presStyleCnt="3">
        <dgm:presLayoutVars>
          <dgm:chMax val="1"/>
          <dgm:bulletEnabled val="1"/>
        </dgm:presLayoutVars>
      </dgm:prSet>
      <dgm:spPr/>
    </dgm:pt>
    <dgm:pt modelId="{BB08F0BA-C640-3E43-8562-EFE7574A957F}" type="pres">
      <dgm:prSet presAssocID="{C1C0F1FD-23BD-6A46-BC93-BC394A0F4448}" presName="levelTx" presStyleLbl="revTx" presStyleIdx="0" presStyleCnt="0">
        <dgm:presLayoutVars>
          <dgm:chMax val="1"/>
          <dgm:bulletEnabled val="1"/>
        </dgm:presLayoutVars>
      </dgm:prSet>
      <dgm:spPr/>
    </dgm:pt>
  </dgm:ptLst>
  <dgm:cxnLst>
    <dgm:cxn modelId="{D2D61D3F-0CF4-124D-9F53-AD1DBAECD478}" srcId="{89B29A15-BA02-9A4B-B845-CA985F43DE4E}" destId="{C1C0F1FD-23BD-6A46-BC93-BC394A0F4448}" srcOrd="2" destOrd="0" parTransId="{92FB5975-89D5-4E4F-AC3F-6B13C2EEE6BC}" sibTransId="{1633DC53-A110-1D49-B58B-6AC743E6AEB4}"/>
    <dgm:cxn modelId="{DE00454D-F7C6-EA4F-A24E-148F620302A4}" type="presOf" srcId="{217D1A3B-7A5B-794E-8D6A-8B5C6E76181A}" destId="{7D8617C9-CB22-D840-85C9-AEDB3611820C}" srcOrd="1" destOrd="0" presId="urn:microsoft.com/office/officeart/2005/8/layout/pyramid3"/>
    <dgm:cxn modelId="{7DD21A83-2C76-A440-B229-A3790F5B4C8E}" srcId="{89B29A15-BA02-9A4B-B845-CA985F43DE4E}" destId="{217D1A3B-7A5B-794E-8D6A-8B5C6E76181A}" srcOrd="0" destOrd="0" parTransId="{8F0E21FE-F8F4-3F4E-82DF-25F21CB22622}" sibTransId="{CF429946-4316-1541-A9B0-E1E8539538F1}"/>
    <dgm:cxn modelId="{72E13087-4FE7-9C4F-8338-1C54625C9ED2}" type="presOf" srcId="{C1C0F1FD-23BD-6A46-BC93-BC394A0F4448}" destId="{4C723200-F6AD-3B4D-BDAC-B1A47528A997}" srcOrd="0" destOrd="0" presId="urn:microsoft.com/office/officeart/2005/8/layout/pyramid3"/>
    <dgm:cxn modelId="{A621A189-E9A7-4C49-82EC-41144BFB04D9}" srcId="{89B29A15-BA02-9A4B-B845-CA985F43DE4E}" destId="{89A3105A-EC38-754A-8BCB-BCE68432465D}" srcOrd="1" destOrd="0" parTransId="{BF860500-69B3-F343-84AF-1DB625BAAD4A}" sibTransId="{1BB26C89-0503-4745-9598-525A89F0DE56}"/>
    <dgm:cxn modelId="{86E9B58B-03B3-2249-8F7F-A6803CFAAA1C}" type="presOf" srcId="{89B29A15-BA02-9A4B-B845-CA985F43DE4E}" destId="{42255B3E-7989-534A-B000-BED564A7359F}" srcOrd="0" destOrd="0" presId="urn:microsoft.com/office/officeart/2005/8/layout/pyramid3"/>
    <dgm:cxn modelId="{3E1ECF9A-F6C3-1C46-A0A4-77E4EA26F219}" type="presOf" srcId="{C1C0F1FD-23BD-6A46-BC93-BC394A0F4448}" destId="{BB08F0BA-C640-3E43-8562-EFE7574A957F}" srcOrd="1" destOrd="0" presId="urn:microsoft.com/office/officeart/2005/8/layout/pyramid3"/>
    <dgm:cxn modelId="{48976E9C-BD10-AD4B-B01C-F2F1AADAAC9A}" type="presOf" srcId="{217D1A3B-7A5B-794E-8D6A-8B5C6E76181A}" destId="{4EC4E55B-44A7-9A42-A3BC-7772F7522EEB}" srcOrd="0" destOrd="0" presId="urn:microsoft.com/office/officeart/2005/8/layout/pyramid3"/>
    <dgm:cxn modelId="{BB65FF9C-D9DC-2F4A-BBFC-D18627E5FEF3}" type="presOf" srcId="{89A3105A-EC38-754A-8BCB-BCE68432465D}" destId="{F578F6B1-DA1A-4040-ADB2-37C076D9D699}" srcOrd="1" destOrd="0" presId="urn:microsoft.com/office/officeart/2005/8/layout/pyramid3"/>
    <dgm:cxn modelId="{3F74F6A8-5A05-A243-B5F9-F82E8A13FA6C}" type="presOf" srcId="{89A3105A-EC38-754A-8BCB-BCE68432465D}" destId="{8CEF91F2-5F4F-6641-BBA4-309104939905}" srcOrd="0" destOrd="0" presId="urn:microsoft.com/office/officeart/2005/8/layout/pyramid3"/>
    <dgm:cxn modelId="{028A73F8-DD9A-BF4A-BA6A-0736960D0F5F}" type="presParOf" srcId="{42255B3E-7989-534A-B000-BED564A7359F}" destId="{4B4A5B6C-BB3B-E148-87DE-91702BC81E39}" srcOrd="0" destOrd="0" presId="urn:microsoft.com/office/officeart/2005/8/layout/pyramid3"/>
    <dgm:cxn modelId="{4CC1019E-E7B2-2845-8159-0A512366D57E}" type="presParOf" srcId="{4B4A5B6C-BB3B-E148-87DE-91702BC81E39}" destId="{4EC4E55B-44A7-9A42-A3BC-7772F7522EEB}" srcOrd="0" destOrd="0" presId="urn:microsoft.com/office/officeart/2005/8/layout/pyramid3"/>
    <dgm:cxn modelId="{E481951A-644F-3F42-8DC8-3E3377A7E6FB}" type="presParOf" srcId="{4B4A5B6C-BB3B-E148-87DE-91702BC81E39}" destId="{7D8617C9-CB22-D840-85C9-AEDB3611820C}" srcOrd="1" destOrd="0" presId="urn:microsoft.com/office/officeart/2005/8/layout/pyramid3"/>
    <dgm:cxn modelId="{1FFBC645-8EC3-6841-A09B-D78931F1BABE}" type="presParOf" srcId="{42255B3E-7989-534A-B000-BED564A7359F}" destId="{F8C35C0A-0680-3344-898E-14406976196F}" srcOrd="1" destOrd="0" presId="urn:microsoft.com/office/officeart/2005/8/layout/pyramid3"/>
    <dgm:cxn modelId="{08C1D7E9-F2AB-B842-8272-B3220508E178}" type="presParOf" srcId="{F8C35C0A-0680-3344-898E-14406976196F}" destId="{8CEF91F2-5F4F-6641-BBA4-309104939905}" srcOrd="0" destOrd="0" presId="urn:microsoft.com/office/officeart/2005/8/layout/pyramid3"/>
    <dgm:cxn modelId="{026B825D-997D-CD42-B377-79E26C2DA2AE}" type="presParOf" srcId="{F8C35C0A-0680-3344-898E-14406976196F}" destId="{F578F6B1-DA1A-4040-ADB2-37C076D9D699}" srcOrd="1" destOrd="0" presId="urn:microsoft.com/office/officeart/2005/8/layout/pyramid3"/>
    <dgm:cxn modelId="{D515FCF5-AAF1-924B-9813-BC1F218EE0AA}" type="presParOf" srcId="{42255B3E-7989-534A-B000-BED564A7359F}" destId="{8850A24E-6E05-6B40-AA13-2C43F01EC970}" srcOrd="2" destOrd="0" presId="urn:microsoft.com/office/officeart/2005/8/layout/pyramid3"/>
    <dgm:cxn modelId="{539C2DB2-8929-3545-A8CA-E58CB47CBE08}" type="presParOf" srcId="{8850A24E-6E05-6B40-AA13-2C43F01EC970}" destId="{4C723200-F6AD-3B4D-BDAC-B1A47528A997}" srcOrd="0" destOrd="0" presId="urn:microsoft.com/office/officeart/2005/8/layout/pyramid3"/>
    <dgm:cxn modelId="{6460098B-A7E2-AE4B-8BA7-99883B52109F}" type="presParOf" srcId="{8850A24E-6E05-6B40-AA13-2C43F01EC970}" destId="{BB08F0BA-C640-3E43-8562-EFE7574A957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4E55B-44A7-9A42-A3BC-7772F7522EEB}">
      <dsp:nvSpPr>
        <dsp:cNvPr id="0" name=""/>
        <dsp:cNvSpPr/>
      </dsp:nvSpPr>
      <dsp:spPr>
        <a:xfrm rot="10800000">
          <a:off x="0" y="0"/>
          <a:ext cx="8128000" cy="1806222"/>
        </a:xfrm>
        <a:prstGeom prst="trapezoid">
          <a:avLst>
            <a:gd name="adj" fmla="val 75000"/>
          </a:avLst>
        </a:prstGeom>
        <a:solidFill>
          <a:schemeClr val="accent1">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u="sng" kern="1200" dirty="0">
              <a:solidFill>
                <a:schemeClr val="bg1"/>
              </a:solidFill>
            </a:rPr>
            <a:t>Big picture</a:t>
          </a:r>
          <a:r>
            <a:rPr lang="en-US" sz="3600" kern="1200" dirty="0">
              <a:solidFill>
                <a:schemeClr val="bg1"/>
              </a:solidFill>
            </a:rPr>
            <a:t>: Why is this topic important?</a:t>
          </a:r>
          <a:r>
            <a:rPr lang="en-US" sz="6500" kern="1200" dirty="0"/>
            <a:t> </a:t>
          </a:r>
        </a:p>
      </dsp:txBody>
      <dsp:txXfrm rot="-10800000">
        <a:off x="1422399" y="0"/>
        <a:ext cx="5283200" cy="1806222"/>
      </dsp:txXfrm>
    </dsp:sp>
    <dsp:sp modelId="{8CEF91F2-5F4F-6641-BBA4-309104939905}">
      <dsp:nvSpPr>
        <dsp:cNvPr id="0" name=""/>
        <dsp:cNvSpPr/>
      </dsp:nvSpPr>
      <dsp:spPr>
        <a:xfrm rot="10800000">
          <a:off x="1354666" y="1806222"/>
          <a:ext cx="5418666" cy="1806222"/>
        </a:xfrm>
        <a:prstGeom prst="trapezoid">
          <a:avLst>
            <a:gd name="adj" fmla="val 75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What is currently known and what is the gap?</a:t>
          </a:r>
        </a:p>
      </dsp:txBody>
      <dsp:txXfrm rot="-10800000">
        <a:off x="2302933" y="1806222"/>
        <a:ext cx="3522133" cy="1806222"/>
      </dsp:txXfrm>
    </dsp:sp>
    <dsp:sp modelId="{4C723200-F6AD-3B4D-BDAC-B1A47528A997}">
      <dsp:nvSpPr>
        <dsp:cNvPr id="0" name=""/>
        <dsp:cNvSpPr/>
      </dsp:nvSpPr>
      <dsp:spPr>
        <a:xfrm rot="10800000">
          <a:off x="2709333" y="3612444"/>
          <a:ext cx="2709333" cy="1806222"/>
        </a:xfrm>
        <a:prstGeom prst="trapezoid">
          <a:avLst>
            <a:gd name="adj" fmla="val 75000"/>
          </a:avLst>
        </a:prstGeom>
        <a:solidFill>
          <a:schemeClr val="accent1">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kern="1200" dirty="0"/>
            <a:t>What</a:t>
          </a:r>
          <a:r>
            <a:rPr lang="en-US" sz="1600" kern="1200" baseline="0" dirty="0"/>
            <a:t> will you do in this</a:t>
          </a:r>
        </a:p>
        <a:p>
          <a:pPr marL="0" lvl="0" indent="0" algn="ctr" defTabSz="711200">
            <a:lnSpc>
              <a:spcPct val="90000"/>
            </a:lnSpc>
            <a:spcBef>
              <a:spcPct val="0"/>
            </a:spcBef>
            <a:spcAft>
              <a:spcPct val="35000"/>
            </a:spcAft>
            <a:buNone/>
          </a:pPr>
          <a:r>
            <a:rPr lang="en-US" sz="1600" kern="1200" baseline="0" dirty="0"/>
            <a:t>paper? How will this </a:t>
          </a:r>
        </a:p>
        <a:p>
          <a:pPr marL="0" lvl="0" indent="0" algn="ctr" defTabSz="711200">
            <a:lnSpc>
              <a:spcPct val="90000"/>
            </a:lnSpc>
            <a:spcBef>
              <a:spcPct val="0"/>
            </a:spcBef>
            <a:spcAft>
              <a:spcPct val="35000"/>
            </a:spcAft>
            <a:buNone/>
          </a:pPr>
          <a:r>
            <a:rPr lang="en-US" sz="1600" kern="1200" baseline="0" dirty="0"/>
            <a:t>address the gap?</a:t>
          </a:r>
          <a:endParaRPr lang="en-US" sz="1600" kern="1200" dirty="0"/>
        </a:p>
      </dsp:txBody>
      <dsp:txXfrm rot="-10800000">
        <a:off x="2709333" y="3612444"/>
        <a:ext cx="2709333" cy="18062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75F9-B840-D14E-954C-B52AA6150FF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B79DF-EEEF-9A45-A67A-28764B4FF43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0975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6A4E-686F-7D4D-AAD6-727888B12FC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479D8-5789-6C4F-9DB7-A1909A9A16F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0BC27-390A-5C44-939B-50CC6F46DD3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0975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1426-AF7A-1A42-8000-9AD7575A19A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15DE89-6361-9E43-B625-D8A05D16AEF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252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FD46-C601-434F-9869-4B21DEA1DC42}"/>
              </a:ext>
            </a:extLst>
          </p:cNvPr>
          <p:cNvSpPr>
            <a:spLocks noGrp="1"/>
          </p:cNvSpPr>
          <p:nvPr>
            <p:ph type="title"/>
          </p:nvPr>
        </p:nvSpPr>
        <p:spPr>
          <a:xfrm>
            <a:off x="838200" y="365126"/>
            <a:ext cx="10393907" cy="808582"/>
          </a:xfrm>
          <a:prstGeom prst="rect">
            <a:avLst/>
          </a:prstGeo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072E3E-D751-C942-A606-6A7386E5C7C2}"/>
              </a:ext>
            </a:extLst>
          </p:cNvPr>
          <p:cNvSpPr>
            <a:spLocks noGrp="1"/>
          </p:cNvSpPr>
          <p:nvPr>
            <p:ph idx="1"/>
          </p:nvPr>
        </p:nvSpPr>
        <p:spPr>
          <a:xfrm>
            <a:off x="838200" y="1429840"/>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69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FD46-C601-434F-9869-4B21DEA1DC42}"/>
              </a:ext>
            </a:extLst>
          </p:cNvPr>
          <p:cNvSpPr>
            <a:spLocks noGrp="1"/>
          </p:cNvSpPr>
          <p:nvPr>
            <p:ph type="title"/>
          </p:nvPr>
        </p:nvSpPr>
        <p:spPr>
          <a:xfrm>
            <a:off x="838200" y="365125"/>
            <a:ext cx="10515600" cy="781287"/>
          </a:xfrm>
          <a:prstGeom prst="rect">
            <a:avLst/>
          </a:prstGeo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072E3E-D751-C942-A606-6A7386E5C7C2}"/>
              </a:ext>
            </a:extLst>
          </p:cNvPr>
          <p:cNvSpPr>
            <a:spLocks noGrp="1"/>
          </p:cNvSpPr>
          <p:nvPr>
            <p:ph idx="1"/>
          </p:nvPr>
        </p:nvSpPr>
        <p:spPr>
          <a:xfrm>
            <a:off x="5854262" y="1402544"/>
            <a:ext cx="549953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42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7D2-22FA-EC4E-BF9D-9140483BF2CF}"/>
              </a:ext>
            </a:extLst>
          </p:cNvPr>
          <p:cNvSpPr>
            <a:spLocks noGrp="1"/>
          </p:cNvSpPr>
          <p:nvPr>
            <p:ph type="title"/>
          </p:nvPr>
        </p:nvSpPr>
        <p:spPr>
          <a:xfrm>
            <a:off x="838200" y="365126"/>
            <a:ext cx="10515600" cy="6994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25C953-4516-7944-B2E8-3781DCC78B44}"/>
              </a:ext>
            </a:extLst>
          </p:cNvPr>
          <p:cNvSpPr>
            <a:spLocks noGrp="1"/>
          </p:cNvSpPr>
          <p:nvPr>
            <p:ph sz="half" idx="1"/>
          </p:nvPr>
        </p:nvSpPr>
        <p:spPr>
          <a:xfrm>
            <a:off x="838201" y="1253331"/>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33320F5-6F8C-4740-9151-BA03BC3F25F7}"/>
              </a:ext>
            </a:extLst>
          </p:cNvPr>
          <p:cNvSpPr>
            <a:spLocks noGrp="1"/>
          </p:cNvSpPr>
          <p:nvPr>
            <p:ph sz="half" idx="2"/>
          </p:nvPr>
        </p:nvSpPr>
        <p:spPr>
          <a:xfrm>
            <a:off x="6172201" y="1253331"/>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6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9F472A-52D2-714D-B273-66D0E9398C82}"/>
              </a:ext>
            </a:extLst>
          </p:cNvPr>
          <p:cNvSpPr>
            <a:spLocks noGrp="1"/>
          </p:cNvSpPr>
          <p:nvPr>
            <p:ph type="body" idx="1"/>
          </p:nvPr>
        </p:nvSpPr>
        <p:spPr>
          <a:xfrm>
            <a:off x="839788" y="514515"/>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2130E-CC8A-4143-9F4F-4522A50204FD}"/>
              </a:ext>
            </a:extLst>
          </p:cNvPr>
          <p:cNvSpPr>
            <a:spLocks noGrp="1"/>
          </p:cNvSpPr>
          <p:nvPr>
            <p:ph sz="half" idx="2"/>
          </p:nvPr>
        </p:nvSpPr>
        <p:spPr>
          <a:xfrm>
            <a:off x="836612" y="1422510"/>
            <a:ext cx="5157787" cy="44948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FE7DE-26F2-884D-81EB-63502AE8A757}"/>
              </a:ext>
            </a:extLst>
          </p:cNvPr>
          <p:cNvSpPr>
            <a:spLocks noGrp="1"/>
          </p:cNvSpPr>
          <p:nvPr>
            <p:ph type="body" sz="quarter" idx="3"/>
          </p:nvPr>
        </p:nvSpPr>
        <p:spPr>
          <a:xfrm>
            <a:off x="6096000" y="535044"/>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0D6A3-4C56-DB40-B53F-555126C4AE10}"/>
              </a:ext>
            </a:extLst>
          </p:cNvPr>
          <p:cNvSpPr>
            <a:spLocks noGrp="1"/>
          </p:cNvSpPr>
          <p:nvPr>
            <p:ph sz="quarter" idx="4"/>
          </p:nvPr>
        </p:nvSpPr>
        <p:spPr>
          <a:xfrm>
            <a:off x="6096000" y="1436635"/>
            <a:ext cx="5183188" cy="448069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90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A202-D54C-804D-BC61-773957038F3B}"/>
              </a:ext>
            </a:extLst>
          </p:cNvPr>
          <p:cNvSpPr>
            <a:spLocks noGrp="1"/>
          </p:cNvSpPr>
          <p:nvPr>
            <p:ph type="title"/>
          </p:nvPr>
        </p:nvSpPr>
        <p:spPr>
          <a:xfrm>
            <a:off x="857633" y="671565"/>
            <a:ext cx="3932237" cy="4940410"/>
          </a:xfrm>
          <a:prstGeom prst="rect">
            <a:avLst/>
          </a:prstGeom>
        </p:spPr>
        <p:txBody>
          <a:bodyPr anchor="ct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3A887336-5D21-DD4E-A38A-1A3EDB30FB4D}"/>
              </a:ext>
            </a:extLst>
          </p:cNvPr>
          <p:cNvSpPr>
            <a:spLocks noGrp="1"/>
          </p:cNvSpPr>
          <p:nvPr>
            <p:ph sz="quarter" idx="10"/>
          </p:nvPr>
        </p:nvSpPr>
        <p:spPr>
          <a:xfrm>
            <a:off x="5391532" y="672113"/>
            <a:ext cx="6316991" cy="49404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49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65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58B0-B98F-694D-BEA3-BB0C2D078CC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4981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0F4BE8D-28FC-2245-ACDB-749F051AB644}"/>
              </a:ext>
            </a:extLst>
          </p:cNvPr>
          <p:cNvSpPr/>
          <p:nvPr/>
        </p:nvSpPr>
        <p:spPr>
          <a:xfrm flipV="1">
            <a:off x="0" y="5994400"/>
            <a:ext cx="12192000" cy="863600"/>
          </a:xfrm>
          <a:prstGeom prst="rect">
            <a:avLst/>
          </a:prstGeom>
          <a:solidFill>
            <a:srgbClr val="D3D3C9">
              <a:alpha val="50000"/>
            </a:srgb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eorgia" panose="02040502050405020303" pitchFamily="18" charset="0"/>
            </a:endParaRPr>
          </a:p>
        </p:txBody>
      </p:sp>
      <p:sp>
        <p:nvSpPr>
          <p:cNvPr id="9" name="Title Placeholder 1">
            <a:extLst>
              <a:ext uri="{FF2B5EF4-FFF2-40B4-BE49-F238E27FC236}">
                <a16:creationId xmlns:a16="http://schemas.microsoft.com/office/drawing/2014/main" id="{B65FB2A3-816F-2648-953A-E63FBE092F87}"/>
              </a:ext>
            </a:extLst>
          </p:cNvPr>
          <p:cNvSpPr>
            <a:spLocks noGrp="1"/>
          </p:cNvSpPr>
          <p:nvPr>
            <p:ph type="title"/>
          </p:nvPr>
        </p:nvSpPr>
        <p:spPr bwMode="auto">
          <a:xfrm>
            <a:off x="914400" y="274638"/>
            <a:ext cx="7391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10" name="Text Placeholder 2">
            <a:extLst>
              <a:ext uri="{FF2B5EF4-FFF2-40B4-BE49-F238E27FC236}">
                <a16:creationId xmlns:a16="http://schemas.microsoft.com/office/drawing/2014/main" id="{2DD945DD-2AFA-C84E-993C-E98FB9F9BF6A}"/>
              </a:ext>
            </a:extLst>
          </p:cNvPr>
          <p:cNvSpPr>
            <a:spLocks noGrp="1"/>
          </p:cNvSpPr>
          <p:nvPr>
            <p:ph type="body" idx="1"/>
          </p:nvPr>
        </p:nvSpPr>
        <p:spPr bwMode="auto">
          <a:xfrm>
            <a:off x="914400" y="1285462"/>
            <a:ext cx="7391400" cy="450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1" name="Text Placeholder 7">
            <a:extLst>
              <a:ext uri="{FF2B5EF4-FFF2-40B4-BE49-F238E27FC236}">
                <a16:creationId xmlns:a16="http://schemas.microsoft.com/office/drawing/2014/main" id="{70659BC3-21DC-994A-9D18-4EABBDA5EBC4}"/>
              </a:ext>
            </a:extLst>
          </p:cNvPr>
          <p:cNvSpPr txBox="1">
            <a:spLocks/>
          </p:cNvSpPr>
          <p:nvPr/>
        </p:nvSpPr>
        <p:spPr>
          <a:xfrm>
            <a:off x="11332834" y="6275388"/>
            <a:ext cx="641350" cy="341312"/>
          </a:xfrm>
          <a:prstGeom prst="rect">
            <a:avLst/>
          </a:prstGeom>
        </p:spPr>
        <p:txBody>
          <a:bodyPr/>
          <a:lstStyle>
            <a:lvl1pPr marL="182563"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Bef>
                <a:spcPct val="20000"/>
              </a:spcBef>
              <a:buClr>
                <a:schemeClr val="accent2"/>
              </a:buClr>
              <a:buSzPct val="80000"/>
              <a:defRPr/>
            </a:pPr>
            <a:fld id="{17305D22-8E7E-6B41-BEC9-565AD26A9684}" type="slidenum">
              <a:rPr lang="en-US" altLang="en-US" sz="1100" b="0" i="0" smtClean="0">
                <a:solidFill>
                  <a:srgbClr val="7F7F7F"/>
                </a:solidFill>
                <a:latin typeface="Georgia" panose="02040502050405020303" pitchFamily="18" charset="0"/>
                <a:cs typeface="Arial" panose="020B0604020202020204" pitchFamily="34" charset="0"/>
              </a:rPr>
              <a:pPr eaLnBrk="1" hangingPunct="1">
                <a:spcBef>
                  <a:spcPct val="20000"/>
                </a:spcBef>
                <a:buClr>
                  <a:schemeClr val="accent2"/>
                </a:buClr>
                <a:buSzPct val="80000"/>
                <a:defRPr/>
              </a:pPr>
              <a:t>‹#›</a:t>
            </a:fld>
            <a:endParaRPr lang="en-US" altLang="en-US" sz="1100" b="0" i="0" dirty="0">
              <a:solidFill>
                <a:srgbClr val="7F7F7F"/>
              </a:solidFill>
              <a:latin typeface="Georgia" panose="02040502050405020303" pitchFamily="18" charset="0"/>
              <a:cs typeface="Arial" panose="020B0604020202020204" pitchFamily="34" charset="0"/>
            </a:endParaRPr>
          </a:p>
        </p:txBody>
      </p:sp>
      <p:pic>
        <p:nvPicPr>
          <p:cNvPr id="20" name="Picture 19">
            <a:extLst>
              <a:ext uri="{FF2B5EF4-FFF2-40B4-BE49-F238E27FC236}">
                <a16:creationId xmlns:a16="http://schemas.microsoft.com/office/drawing/2014/main" id="{E69EF921-70CA-274D-BF24-E0E7B66E6E73}"/>
              </a:ext>
            </a:extLst>
          </p:cNvPr>
          <p:cNvPicPr>
            <a:picLocks noChangeAspect="1"/>
          </p:cNvPicPr>
          <p:nvPr/>
        </p:nvPicPr>
        <p:blipFill>
          <a:blip r:embed="rId12"/>
          <a:stretch>
            <a:fillRect/>
          </a:stretch>
        </p:blipFill>
        <p:spPr>
          <a:xfrm>
            <a:off x="9036652" y="6275388"/>
            <a:ext cx="2296182" cy="508813"/>
          </a:xfrm>
          <a:prstGeom prst="rect">
            <a:avLst/>
          </a:prstGeom>
        </p:spPr>
      </p:pic>
    </p:spTree>
    <p:extLst>
      <p:ext uri="{BB962C8B-B14F-4D97-AF65-F5344CB8AC3E}">
        <p14:creationId xmlns:p14="http://schemas.microsoft.com/office/powerpoint/2010/main" val="264553881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 id="2147483666" r:id="rId6"/>
    <p:sldLayoutId id="2147483670" r:id="rId7"/>
    <p:sldLayoutId id="2147483668" r:id="rId8"/>
    <p:sldLayoutId id="2147483667" r:id="rId9"/>
    <p:sldLayoutId id="2147483669" r:id="rId10"/>
  </p:sldLayoutIdLst>
  <p:txStyles>
    <p:titleStyle>
      <a:lvl1pPr algn="l" defTabSz="914400" rtl="0" eaLnBrk="1" latinLnBrk="0" hangingPunct="1">
        <a:lnSpc>
          <a:spcPct val="90000"/>
        </a:lnSpc>
        <a:spcBef>
          <a:spcPct val="0"/>
        </a:spcBef>
        <a:buNone/>
        <a:defRPr sz="4000" b="0" i="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jamanetwork.com/journals/jamanetworkopen/fullarticle/2788119#zoi211211r1"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jamanetwork.com/journals/jamanetworkopen/fullarticle/2788119#zoi211211r4" TargetMode="External"/><Relationship Id="rId2" Type="http://schemas.openxmlformats.org/officeDocument/2006/relationships/hyperlink" Target="https://jamanetwork.com/journals/jamanetworkopen/fullarticle/2788119#zoi211211r2"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4AFF-20C8-5A41-8858-568B7AD947FA}"/>
              </a:ext>
            </a:extLst>
          </p:cNvPr>
          <p:cNvSpPr>
            <a:spLocks noGrp="1"/>
          </p:cNvSpPr>
          <p:nvPr>
            <p:ph type="ctrTitle"/>
          </p:nvPr>
        </p:nvSpPr>
        <p:spPr/>
        <p:txBody>
          <a:bodyPr/>
          <a:lstStyle/>
          <a:p>
            <a:r>
              <a:rPr lang="en-US" dirty="0" err="1"/>
              <a:t>CovCo</a:t>
            </a:r>
            <a:r>
              <a:rPr lang="en-US" dirty="0"/>
              <a:t> Writing Workshop</a:t>
            </a:r>
          </a:p>
        </p:txBody>
      </p:sp>
      <p:sp>
        <p:nvSpPr>
          <p:cNvPr id="3" name="Subtitle 2">
            <a:extLst>
              <a:ext uri="{FF2B5EF4-FFF2-40B4-BE49-F238E27FC236}">
                <a16:creationId xmlns:a16="http://schemas.microsoft.com/office/drawing/2014/main" id="{48F69C71-48F5-5D4F-B8C2-C1EB7384DB74}"/>
              </a:ext>
            </a:extLst>
          </p:cNvPr>
          <p:cNvSpPr>
            <a:spLocks noGrp="1"/>
          </p:cNvSpPr>
          <p:nvPr>
            <p:ph type="subTitle" idx="1"/>
          </p:nvPr>
        </p:nvSpPr>
        <p:spPr/>
        <p:txBody>
          <a:bodyPr/>
          <a:lstStyle/>
          <a:p>
            <a:r>
              <a:rPr lang="en-US" dirty="0"/>
              <a:t>Session Five: The Introduction Section</a:t>
            </a:r>
          </a:p>
        </p:txBody>
      </p:sp>
    </p:spTree>
    <p:extLst>
      <p:ext uri="{BB962C8B-B14F-4D97-AF65-F5344CB8AC3E}">
        <p14:creationId xmlns:p14="http://schemas.microsoft.com/office/powerpoint/2010/main" val="130773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2DF-BA60-7E43-B7EF-246FFC2C1F2B}"/>
              </a:ext>
            </a:extLst>
          </p:cNvPr>
          <p:cNvSpPr>
            <a:spLocks noGrp="1"/>
          </p:cNvSpPr>
          <p:nvPr>
            <p:ph type="title"/>
          </p:nvPr>
        </p:nvSpPr>
        <p:spPr/>
        <p:txBody>
          <a:bodyPr/>
          <a:lstStyle/>
          <a:p>
            <a:r>
              <a:rPr lang="en-US" dirty="0"/>
              <a:t>Introduction section overview</a:t>
            </a:r>
          </a:p>
        </p:txBody>
      </p:sp>
      <p:sp>
        <p:nvSpPr>
          <p:cNvPr id="3" name="Content Placeholder 2">
            <a:extLst>
              <a:ext uri="{FF2B5EF4-FFF2-40B4-BE49-F238E27FC236}">
                <a16:creationId xmlns:a16="http://schemas.microsoft.com/office/drawing/2014/main" id="{5858EFEE-AAD3-1645-992A-5125AD54BFBE}"/>
              </a:ext>
            </a:extLst>
          </p:cNvPr>
          <p:cNvSpPr>
            <a:spLocks noGrp="1"/>
          </p:cNvSpPr>
          <p:nvPr>
            <p:ph idx="1"/>
          </p:nvPr>
        </p:nvSpPr>
        <p:spPr/>
        <p:txBody>
          <a:bodyPr numCol="3"/>
          <a:lstStyle/>
          <a:p>
            <a:pPr marL="0" indent="0">
              <a:buNone/>
            </a:pPr>
            <a:r>
              <a:rPr lang="en-US" b="1" dirty="0"/>
              <a:t>Content</a:t>
            </a:r>
          </a:p>
          <a:p>
            <a:pPr>
              <a:buClr>
                <a:srgbClr val="00B050"/>
              </a:buClr>
              <a:buFont typeface="Wingdings" pitchFamily="2" charset="2"/>
              <a:buChar char="ü"/>
            </a:pPr>
            <a:r>
              <a:rPr lang="en-US" sz="1800" dirty="0"/>
              <a:t>Provide necessary background information with relevant citations</a:t>
            </a:r>
          </a:p>
          <a:p>
            <a:pPr>
              <a:buClr>
                <a:srgbClr val="00B050"/>
              </a:buClr>
              <a:buFont typeface="Wingdings" pitchFamily="2" charset="2"/>
              <a:buChar char="ü"/>
            </a:pPr>
            <a:r>
              <a:rPr lang="en-US" sz="1800" dirty="0"/>
              <a:t>Highlight gaps in current scientific knowledge that </a:t>
            </a:r>
            <a:r>
              <a:rPr lang="en-US" sz="1800" u="sng" dirty="0"/>
              <a:t>motivate your research question</a:t>
            </a:r>
          </a:p>
          <a:p>
            <a:pPr>
              <a:buClr>
                <a:srgbClr val="00B050"/>
              </a:buClr>
              <a:buFont typeface="Wingdings" pitchFamily="2" charset="2"/>
              <a:buChar char="ü"/>
            </a:pPr>
            <a:r>
              <a:rPr lang="en-US" sz="1800" dirty="0"/>
              <a:t>Explain focus of manuscript</a:t>
            </a:r>
          </a:p>
          <a:p>
            <a:pPr>
              <a:buClr>
                <a:srgbClr val="FF0000"/>
              </a:buClr>
              <a:buFont typeface="Zapf Dingbats"/>
              <a:buChar char="✘"/>
            </a:pPr>
            <a:r>
              <a:rPr lang="en-US" sz="1800" dirty="0"/>
              <a:t>Do not repeat abstract </a:t>
            </a:r>
          </a:p>
          <a:p>
            <a:pPr>
              <a:buClr>
                <a:srgbClr val="FF0000"/>
              </a:buClr>
              <a:buFont typeface="Zapf Dingbats"/>
              <a:buChar char="✘"/>
            </a:pPr>
            <a:r>
              <a:rPr lang="en-US" sz="1800" dirty="0"/>
              <a:t>Do not include detailed methods or results</a:t>
            </a:r>
          </a:p>
          <a:p>
            <a:pPr>
              <a:buClr>
                <a:srgbClr val="FF0000"/>
              </a:buClr>
              <a:buFont typeface="Zapf Dingbats"/>
              <a:buChar char="✘"/>
            </a:pPr>
            <a:r>
              <a:rPr lang="en-US" sz="1800" dirty="0"/>
              <a:t>Do not provide unnecessary background information</a:t>
            </a:r>
          </a:p>
          <a:p>
            <a:pPr marL="0" indent="0">
              <a:buNone/>
            </a:pPr>
            <a:r>
              <a:rPr lang="en-US" b="1" dirty="0"/>
              <a:t>Structure</a:t>
            </a:r>
          </a:p>
          <a:p>
            <a:pPr marL="514350" indent="-514350">
              <a:buFont typeface="+mj-lt"/>
              <a:buAutoNum type="arabicPeriod"/>
            </a:pPr>
            <a:r>
              <a:rPr lang="en-US" sz="1800" dirty="0"/>
              <a:t>Why is this topic important?</a:t>
            </a:r>
          </a:p>
          <a:p>
            <a:pPr marL="514350" indent="-514350">
              <a:buFont typeface="+mj-lt"/>
              <a:buAutoNum type="arabicPeriod"/>
            </a:pPr>
            <a:r>
              <a:rPr lang="en-US" sz="1800" dirty="0"/>
              <a:t>Current evidence</a:t>
            </a:r>
          </a:p>
          <a:p>
            <a:pPr marL="514350" indent="-514350">
              <a:buFont typeface="+mj-lt"/>
              <a:buAutoNum type="arabicPeriod"/>
            </a:pPr>
            <a:r>
              <a:rPr lang="en-US" sz="1800" dirty="0"/>
              <a:t>“The gap”</a:t>
            </a:r>
          </a:p>
          <a:p>
            <a:pPr marL="514350" indent="-514350">
              <a:buFont typeface="+mj-lt"/>
              <a:buAutoNum type="arabicPeriod"/>
            </a:pPr>
            <a:r>
              <a:rPr lang="en-US" sz="1800" dirty="0"/>
              <a:t>What will you do in this paper?</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Style</a:t>
            </a:r>
          </a:p>
          <a:p>
            <a:r>
              <a:rPr lang="en-US" sz="1800" dirty="0"/>
              <a:t>Use concise, specific sentences.</a:t>
            </a:r>
          </a:p>
          <a:p>
            <a:r>
              <a:rPr lang="en-US" sz="1800" dirty="0"/>
              <a:t>Define abbreviations</a:t>
            </a:r>
          </a:p>
          <a:p>
            <a:r>
              <a:rPr lang="en-US" sz="1800" dirty="0"/>
              <a:t>Provide citations</a:t>
            </a:r>
          </a:p>
          <a:p>
            <a:r>
              <a:rPr lang="en-US" sz="1800" dirty="0"/>
              <a:t>Use present tense for current evidence</a:t>
            </a:r>
          </a:p>
          <a:p>
            <a:r>
              <a:rPr lang="en-US" sz="1800" dirty="0"/>
              <a:t>Use past tense to describe what you did </a:t>
            </a:r>
          </a:p>
          <a:p>
            <a:pPr marL="0" indent="0">
              <a:buNone/>
            </a:pPr>
            <a:endParaRPr lang="en-US" sz="1800" b="1" dirty="0"/>
          </a:p>
          <a:p>
            <a:pPr>
              <a:buFont typeface="Wingdings" pitchFamily="2" charset="2"/>
              <a:buChar char="q"/>
            </a:pPr>
            <a:endParaRPr lang="en-US" dirty="0"/>
          </a:p>
          <a:p>
            <a:pPr marL="0" indent="0">
              <a:buNone/>
            </a:pPr>
            <a:endParaRPr lang="en-US" b="1" dirty="0"/>
          </a:p>
        </p:txBody>
      </p:sp>
    </p:spTree>
    <p:extLst>
      <p:ext uri="{BB962C8B-B14F-4D97-AF65-F5344CB8AC3E}">
        <p14:creationId xmlns:p14="http://schemas.microsoft.com/office/powerpoint/2010/main" val="107927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F71D-651B-A24B-9AC2-103A74FACC74}"/>
              </a:ext>
            </a:extLst>
          </p:cNvPr>
          <p:cNvSpPr>
            <a:spLocks noGrp="1"/>
          </p:cNvSpPr>
          <p:nvPr>
            <p:ph type="title"/>
          </p:nvPr>
        </p:nvSpPr>
        <p:spPr/>
        <p:txBody>
          <a:bodyPr/>
          <a:lstStyle/>
          <a:p>
            <a:r>
              <a:rPr lang="en-US" dirty="0"/>
              <a:t>Structured Manuscripts</a:t>
            </a:r>
          </a:p>
        </p:txBody>
      </p:sp>
      <p:sp>
        <p:nvSpPr>
          <p:cNvPr id="3" name="Content Placeholder 2">
            <a:extLst>
              <a:ext uri="{FF2B5EF4-FFF2-40B4-BE49-F238E27FC236}">
                <a16:creationId xmlns:a16="http://schemas.microsoft.com/office/drawing/2014/main" id="{23F133B0-9529-994D-8156-108CCCA9D0CD}"/>
              </a:ext>
            </a:extLst>
          </p:cNvPr>
          <p:cNvSpPr>
            <a:spLocks noGrp="1"/>
          </p:cNvSpPr>
          <p:nvPr>
            <p:ph idx="1"/>
          </p:nvPr>
        </p:nvSpPr>
        <p:spPr>
          <a:xfrm>
            <a:off x="838200" y="1429840"/>
            <a:ext cx="10789356" cy="4351338"/>
          </a:xfrm>
        </p:spPr>
        <p:txBody>
          <a:bodyPr/>
          <a:lstStyle/>
          <a:p>
            <a:pPr marL="0" indent="0">
              <a:lnSpc>
                <a:spcPct val="100000"/>
              </a:lnSpc>
              <a:spcBef>
                <a:spcPts val="0"/>
              </a:spcBef>
              <a:buNone/>
            </a:pPr>
            <a:r>
              <a:rPr lang="en-US" sz="1800" b="1" dirty="0"/>
              <a:t>Title and Abstract: </a:t>
            </a:r>
            <a:r>
              <a:rPr lang="en-US" sz="1800" dirty="0"/>
              <a:t>Summarizes your work</a:t>
            </a:r>
            <a:br>
              <a:rPr lang="en-US" sz="1800" dirty="0"/>
            </a:br>
            <a:endParaRPr lang="en-US" sz="1800" dirty="0"/>
          </a:p>
          <a:p>
            <a:pPr marL="0" indent="0">
              <a:lnSpc>
                <a:spcPct val="100000"/>
              </a:lnSpc>
              <a:spcBef>
                <a:spcPts val="0"/>
              </a:spcBef>
              <a:buNone/>
            </a:pPr>
            <a:r>
              <a:rPr lang="en-US" sz="1800" b="1" dirty="0">
                <a:solidFill>
                  <a:srgbClr val="C00000"/>
                </a:solidFill>
              </a:rPr>
              <a:t>Introduction </a:t>
            </a:r>
          </a:p>
          <a:p>
            <a:pPr>
              <a:lnSpc>
                <a:spcPct val="100000"/>
              </a:lnSpc>
              <a:spcBef>
                <a:spcPts val="0"/>
              </a:spcBef>
            </a:pPr>
            <a:r>
              <a:rPr lang="en-US" sz="1800" dirty="0">
                <a:solidFill>
                  <a:srgbClr val="C00000"/>
                </a:solidFill>
              </a:rPr>
              <a:t>Highlights gaps in current scientific knowledge</a:t>
            </a:r>
          </a:p>
          <a:p>
            <a:pPr>
              <a:lnSpc>
                <a:spcPct val="100000"/>
              </a:lnSpc>
              <a:spcBef>
                <a:spcPts val="0"/>
              </a:spcBef>
            </a:pPr>
            <a:r>
              <a:rPr lang="en-US" sz="1800" dirty="0">
                <a:solidFill>
                  <a:srgbClr val="C00000"/>
                </a:solidFill>
              </a:rPr>
              <a:t>Explains the focus of your manuscript </a:t>
            </a:r>
            <a:br>
              <a:rPr lang="en-US" sz="1800" dirty="0"/>
            </a:br>
            <a:endParaRPr lang="en-US" sz="1800" dirty="0"/>
          </a:p>
          <a:p>
            <a:pPr marL="0" indent="0">
              <a:lnSpc>
                <a:spcPct val="100000"/>
              </a:lnSpc>
              <a:spcBef>
                <a:spcPts val="0"/>
              </a:spcBef>
              <a:buNone/>
            </a:pPr>
            <a:r>
              <a:rPr lang="en-US" sz="1800" b="1" dirty="0"/>
              <a:t>Methods: </a:t>
            </a:r>
            <a:r>
              <a:rPr lang="en-US" sz="1800" dirty="0"/>
              <a:t>Describes what you did in enough detail that someone else could reproduce your study</a:t>
            </a:r>
            <a:br>
              <a:rPr lang="en-US" sz="1800" dirty="0"/>
            </a:br>
            <a:endParaRPr lang="en-US" sz="1800" dirty="0"/>
          </a:p>
          <a:p>
            <a:pPr marL="0" indent="0">
              <a:lnSpc>
                <a:spcPct val="100000"/>
              </a:lnSpc>
              <a:spcBef>
                <a:spcPts val="0"/>
              </a:spcBef>
              <a:buNone/>
            </a:pPr>
            <a:r>
              <a:rPr lang="en-US" sz="1800" b="1" dirty="0"/>
              <a:t>Results: </a:t>
            </a:r>
            <a:r>
              <a:rPr lang="en-US" sz="1800" dirty="0"/>
              <a:t> Objectively share your findings, often using tables or graphs</a:t>
            </a:r>
            <a:br>
              <a:rPr lang="en-US" sz="1800" dirty="0"/>
            </a:br>
            <a:endParaRPr lang="en-US" sz="1800" dirty="0"/>
          </a:p>
          <a:p>
            <a:pPr marL="0" indent="0">
              <a:lnSpc>
                <a:spcPct val="100000"/>
              </a:lnSpc>
              <a:spcBef>
                <a:spcPts val="0"/>
              </a:spcBef>
              <a:buNone/>
            </a:pPr>
            <a:r>
              <a:rPr lang="en-US" sz="1800" b="1" dirty="0"/>
              <a:t>Discussion</a:t>
            </a:r>
          </a:p>
          <a:p>
            <a:pPr>
              <a:lnSpc>
                <a:spcPct val="100000"/>
              </a:lnSpc>
              <a:spcBef>
                <a:spcPts val="0"/>
              </a:spcBef>
            </a:pPr>
            <a:r>
              <a:rPr lang="en-US" sz="1800" dirty="0"/>
              <a:t>Interprets your findings in the context of the literature and limitations</a:t>
            </a:r>
          </a:p>
          <a:p>
            <a:pPr>
              <a:lnSpc>
                <a:spcPct val="100000"/>
              </a:lnSpc>
              <a:spcBef>
                <a:spcPts val="0"/>
              </a:spcBef>
            </a:pPr>
            <a:r>
              <a:rPr lang="en-US" sz="1800" dirty="0"/>
              <a:t>Suggests scientific, clinical, or operational next steps</a:t>
            </a:r>
            <a:br>
              <a:rPr lang="en-US" sz="1800" dirty="0"/>
            </a:br>
            <a:endParaRPr lang="en-US" sz="1800" dirty="0"/>
          </a:p>
          <a:p>
            <a:pPr marL="0" indent="0">
              <a:lnSpc>
                <a:spcPct val="100000"/>
              </a:lnSpc>
              <a:spcBef>
                <a:spcPts val="0"/>
              </a:spcBef>
              <a:buNone/>
            </a:pPr>
            <a:r>
              <a:rPr lang="en-US" sz="1800" b="1" dirty="0"/>
              <a:t>Declarations: </a:t>
            </a:r>
            <a:r>
              <a:rPr lang="en-US" sz="1800" dirty="0"/>
              <a:t>Provides transparency to support ethical conduct of researcher</a:t>
            </a:r>
            <a:endParaRPr lang="en-US" sz="1800" b="1" dirty="0"/>
          </a:p>
        </p:txBody>
      </p:sp>
    </p:spTree>
    <p:extLst>
      <p:ext uri="{BB962C8B-B14F-4D97-AF65-F5344CB8AC3E}">
        <p14:creationId xmlns:p14="http://schemas.microsoft.com/office/powerpoint/2010/main" val="363336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introduction sections</a:t>
            </a:r>
          </a:p>
        </p:txBody>
      </p:sp>
      <p:sp>
        <p:nvSpPr>
          <p:cNvPr id="3" name="Content Placeholder 2"/>
          <p:cNvSpPr>
            <a:spLocks noGrp="1"/>
          </p:cNvSpPr>
          <p:nvPr>
            <p:ph sz="half" idx="1"/>
          </p:nvPr>
        </p:nvSpPr>
        <p:spPr>
          <a:xfrm>
            <a:off x="838200" y="1638789"/>
            <a:ext cx="6723184" cy="3782297"/>
          </a:xfrm>
        </p:spPr>
        <p:txBody>
          <a:bodyPr/>
          <a:lstStyle/>
          <a:p>
            <a:pPr>
              <a:buClr>
                <a:srgbClr val="00B050"/>
              </a:buClr>
              <a:buFont typeface="Wingdings" pitchFamily="2" charset="2"/>
              <a:buChar char="ü"/>
            </a:pPr>
            <a:r>
              <a:rPr lang="en-US" sz="2400" dirty="0"/>
              <a:t>Provide necessary background information with relevant citations</a:t>
            </a:r>
          </a:p>
          <a:p>
            <a:pPr>
              <a:buClr>
                <a:srgbClr val="00B050"/>
              </a:buClr>
              <a:buFont typeface="Wingdings" pitchFamily="2" charset="2"/>
              <a:buChar char="ü"/>
            </a:pPr>
            <a:r>
              <a:rPr lang="en-US" sz="2400" dirty="0"/>
              <a:t>Highlight gaps in current scientific knowledge that </a:t>
            </a:r>
            <a:r>
              <a:rPr lang="en-US" sz="2400" u="sng" dirty="0"/>
              <a:t>motivate your research question</a:t>
            </a:r>
          </a:p>
          <a:p>
            <a:pPr>
              <a:buClr>
                <a:srgbClr val="00B050"/>
              </a:buClr>
              <a:buFont typeface="Wingdings" pitchFamily="2" charset="2"/>
              <a:buChar char="ü"/>
            </a:pPr>
            <a:r>
              <a:rPr lang="en-US" sz="2400" dirty="0"/>
              <a:t>Explain focus of manuscript</a:t>
            </a:r>
          </a:p>
          <a:p>
            <a:pPr>
              <a:buClr>
                <a:srgbClr val="FF0000"/>
              </a:buClr>
              <a:buFont typeface="Zapf Dingbats"/>
              <a:buChar char="✘"/>
            </a:pPr>
            <a:r>
              <a:rPr lang="en-US" sz="2400" dirty="0"/>
              <a:t>Do not repeat abstract </a:t>
            </a:r>
          </a:p>
          <a:p>
            <a:pPr>
              <a:buClr>
                <a:srgbClr val="FF0000"/>
              </a:buClr>
              <a:buFont typeface="Zapf Dingbats"/>
              <a:buChar char="✘"/>
            </a:pPr>
            <a:r>
              <a:rPr lang="en-US" sz="2400" dirty="0"/>
              <a:t>Do not include detailed methods or results</a:t>
            </a:r>
          </a:p>
          <a:p>
            <a:pPr>
              <a:buClr>
                <a:srgbClr val="FF0000"/>
              </a:buClr>
              <a:buFont typeface="Zapf Dingbats"/>
              <a:buChar char="✘"/>
            </a:pPr>
            <a:r>
              <a:rPr lang="en-US" sz="2400" dirty="0"/>
              <a:t>Do not provide unnecessary background information</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3</a:t>
            </a:fld>
            <a:endParaRPr lang="en-US"/>
          </a:p>
        </p:txBody>
      </p:sp>
    </p:spTree>
    <p:extLst>
      <p:ext uri="{BB962C8B-B14F-4D97-AF65-F5344CB8AC3E}">
        <p14:creationId xmlns:p14="http://schemas.microsoft.com/office/powerpoint/2010/main" val="126037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introduction sections</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4</a:t>
            </a:fld>
            <a:endParaRPr lang="en-US"/>
          </a:p>
        </p:txBody>
      </p:sp>
      <p:graphicFrame>
        <p:nvGraphicFramePr>
          <p:cNvPr id="6" name="Diagram 5">
            <a:extLst>
              <a:ext uri="{FF2B5EF4-FFF2-40B4-BE49-F238E27FC236}">
                <a16:creationId xmlns:a16="http://schemas.microsoft.com/office/drawing/2014/main" id="{A1921484-FBC0-8344-8DCA-D5B7ABB8D752}"/>
              </a:ext>
            </a:extLst>
          </p:cNvPr>
          <p:cNvGraphicFramePr/>
          <p:nvPr>
            <p:extLst>
              <p:ext uri="{D42A27DB-BD31-4B8C-83A1-F6EECF244321}">
                <p14:modId xmlns:p14="http://schemas.microsoft.com/office/powerpoint/2010/main" val="3338819428"/>
              </p:ext>
            </p:extLst>
          </p:nvPr>
        </p:nvGraphicFramePr>
        <p:xfrm>
          <a:off x="2032000" y="9482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1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introduction</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5</a:t>
            </a:fld>
            <a:endParaRPr lang="en-US"/>
          </a:p>
        </p:txBody>
      </p:sp>
      <p:sp>
        <p:nvSpPr>
          <p:cNvPr id="7" name="Content Placeholder 6">
            <a:extLst>
              <a:ext uri="{FF2B5EF4-FFF2-40B4-BE49-F238E27FC236}">
                <a16:creationId xmlns:a16="http://schemas.microsoft.com/office/drawing/2014/main" id="{7F14B872-F250-924A-B627-B2C1BF7663E4}"/>
              </a:ext>
            </a:extLst>
          </p:cNvPr>
          <p:cNvSpPr>
            <a:spLocks noGrp="1"/>
          </p:cNvSpPr>
          <p:nvPr>
            <p:ph sz="half" idx="1"/>
          </p:nvPr>
        </p:nvSpPr>
        <p:spPr>
          <a:xfrm>
            <a:off x="838201" y="1253331"/>
            <a:ext cx="10167256" cy="4351338"/>
          </a:xfrm>
        </p:spPr>
        <p:txBody>
          <a:bodyPr/>
          <a:lstStyle/>
          <a:p>
            <a:r>
              <a:rPr lang="en-US" dirty="0"/>
              <a:t>Introduction are typically 3-4 paragraph</a:t>
            </a:r>
          </a:p>
          <a:p>
            <a:endParaRPr lang="en-US" dirty="0"/>
          </a:p>
          <a:p>
            <a:r>
              <a:rPr lang="en-US" dirty="0"/>
              <a:t>Typically, a paragraph for: (1) Big picture (2) Currently evidence and the gap (3) What this paper will achieve</a:t>
            </a:r>
          </a:p>
          <a:p>
            <a:pPr lvl="1"/>
            <a:r>
              <a:rPr lang="en-US" dirty="0"/>
              <a:t>May be shorter depending on article type</a:t>
            </a: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397224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Big picture: </a:t>
            </a:r>
            <a:r>
              <a:rPr lang="en-US" dirty="0"/>
              <a:t>Why is this topic important?</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6</a:t>
            </a:fld>
            <a:endParaRPr lang="en-US"/>
          </a:p>
        </p:txBody>
      </p:sp>
      <p:sp>
        <p:nvSpPr>
          <p:cNvPr id="6" name="Content Placeholder 5">
            <a:extLst>
              <a:ext uri="{FF2B5EF4-FFF2-40B4-BE49-F238E27FC236}">
                <a16:creationId xmlns:a16="http://schemas.microsoft.com/office/drawing/2014/main" id="{FD3A237C-94DB-8946-8391-F1D122783256}"/>
              </a:ext>
            </a:extLst>
          </p:cNvPr>
          <p:cNvSpPr>
            <a:spLocks noGrp="1"/>
          </p:cNvSpPr>
          <p:nvPr>
            <p:ph sz="half" idx="1"/>
          </p:nvPr>
        </p:nvSpPr>
        <p:spPr>
          <a:xfrm>
            <a:off x="838201" y="1253331"/>
            <a:ext cx="10003970" cy="4673940"/>
          </a:xfrm>
        </p:spPr>
        <p:txBody>
          <a:bodyPr/>
          <a:lstStyle/>
          <a:p>
            <a:r>
              <a:rPr lang="en-US" dirty="0"/>
              <a:t>Provide background information and set the context</a:t>
            </a:r>
          </a:p>
          <a:p>
            <a:r>
              <a:rPr lang="en-US" dirty="0"/>
              <a:t>First 1-2 sentences are typically broad </a:t>
            </a:r>
          </a:p>
          <a:p>
            <a:endParaRPr lang="en-US" dirty="0"/>
          </a:p>
          <a:p>
            <a:pPr marL="0" indent="0">
              <a:buNone/>
            </a:pPr>
            <a:endParaRPr lang="en-US" dirty="0"/>
          </a:p>
        </p:txBody>
      </p:sp>
      <p:sp>
        <p:nvSpPr>
          <p:cNvPr id="9" name="TextBox 8">
            <a:extLst>
              <a:ext uri="{FF2B5EF4-FFF2-40B4-BE49-F238E27FC236}">
                <a16:creationId xmlns:a16="http://schemas.microsoft.com/office/drawing/2014/main" id="{8AAB3176-6F7F-8B4D-B29F-25CF05451247}"/>
              </a:ext>
            </a:extLst>
          </p:cNvPr>
          <p:cNvSpPr txBox="1"/>
          <p:nvPr/>
        </p:nvSpPr>
        <p:spPr>
          <a:xfrm>
            <a:off x="1943100" y="2351868"/>
            <a:ext cx="8305800" cy="923330"/>
          </a:xfrm>
          <a:prstGeom prst="rect">
            <a:avLst/>
          </a:prstGeom>
          <a:noFill/>
        </p:spPr>
        <p:txBody>
          <a:bodyPr wrap="square">
            <a:spAutoFit/>
          </a:bodyPr>
          <a:lstStyle/>
          <a:p>
            <a:r>
              <a:rPr lang="en-US" b="0" i="0" dirty="0">
                <a:solidFill>
                  <a:schemeClr val="accent5">
                    <a:lumMod val="75000"/>
                  </a:schemeClr>
                </a:solidFill>
                <a:effectLst/>
                <a:latin typeface="Source Sans Pro" panose="020B0503030403020204" pitchFamily="34" charset="0"/>
              </a:rPr>
              <a:t>“Despite the initially promising results of nationwide vaccination campaigns, many countries are currently experiencing a resurgence of COVID-19, dominated by the delta (B.1.617.2) variant of SARS-CoV-2.” (</a:t>
            </a:r>
            <a:r>
              <a:rPr lang="en-US" b="0" i="0" dirty="0" err="1">
                <a:solidFill>
                  <a:schemeClr val="accent5">
                    <a:lumMod val="75000"/>
                  </a:schemeClr>
                </a:solidFill>
                <a:effectLst/>
                <a:latin typeface="Source Sans Pro" panose="020B0503030403020204" pitchFamily="34" charset="0"/>
              </a:rPr>
              <a:t>Barda</a:t>
            </a:r>
            <a:r>
              <a:rPr lang="en-US" dirty="0">
                <a:solidFill>
                  <a:schemeClr val="accent5">
                    <a:lumMod val="75000"/>
                  </a:schemeClr>
                </a:solidFill>
                <a:latin typeface="Source Sans Pro" panose="020B0503030403020204" pitchFamily="34" charset="0"/>
              </a:rPr>
              <a:t> et al., The Lancet, 2021)</a:t>
            </a:r>
            <a:endParaRPr lang="en-US" dirty="0">
              <a:solidFill>
                <a:schemeClr val="accent5">
                  <a:lumMod val="75000"/>
                </a:schemeClr>
              </a:solidFill>
            </a:endParaRPr>
          </a:p>
        </p:txBody>
      </p:sp>
      <p:sp>
        <p:nvSpPr>
          <p:cNvPr id="14" name="TextBox 13">
            <a:extLst>
              <a:ext uri="{FF2B5EF4-FFF2-40B4-BE49-F238E27FC236}">
                <a16:creationId xmlns:a16="http://schemas.microsoft.com/office/drawing/2014/main" id="{F811B1A6-F9FD-E749-B2A3-759E0C11D2C2}"/>
              </a:ext>
            </a:extLst>
          </p:cNvPr>
          <p:cNvSpPr txBox="1"/>
          <p:nvPr/>
        </p:nvSpPr>
        <p:spPr>
          <a:xfrm>
            <a:off x="1943099" y="3464003"/>
            <a:ext cx="7984671" cy="1477328"/>
          </a:xfrm>
          <a:prstGeom prst="rect">
            <a:avLst/>
          </a:prstGeom>
          <a:noFill/>
        </p:spPr>
        <p:txBody>
          <a:bodyPr wrap="square">
            <a:spAutoFit/>
          </a:bodyPr>
          <a:lstStyle/>
          <a:p>
            <a:r>
              <a:rPr lang="en-US" b="0" i="0" dirty="0">
                <a:solidFill>
                  <a:schemeClr val="accent6">
                    <a:lumMod val="75000"/>
                  </a:schemeClr>
                </a:solidFill>
                <a:effectLst/>
                <a:latin typeface="Guardian TextSans Web"/>
              </a:rPr>
              <a:t>“Hormonal contraceptive use has been increasing worldwide. In 2019, approximately 1.1 billion women of reproductive age were in need of family planning services worldwide, with almost 50% of those women using various hormonal contraceptive methods,</a:t>
            </a:r>
            <a:r>
              <a:rPr lang="en-US" b="0" i="0" u="none" strike="noStrike" baseline="30000" dirty="0">
                <a:solidFill>
                  <a:schemeClr val="accent6">
                    <a:lumMod val="75000"/>
                  </a:schemeClr>
                </a:solidFill>
                <a:effectLst/>
                <a:latin typeface="Guardian TextSans Web"/>
                <a:hlinkClick r:id="rId2">
                  <a:extLst>
                    <a:ext uri="{A12FA001-AC4F-418D-AE19-62706E023703}">
                      <ahyp:hlinkClr xmlns:ahyp="http://schemas.microsoft.com/office/drawing/2018/hyperlinkcolor" val="tx"/>
                    </a:ext>
                  </a:extLst>
                </a:hlinkClick>
              </a:rPr>
              <a:t>1</a:t>
            </a:r>
            <a:r>
              <a:rPr lang="en-US" b="0" i="0" dirty="0">
                <a:solidFill>
                  <a:schemeClr val="accent6">
                    <a:lumMod val="75000"/>
                  </a:schemeClr>
                </a:solidFill>
                <a:effectLst/>
                <a:latin typeface="Guardian TextSans Web"/>
              </a:rPr>
              <a:t> including either estrogen and progesterone or progesterone only.” (</a:t>
            </a:r>
            <a:r>
              <a:rPr lang="en-US" b="0" i="0" dirty="0" err="1">
                <a:solidFill>
                  <a:schemeClr val="accent6">
                    <a:lumMod val="75000"/>
                  </a:schemeClr>
                </a:solidFill>
                <a:effectLst/>
                <a:latin typeface="Guardian TextSans Web"/>
              </a:rPr>
              <a:t>Brabaharan</a:t>
            </a:r>
            <a:r>
              <a:rPr lang="en-US" b="0" i="0" dirty="0">
                <a:solidFill>
                  <a:schemeClr val="accent6">
                    <a:lumMod val="75000"/>
                  </a:schemeClr>
                </a:solidFill>
                <a:effectLst/>
                <a:latin typeface="Guardian TextSans Web"/>
              </a:rPr>
              <a:t> et al., JAMA Network Open, 2021)</a:t>
            </a:r>
            <a:endParaRPr lang="en-US" dirty="0">
              <a:solidFill>
                <a:schemeClr val="accent6">
                  <a:lumMod val="75000"/>
                </a:schemeClr>
              </a:solidFill>
            </a:endParaRPr>
          </a:p>
        </p:txBody>
      </p:sp>
    </p:spTree>
    <p:extLst>
      <p:ext uri="{BB962C8B-B14F-4D97-AF65-F5344CB8AC3E}">
        <p14:creationId xmlns:p14="http://schemas.microsoft.com/office/powerpoint/2010/main" val="357421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currently known and what is the gap? </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7</a:t>
            </a:fld>
            <a:endParaRPr lang="en-US"/>
          </a:p>
        </p:txBody>
      </p:sp>
      <p:sp>
        <p:nvSpPr>
          <p:cNvPr id="6" name="Content Placeholder 5">
            <a:extLst>
              <a:ext uri="{FF2B5EF4-FFF2-40B4-BE49-F238E27FC236}">
                <a16:creationId xmlns:a16="http://schemas.microsoft.com/office/drawing/2014/main" id="{FD3A237C-94DB-8946-8391-F1D122783256}"/>
              </a:ext>
            </a:extLst>
          </p:cNvPr>
          <p:cNvSpPr>
            <a:spLocks noGrp="1"/>
          </p:cNvSpPr>
          <p:nvPr>
            <p:ph sz="half" idx="1"/>
          </p:nvPr>
        </p:nvSpPr>
        <p:spPr>
          <a:xfrm>
            <a:off x="838201" y="1253331"/>
            <a:ext cx="10003970" cy="1005472"/>
          </a:xfrm>
        </p:spPr>
        <p:txBody>
          <a:bodyPr/>
          <a:lstStyle/>
          <a:p>
            <a:r>
              <a:rPr lang="en-US" dirty="0"/>
              <a:t>Provide relevant citations but do not get bogged down in the details of other studies </a:t>
            </a:r>
          </a:p>
        </p:txBody>
      </p:sp>
      <p:sp>
        <p:nvSpPr>
          <p:cNvPr id="7" name="TextBox 6">
            <a:extLst>
              <a:ext uri="{FF2B5EF4-FFF2-40B4-BE49-F238E27FC236}">
                <a16:creationId xmlns:a16="http://schemas.microsoft.com/office/drawing/2014/main" id="{B67C2EF5-044F-674A-BCEC-FF367C6C40C1}"/>
              </a:ext>
            </a:extLst>
          </p:cNvPr>
          <p:cNvSpPr txBox="1"/>
          <p:nvPr/>
        </p:nvSpPr>
        <p:spPr>
          <a:xfrm>
            <a:off x="2025423" y="2258803"/>
            <a:ext cx="8000320" cy="1477328"/>
          </a:xfrm>
          <a:prstGeom prst="rect">
            <a:avLst/>
          </a:prstGeom>
          <a:noFill/>
        </p:spPr>
        <p:txBody>
          <a:bodyPr wrap="square">
            <a:spAutoFit/>
          </a:bodyPr>
          <a:lstStyle/>
          <a:p>
            <a:r>
              <a:rPr lang="en-US" b="0" i="0" dirty="0">
                <a:solidFill>
                  <a:schemeClr val="accent5">
                    <a:lumMod val="75000"/>
                  </a:schemeClr>
                </a:solidFill>
                <a:effectLst/>
                <a:latin typeface="Source Sans Pro" panose="020B0503030403020204" pitchFamily="34" charset="0"/>
              </a:rPr>
              <a:t>“Faced with rising rates of COVID-19-related admissions to hospital, and based on initial evidence suggesting a pronounced humoral response to a third dose of the mRNA vaccines,</a:t>
            </a:r>
            <a:r>
              <a:rPr lang="en-US" b="0" i="0" baseline="30000" dirty="0">
                <a:solidFill>
                  <a:schemeClr val="accent5">
                    <a:lumMod val="75000"/>
                  </a:schemeClr>
                </a:solidFill>
                <a:effectLst/>
                <a:latin typeface="Source Sans Pro" panose="020B0503030403020204" pitchFamily="34" charset="0"/>
              </a:rPr>
              <a:t>5-7</a:t>
            </a:r>
            <a:r>
              <a:rPr lang="en-US" b="0" i="0" dirty="0">
                <a:solidFill>
                  <a:schemeClr val="accent5">
                    <a:lumMod val="75000"/>
                  </a:schemeClr>
                </a:solidFill>
                <a:effectLst/>
                <a:latin typeface="Source Sans Pro" panose="020B0503030403020204" pitchFamily="34" charset="0"/>
              </a:rPr>
              <a:t> the Israeli Ministry of Health announced a campaign to administer a third dose of the BNT162b2 mRNA COVID-19 vaccine (Pfizer–BioNTech</a:t>
            </a:r>
            <a:r>
              <a:rPr lang="en-US" dirty="0">
                <a:solidFill>
                  <a:schemeClr val="accent5">
                    <a:lumMod val="75000"/>
                  </a:schemeClr>
                </a:solidFill>
                <a:latin typeface="Source Sans Pro" panose="020B0503030403020204" pitchFamily="34" charset="0"/>
              </a:rPr>
              <a:t>).” (</a:t>
            </a:r>
            <a:r>
              <a:rPr lang="en-US" dirty="0" err="1">
                <a:solidFill>
                  <a:schemeClr val="accent5">
                    <a:lumMod val="75000"/>
                  </a:schemeClr>
                </a:solidFill>
                <a:latin typeface="Source Sans Pro" panose="020B0503030403020204" pitchFamily="34" charset="0"/>
              </a:rPr>
              <a:t>Barda</a:t>
            </a:r>
            <a:r>
              <a:rPr lang="en-US" dirty="0">
                <a:solidFill>
                  <a:schemeClr val="accent5">
                    <a:lumMod val="75000"/>
                  </a:schemeClr>
                </a:solidFill>
                <a:latin typeface="Source Sans Pro" panose="020B0503030403020204" pitchFamily="34" charset="0"/>
              </a:rPr>
              <a:t> et al., The Lancet, 2021)</a:t>
            </a:r>
            <a:endParaRPr lang="en-US" dirty="0">
              <a:solidFill>
                <a:schemeClr val="accent5">
                  <a:lumMod val="75000"/>
                </a:schemeClr>
              </a:solidFill>
            </a:endParaRPr>
          </a:p>
        </p:txBody>
      </p:sp>
      <p:sp>
        <p:nvSpPr>
          <p:cNvPr id="8" name="TextBox 7">
            <a:extLst>
              <a:ext uri="{FF2B5EF4-FFF2-40B4-BE49-F238E27FC236}">
                <a16:creationId xmlns:a16="http://schemas.microsoft.com/office/drawing/2014/main" id="{63D26ED1-34A6-6840-93B4-19316DABC007}"/>
              </a:ext>
            </a:extLst>
          </p:cNvPr>
          <p:cNvSpPr txBox="1"/>
          <p:nvPr/>
        </p:nvSpPr>
        <p:spPr>
          <a:xfrm>
            <a:off x="2025423" y="3864440"/>
            <a:ext cx="8000320" cy="1754326"/>
          </a:xfrm>
          <a:prstGeom prst="rect">
            <a:avLst/>
          </a:prstGeom>
          <a:noFill/>
        </p:spPr>
        <p:txBody>
          <a:bodyPr wrap="square">
            <a:spAutoFit/>
          </a:bodyPr>
          <a:lstStyle/>
          <a:p>
            <a:r>
              <a:rPr lang="en-US" b="0" i="0" dirty="0">
                <a:solidFill>
                  <a:schemeClr val="accent6">
                    <a:lumMod val="75000"/>
                  </a:schemeClr>
                </a:solidFill>
                <a:effectLst/>
                <a:latin typeface="Guardian TextSans Web"/>
              </a:rPr>
              <a:t>“However, contradictory results have been reported from several meta-analyses</a:t>
            </a:r>
            <a:r>
              <a:rPr lang="en-US" b="0" i="0" u="none" strike="noStrike" baseline="30000" dirty="0">
                <a:solidFill>
                  <a:schemeClr val="accent6">
                    <a:lumMod val="75000"/>
                  </a:schemeClr>
                </a:solidFill>
                <a:effectLst/>
                <a:latin typeface="Guardian TextSans Web"/>
                <a:hlinkClick r:id="rId2">
                  <a:extLst>
                    <a:ext uri="{A12FA001-AC4F-418D-AE19-62706E023703}">
                      <ahyp:hlinkClr xmlns:ahyp="http://schemas.microsoft.com/office/drawing/2018/hyperlinkcolor" val="tx"/>
                    </a:ext>
                  </a:extLst>
                </a:hlinkClick>
              </a:rPr>
              <a:t>2</a:t>
            </a:r>
            <a:r>
              <a:rPr lang="en-US" b="0" i="0" baseline="30000" dirty="0">
                <a:solidFill>
                  <a:schemeClr val="accent6">
                    <a:lumMod val="75000"/>
                  </a:schemeClr>
                </a:solidFill>
                <a:effectLst/>
                <a:latin typeface="Guardian TextSans Web"/>
              </a:rPr>
              <a:t>,</a:t>
            </a:r>
            <a:r>
              <a:rPr lang="en-US" b="0" i="0" u="none" strike="noStrike" baseline="30000" dirty="0">
                <a:solidFill>
                  <a:schemeClr val="accent6">
                    <a:lumMod val="75000"/>
                  </a:schemeClr>
                </a:solidFill>
                <a:effectLst/>
                <a:latin typeface="Guardian TextSans Web"/>
                <a:hlinkClick r:id="rId3">
                  <a:extLst>
                    <a:ext uri="{A12FA001-AC4F-418D-AE19-62706E023703}">
                      <ahyp:hlinkClr xmlns:ahyp="http://schemas.microsoft.com/office/drawing/2018/hyperlinkcolor" val="tx"/>
                    </a:ext>
                  </a:extLst>
                </a:hlinkClick>
              </a:rPr>
              <a:t>4</a:t>
            </a:r>
            <a:r>
              <a:rPr lang="en-US" b="0" i="0" dirty="0">
                <a:solidFill>
                  <a:schemeClr val="accent6">
                    <a:lumMod val="75000"/>
                  </a:schemeClr>
                </a:solidFill>
                <a:effectLst/>
                <a:latin typeface="Guardian TextSans Web"/>
              </a:rPr>
              <a:t> on the associations between hormonal contraceptive use and adverse health outcomes. The use of hormonal contraception has been associated with either reduced or increased risk of many adverse health outcomes, including cancer, cardiovascular, fracture, gastrointestinal, and metabolic outcomes.</a:t>
            </a:r>
            <a:r>
              <a:rPr lang="en-US" b="0" i="0" u="none" strike="noStrike" baseline="30000" dirty="0">
                <a:solidFill>
                  <a:schemeClr val="accent6">
                    <a:lumMod val="75000"/>
                  </a:schemeClr>
                </a:solidFill>
                <a:effectLst/>
                <a:latin typeface="Guardian TextSans Web"/>
                <a:hlinkClick r:id="rId3">
                  <a:extLst>
                    <a:ext uri="{A12FA001-AC4F-418D-AE19-62706E023703}">
                      <ahyp:hlinkClr xmlns:ahyp="http://schemas.microsoft.com/office/drawing/2018/hyperlinkcolor" val="tx"/>
                    </a:ext>
                  </a:extLst>
                </a:hlinkClick>
              </a:rPr>
              <a:t>4</a:t>
            </a:r>
            <a:r>
              <a:rPr lang="en-US" dirty="0">
                <a:solidFill>
                  <a:schemeClr val="accent6">
                    <a:lumMod val="75000"/>
                  </a:schemeClr>
                </a:solidFill>
                <a:latin typeface="Guardian TextSans Web"/>
              </a:rPr>
              <a:t>” (</a:t>
            </a:r>
            <a:r>
              <a:rPr lang="en-US" dirty="0" err="1">
                <a:solidFill>
                  <a:schemeClr val="accent6">
                    <a:lumMod val="75000"/>
                  </a:schemeClr>
                </a:solidFill>
                <a:latin typeface="Guardian TextSans Web"/>
              </a:rPr>
              <a:t>Brabaharan</a:t>
            </a:r>
            <a:r>
              <a:rPr lang="en-US" dirty="0">
                <a:solidFill>
                  <a:schemeClr val="accent6">
                    <a:lumMod val="75000"/>
                  </a:schemeClr>
                </a:solidFill>
                <a:latin typeface="Guardian TextSans Web"/>
              </a:rPr>
              <a:t> et al., JAMA Network Open, 2021)</a:t>
            </a:r>
            <a:endParaRPr lang="en-US" dirty="0">
              <a:solidFill>
                <a:schemeClr val="accent6">
                  <a:lumMod val="75000"/>
                </a:schemeClr>
              </a:solidFill>
            </a:endParaRPr>
          </a:p>
        </p:txBody>
      </p:sp>
    </p:spTree>
    <p:extLst>
      <p:ext uri="{BB962C8B-B14F-4D97-AF65-F5344CB8AC3E}">
        <p14:creationId xmlns:p14="http://schemas.microsoft.com/office/powerpoint/2010/main" val="368967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do in this paper?</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8</a:t>
            </a:fld>
            <a:endParaRPr lang="en-US"/>
          </a:p>
        </p:txBody>
      </p:sp>
      <p:sp>
        <p:nvSpPr>
          <p:cNvPr id="6" name="Content Placeholder 5">
            <a:extLst>
              <a:ext uri="{FF2B5EF4-FFF2-40B4-BE49-F238E27FC236}">
                <a16:creationId xmlns:a16="http://schemas.microsoft.com/office/drawing/2014/main" id="{FD3A237C-94DB-8946-8391-F1D122783256}"/>
              </a:ext>
            </a:extLst>
          </p:cNvPr>
          <p:cNvSpPr>
            <a:spLocks noGrp="1"/>
          </p:cNvSpPr>
          <p:nvPr>
            <p:ph sz="half" idx="1"/>
          </p:nvPr>
        </p:nvSpPr>
        <p:spPr>
          <a:xfrm>
            <a:off x="838201" y="1253331"/>
            <a:ext cx="10003970" cy="1754326"/>
          </a:xfrm>
        </p:spPr>
        <p:txBody>
          <a:bodyPr/>
          <a:lstStyle/>
          <a:p>
            <a:r>
              <a:rPr lang="en-US" dirty="0"/>
              <a:t>Include a clear sentence about the goal of the work, including the exposure, outcome, and population</a:t>
            </a:r>
          </a:p>
          <a:p>
            <a:pPr lvl="1"/>
            <a:r>
              <a:rPr lang="en-US" dirty="0"/>
              <a:t>Can also include the method of analysis (at a high level!)</a:t>
            </a:r>
          </a:p>
          <a:p>
            <a:r>
              <a:rPr lang="en-US" dirty="0"/>
              <a:t>Should clearly tie back to “addressing the gap”</a:t>
            </a:r>
          </a:p>
          <a:p>
            <a:endParaRPr lang="en-US" dirty="0"/>
          </a:p>
          <a:p>
            <a:pPr marL="0" indent="0">
              <a:buNone/>
            </a:pPr>
            <a:endParaRPr lang="en-US" dirty="0"/>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0B84E147-7D76-E642-8188-44177B6C3A67}"/>
              </a:ext>
            </a:extLst>
          </p:cNvPr>
          <p:cNvSpPr txBox="1"/>
          <p:nvPr/>
        </p:nvSpPr>
        <p:spPr>
          <a:xfrm>
            <a:off x="1687286" y="3108828"/>
            <a:ext cx="8817427" cy="923330"/>
          </a:xfrm>
          <a:prstGeom prst="rect">
            <a:avLst/>
          </a:prstGeom>
          <a:noFill/>
        </p:spPr>
        <p:txBody>
          <a:bodyPr wrap="square">
            <a:spAutoFit/>
          </a:bodyPr>
          <a:lstStyle/>
          <a:p>
            <a:r>
              <a:rPr lang="en-US" b="0" i="0" dirty="0">
                <a:solidFill>
                  <a:schemeClr val="accent5">
                    <a:lumMod val="75000"/>
                  </a:schemeClr>
                </a:solidFill>
                <a:effectLst/>
                <a:latin typeface="Source Sans Pro" panose="020B0503030403020204" pitchFamily="34" charset="0"/>
              </a:rPr>
              <a:t>“We aimed to use the data repositories of Israel's largest health-care </a:t>
            </a:r>
            <a:r>
              <a:rPr lang="en-US" b="0" i="0" dirty="0" err="1">
                <a:solidFill>
                  <a:schemeClr val="accent5">
                    <a:lumMod val="75000"/>
                  </a:schemeClr>
                </a:solidFill>
                <a:effectLst/>
                <a:latin typeface="Source Sans Pro" panose="020B0503030403020204" pitchFamily="34" charset="0"/>
              </a:rPr>
              <a:t>organisation</a:t>
            </a:r>
            <a:r>
              <a:rPr lang="en-US" b="0" i="0" dirty="0">
                <a:solidFill>
                  <a:schemeClr val="accent5">
                    <a:lumMod val="75000"/>
                  </a:schemeClr>
                </a:solidFill>
                <a:effectLst/>
                <a:latin typeface="Source Sans Pro" panose="020B0503030403020204" pitchFamily="34" charset="0"/>
              </a:rPr>
              <a:t> to estimate the effectiveness of a third dose of the BNT162b2 COVID-19 vaccine in preventing severe COVID-19-related outcomes.” </a:t>
            </a:r>
            <a:r>
              <a:rPr lang="en-US" dirty="0">
                <a:solidFill>
                  <a:schemeClr val="accent5">
                    <a:lumMod val="75000"/>
                  </a:schemeClr>
                </a:solidFill>
                <a:latin typeface="Source Sans Pro" panose="020B0503030403020204" pitchFamily="34" charset="0"/>
              </a:rPr>
              <a:t>(</a:t>
            </a:r>
            <a:r>
              <a:rPr lang="en-US" dirty="0" err="1">
                <a:solidFill>
                  <a:schemeClr val="accent5">
                    <a:lumMod val="75000"/>
                  </a:schemeClr>
                </a:solidFill>
                <a:latin typeface="Source Sans Pro" panose="020B0503030403020204" pitchFamily="34" charset="0"/>
              </a:rPr>
              <a:t>Barda</a:t>
            </a:r>
            <a:r>
              <a:rPr lang="en-US" dirty="0">
                <a:solidFill>
                  <a:schemeClr val="accent5">
                    <a:lumMod val="75000"/>
                  </a:schemeClr>
                </a:solidFill>
                <a:latin typeface="Source Sans Pro" panose="020B0503030403020204" pitchFamily="34" charset="0"/>
              </a:rPr>
              <a:t> et al., The Lancet, 2021)</a:t>
            </a:r>
            <a:endParaRPr lang="en-US" dirty="0">
              <a:solidFill>
                <a:schemeClr val="accent5">
                  <a:lumMod val="75000"/>
                </a:schemeClr>
              </a:solidFill>
            </a:endParaRPr>
          </a:p>
        </p:txBody>
      </p:sp>
      <p:sp>
        <p:nvSpPr>
          <p:cNvPr id="9" name="TextBox 8">
            <a:extLst>
              <a:ext uri="{FF2B5EF4-FFF2-40B4-BE49-F238E27FC236}">
                <a16:creationId xmlns:a16="http://schemas.microsoft.com/office/drawing/2014/main" id="{B8BB6AA6-B9F7-AD46-89C4-F1073CD2175A}"/>
              </a:ext>
            </a:extLst>
          </p:cNvPr>
          <p:cNvSpPr txBox="1"/>
          <p:nvPr/>
        </p:nvSpPr>
        <p:spPr>
          <a:xfrm>
            <a:off x="1687286" y="4133329"/>
            <a:ext cx="8817426" cy="1477328"/>
          </a:xfrm>
          <a:prstGeom prst="rect">
            <a:avLst/>
          </a:prstGeom>
          <a:noFill/>
        </p:spPr>
        <p:txBody>
          <a:bodyPr wrap="square">
            <a:spAutoFit/>
          </a:bodyPr>
          <a:lstStyle/>
          <a:p>
            <a:r>
              <a:rPr lang="en-US" b="0" i="0" dirty="0">
                <a:solidFill>
                  <a:schemeClr val="accent6">
                    <a:lumMod val="75000"/>
                  </a:schemeClr>
                </a:solidFill>
                <a:effectLst/>
                <a:latin typeface="Guardian TextSans Web"/>
              </a:rPr>
              <a:t>“This umbrella review aimed to systematically identify relevant meta-analyses of randomized clinical trials (RCTs) and cohort studies of hormonal contraceptive agents, summarize their findings, and assess the certainty of their evidence to provide a comprehensive understanding of the associations between hormonal contraception and adverse health outcomes.” </a:t>
            </a:r>
            <a:r>
              <a:rPr lang="en-US" dirty="0">
                <a:solidFill>
                  <a:schemeClr val="accent6">
                    <a:lumMod val="75000"/>
                  </a:schemeClr>
                </a:solidFill>
                <a:latin typeface="Guardian TextSans Web"/>
              </a:rPr>
              <a:t>(</a:t>
            </a:r>
            <a:r>
              <a:rPr lang="en-US" dirty="0" err="1">
                <a:solidFill>
                  <a:schemeClr val="accent6">
                    <a:lumMod val="75000"/>
                  </a:schemeClr>
                </a:solidFill>
                <a:latin typeface="Guardian TextSans Web"/>
              </a:rPr>
              <a:t>Brabaharan</a:t>
            </a:r>
            <a:r>
              <a:rPr lang="en-US" dirty="0">
                <a:solidFill>
                  <a:schemeClr val="accent6">
                    <a:lumMod val="75000"/>
                  </a:schemeClr>
                </a:solidFill>
                <a:latin typeface="Guardian TextSans Web"/>
              </a:rPr>
              <a:t> et al., JAMA Network Open, 2021)</a:t>
            </a:r>
            <a:endParaRPr lang="en-US" dirty="0">
              <a:solidFill>
                <a:schemeClr val="accent6">
                  <a:lumMod val="75000"/>
                </a:schemeClr>
              </a:solidFill>
            </a:endParaRPr>
          </a:p>
        </p:txBody>
      </p:sp>
    </p:spTree>
    <p:extLst>
      <p:ext uri="{BB962C8B-B14F-4D97-AF65-F5344CB8AC3E}">
        <p14:creationId xmlns:p14="http://schemas.microsoft.com/office/powerpoint/2010/main" val="203059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of the introduction</a:t>
            </a:r>
          </a:p>
        </p:txBody>
      </p:sp>
      <p:sp>
        <p:nvSpPr>
          <p:cNvPr id="4" name="Slide Number Placeholder 3"/>
          <p:cNvSpPr>
            <a:spLocks noGrp="1"/>
          </p:cNvSpPr>
          <p:nvPr>
            <p:ph type="sldNum" sz="quarter" idx="4294967295"/>
          </p:nvPr>
        </p:nvSpPr>
        <p:spPr>
          <a:xfrm>
            <a:off x="0" y="1271588"/>
            <a:ext cx="533400" cy="244475"/>
          </a:xfrm>
          <a:prstGeom prst="rect">
            <a:avLst/>
          </a:prstGeom>
        </p:spPr>
        <p:txBody>
          <a:bodyPr vert="horz" anchor="ctr" anchorCtr="0">
            <a:normAutofit fontScale="85000" lnSpcReduction="20000"/>
          </a:bodyPr>
          <a:lstStyle>
            <a:defPPr>
              <a:defRPr lang="en-US"/>
            </a:defPPr>
            <a:lvl1pPr algn="ctr" rtl="0" eaLnBrk="1" fontAlgn="auto" latinLnBrk="0" hangingPunct="1">
              <a:spcBef>
                <a:spcPts val="0"/>
              </a:spcBef>
              <a:spcAft>
                <a:spcPts val="0"/>
              </a:spcAft>
              <a:defRPr kumimoji="0"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E5684D43-3158-4ACF-9AE0-A24E68FAF625}" type="slidenum">
              <a:rPr lang="en-US" smtClean="0"/>
              <a:pPr>
                <a:defRPr/>
              </a:pPr>
              <a:t>9</a:t>
            </a:fld>
            <a:endParaRPr lang="en-US"/>
          </a:p>
        </p:txBody>
      </p:sp>
      <p:sp>
        <p:nvSpPr>
          <p:cNvPr id="6" name="Content Placeholder 2">
            <a:extLst>
              <a:ext uri="{FF2B5EF4-FFF2-40B4-BE49-F238E27FC236}">
                <a16:creationId xmlns:a16="http://schemas.microsoft.com/office/drawing/2014/main" id="{1DCEC3F2-E6A3-AC48-AE2A-5B0B820F1BC9}"/>
              </a:ext>
            </a:extLst>
          </p:cNvPr>
          <p:cNvSpPr>
            <a:spLocks noGrp="1"/>
          </p:cNvSpPr>
          <p:nvPr>
            <p:ph sz="half" idx="1"/>
          </p:nvPr>
        </p:nvSpPr>
        <p:spPr>
          <a:xfrm>
            <a:off x="838200" y="1253331"/>
            <a:ext cx="10515599" cy="4657612"/>
          </a:xfrm>
        </p:spPr>
        <p:txBody>
          <a:bodyPr/>
          <a:lstStyle/>
          <a:p>
            <a:r>
              <a:rPr lang="en-US" sz="2400" dirty="0"/>
              <a:t>Use concise, specific sentences</a:t>
            </a:r>
          </a:p>
          <a:p>
            <a:pPr lvl="1"/>
            <a:r>
              <a:rPr lang="en-US" sz="2000" dirty="0"/>
              <a:t>“What is the goal of this sentence?”</a:t>
            </a:r>
          </a:p>
          <a:p>
            <a:r>
              <a:rPr lang="en-US" sz="2400" dirty="0"/>
              <a:t>Define abbreviations before their first use </a:t>
            </a:r>
          </a:p>
          <a:p>
            <a:pPr lvl="1"/>
            <a:r>
              <a:rPr lang="en-US" sz="2000" dirty="0"/>
              <a:t>Note that some journals have specific guidelines about how to handle abbreviations</a:t>
            </a:r>
            <a:endParaRPr lang="en-US" sz="2000" b="1" dirty="0"/>
          </a:p>
          <a:p>
            <a:r>
              <a:rPr lang="en-US" sz="2400" dirty="0"/>
              <a:t>Provide citations, but do not get bogged down in details of other studies</a:t>
            </a:r>
          </a:p>
          <a:p>
            <a:pPr lvl="1"/>
            <a:r>
              <a:rPr lang="en-US" sz="2000" dirty="0"/>
              <a:t>If you want to call attention to a specific study, you can add weave in specific examples: </a:t>
            </a:r>
            <a:r>
              <a:rPr lang="en-US" sz="2000" i="1" dirty="0"/>
              <a:t>“Some interventions are coupled with CHW </a:t>
            </a:r>
            <a:r>
              <a:rPr lang="en-US" sz="2000" i="1" dirty="0" err="1"/>
              <a:t>programmes</a:t>
            </a:r>
            <a:r>
              <a:rPr lang="en-US" sz="2000" i="1" dirty="0"/>
              <a:t> to assist health workers; specific examples include an SMS-based monitoring system in Rwanda (</a:t>
            </a:r>
            <a:r>
              <a:rPr lang="en-US" sz="2000" i="1" dirty="0" err="1"/>
              <a:t>Hategeka</a:t>
            </a:r>
            <a:r>
              <a:rPr lang="en-US" sz="2000" i="1" dirty="0"/>
              <a:t> et al., 2019) and a mobile application used by CHWs in India (</a:t>
            </a:r>
            <a:r>
              <a:rPr lang="en-US" sz="2000" i="1" dirty="0" err="1"/>
              <a:t>Ilozumba</a:t>
            </a:r>
            <a:r>
              <a:rPr lang="en-US" sz="2000" i="1" dirty="0"/>
              <a:t> et al., 2018).”</a:t>
            </a:r>
            <a:endParaRPr lang="en-US" sz="2000" dirty="0"/>
          </a:p>
          <a:p>
            <a:r>
              <a:rPr lang="en-US" sz="2400" dirty="0"/>
              <a:t>Use past tense to describe what </a:t>
            </a:r>
            <a:r>
              <a:rPr lang="en-US" sz="2400" i="1" dirty="0"/>
              <a:t>you</a:t>
            </a:r>
            <a:r>
              <a:rPr lang="en-US" sz="2400" dirty="0"/>
              <a:t> did</a:t>
            </a:r>
          </a:p>
          <a:p>
            <a:r>
              <a:rPr lang="en-US" sz="2400" dirty="0"/>
              <a:t>Use present tense for current evidence</a:t>
            </a:r>
            <a:endParaRPr lang="en-US" dirty="0"/>
          </a:p>
          <a:p>
            <a:pPr marL="0" indent="0">
              <a:buNone/>
            </a:pPr>
            <a:endParaRPr lang="en-US" dirty="0">
              <a:solidFill>
                <a:srgbClr val="C00000"/>
              </a:solidFill>
            </a:endParaRPr>
          </a:p>
          <a:p>
            <a:pPr marL="0" indent="0">
              <a:buNone/>
            </a:pPr>
            <a:endParaRPr lang="en-US" dirty="0">
              <a:solidFill>
                <a:srgbClr val="C00000"/>
              </a:solidFill>
            </a:endParaRPr>
          </a:p>
        </p:txBody>
      </p:sp>
    </p:spTree>
    <p:extLst>
      <p:ext uri="{BB962C8B-B14F-4D97-AF65-F5344CB8AC3E}">
        <p14:creationId xmlns:p14="http://schemas.microsoft.com/office/powerpoint/2010/main" val="2739160558"/>
      </p:ext>
    </p:extLst>
  </p:cSld>
  <p:clrMapOvr>
    <a:masterClrMapping/>
  </p:clrMapOvr>
</p:sld>
</file>

<file path=ppt/theme/theme1.xml><?xml version="1.0" encoding="utf-8"?>
<a:theme xmlns:a="http://schemas.openxmlformats.org/drawingml/2006/main" name="ghrc_theme">
  <a:themeElements>
    <a:clrScheme name="Custom 12">
      <a:dk1>
        <a:srgbClr val="000000"/>
      </a:dk1>
      <a:lt1>
        <a:srgbClr val="FFFFFF"/>
      </a:lt1>
      <a:dk2>
        <a:srgbClr val="444D26"/>
      </a:dk2>
      <a:lt2>
        <a:srgbClr val="FEFAC9"/>
      </a:lt2>
      <a:accent1>
        <a:srgbClr val="E8E9E3"/>
      </a:accent1>
      <a:accent2>
        <a:srgbClr val="F8981E"/>
      </a:accent2>
      <a:accent3>
        <a:srgbClr val="E7BC29"/>
      </a:accent3>
      <a:accent4>
        <a:srgbClr val="D092A7"/>
      </a:accent4>
      <a:accent5>
        <a:srgbClr val="9C85C0"/>
      </a:accent5>
      <a:accent6>
        <a:srgbClr val="4C667C"/>
      </a:accent6>
      <a:hlink>
        <a:srgbClr val="BB252C"/>
      </a:hlink>
      <a:folHlink>
        <a:srgbClr val="7F6F6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hrc_theme" id="{ECC3120B-728A-534B-ACC5-7ACCDA96B553}" vid="{7D0338B0-DBA9-714E-9D9A-28E4D2B55842}"/>
    </a:ext>
  </a:extLst>
</a:theme>
</file>

<file path=docProps/app.xml><?xml version="1.0" encoding="utf-8"?>
<Properties xmlns="http://schemas.openxmlformats.org/officeDocument/2006/extended-properties" xmlns:vt="http://schemas.openxmlformats.org/officeDocument/2006/docPropsVTypes">
  <Template>ghrc_theme</Template>
  <TotalTime>1338</TotalTime>
  <Words>887</Words>
  <Application>Microsoft Macintosh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Georgia</vt:lpstr>
      <vt:lpstr>Guardian TextSans Web</vt:lpstr>
      <vt:lpstr>Source Sans Pro</vt:lpstr>
      <vt:lpstr>Wingdings</vt:lpstr>
      <vt:lpstr>Zapf Dingbats</vt:lpstr>
      <vt:lpstr>ghrc_theme</vt:lpstr>
      <vt:lpstr>CovCo Writing Workshop</vt:lpstr>
      <vt:lpstr>Structured Manuscripts</vt:lpstr>
      <vt:lpstr>Content of introduction sections</vt:lpstr>
      <vt:lpstr>Content of introduction sections</vt:lpstr>
      <vt:lpstr>Structure of the introduction</vt:lpstr>
      <vt:lpstr>Big picture: Why is this topic important?</vt:lpstr>
      <vt:lpstr>What is currently known and what is the gap? </vt:lpstr>
      <vt:lpstr>What will you do in this paper?</vt:lpstr>
      <vt:lpstr>Style of the introduction</vt:lpstr>
      <vt:lpstr>Introduction section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Barnhart, Dale</dc:creator>
  <cp:lastModifiedBy>Fulcher, Isabel</cp:lastModifiedBy>
  <cp:revision>9</cp:revision>
  <dcterms:created xsi:type="dcterms:W3CDTF">2021-12-03T13:08:00Z</dcterms:created>
  <dcterms:modified xsi:type="dcterms:W3CDTF">2022-01-17T18:04:36Z</dcterms:modified>
</cp:coreProperties>
</file>