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41" r:id="rId3"/>
    <p:sldId id="342" r:id="rId4"/>
    <p:sldId id="324" r:id="rId5"/>
    <p:sldId id="327" r:id="rId6"/>
    <p:sldId id="335" r:id="rId7"/>
    <p:sldId id="336" r:id="rId8"/>
    <p:sldId id="338" r:id="rId9"/>
    <p:sldId id="325" r:id="rId10"/>
    <p:sldId id="339" r:id="rId11"/>
    <p:sldId id="340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8E3CA-B909-48CB-9820-8FD00AB041DA}">
          <p14:sldIdLst>
            <p14:sldId id="256"/>
            <p14:sldId id="341"/>
            <p14:sldId id="342"/>
            <p14:sldId id="324"/>
            <p14:sldId id="327"/>
            <p14:sldId id="335"/>
            <p14:sldId id="336"/>
            <p14:sldId id="338"/>
            <p14:sldId id="325"/>
            <p14:sldId id="339"/>
            <p14:sldId id="340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3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7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2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3907" cy="808582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402544"/>
            <a:ext cx="549953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24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1451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22510"/>
            <a:ext cx="5157787" cy="44948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3504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6635"/>
            <a:ext cx="5183188" cy="4480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0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633" y="671565"/>
            <a:ext cx="3932237" cy="494041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87336-5D21-DD4E-A38A-1A3EDB30FB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1532" y="672113"/>
            <a:ext cx="6316991" cy="4940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285462"/>
            <a:ext cx="7391400" cy="450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70" r:id="rId7"/>
    <p:sldLayoutId id="2147483668" r:id="rId8"/>
    <p:sldLayoutId id="2147483667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ubmed.ncbi.nlm.nih.gov/" TargetMode="External"/><Relationship Id="rId4" Type="http://schemas.openxmlformats.org/officeDocument/2006/relationships/hyperlink" Target="https://scholar.googl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4AFF-20C8-5A41-8858-568B7AD94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CovCo</a:t>
            </a:r>
            <a:r>
              <a:rPr lang="en-US" dirty="0"/>
              <a:t> Writing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9C71-48F5-5D4F-B8C2-C1EB7384D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Six: Plagiarism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130773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 tips: Quick formatting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3DFCA2B-133B-934C-85A5-BC809C83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140" y="2171302"/>
            <a:ext cx="4181597" cy="2999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C790E6D-185C-1B47-9819-8D74EDEE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14" y="1892503"/>
            <a:ext cx="2897125" cy="3557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28DE47-2C08-AA49-9D32-A86895D78C03}"/>
              </a:ext>
            </a:extLst>
          </p:cNvPr>
          <p:cNvSpPr txBox="1"/>
          <p:nvPr/>
        </p:nvSpPr>
        <p:spPr>
          <a:xfrm>
            <a:off x="1441398" y="5449591"/>
            <a:ext cx="32755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https://scholar.google.com/</a:t>
            </a:r>
            <a:r>
              <a:rPr lang="en-US" sz="16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7883D-B5AF-6746-9DAC-47E8DE0E3CE1}"/>
              </a:ext>
            </a:extLst>
          </p:cNvPr>
          <p:cNvSpPr txBox="1"/>
          <p:nvPr/>
        </p:nvSpPr>
        <p:spPr>
          <a:xfrm>
            <a:off x="6552015" y="5170793"/>
            <a:ext cx="3799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5"/>
              </a:rPr>
              <a:t>https://pubmed.ncbi.nlm.nih.gov/</a:t>
            </a:r>
            <a:r>
              <a:rPr lang="en-US" sz="1600" dirty="0"/>
              <a:t>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F4D5DD1-1357-4840-ACAE-E8AE6C7B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10515599" cy="699400"/>
          </a:xfrm>
        </p:spPr>
        <p:txBody>
          <a:bodyPr/>
          <a:lstStyle/>
          <a:p>
            <a:r>
              <a:rPr lang="en-US" sz="2400" dirty="0"/>
              <a:t>You can use Google Scholar or PubMed to format most references!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89390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 tips: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0797-F1E5-8942-859E-6F8D2D74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993" y="1352362"/>
            <a:ext cx="5662808" cy="4351338"/>
          </a:xfrm>
        </p:spPr>
        <p:txBody>
          <a:bodyPr/>
          <a:lstStyle/>
          <a:p>
            <a:r>
              <a:rPr lang="en-US" sz="2400" dirty="0"/>
              <a:t>During the draft stage, put URL and the date that </a:t>
            </a:r>
            <a:r>
              <a:rPr lang="en-US" sz="2400" b="1" u="sng" dirty="0"/>
              <a:t>you</a:t>
            </a:r>
            <a:r>
              <a:rPr lang="en-US" sz="2400" dirty="0"/>
              <a:t> accessed the webpage in the reference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u="sng" dirty="0"/>
              <a:t>Always</a:t>
            </a:r>
            <a:r>
              <a:rPr lang="en-US" sz="2400" i="1" dirty="0"/>
              <a:t> </a:t>
            </a:r>
            <a:r>
              <a:rPr lang="en-US" sz="2400" dirty="0"/>
              <a:t>print the website to .pdf and save with the rest of your references</a:t>
            </a:r>
          </a:p>
          <a:p>
            <a:pPr lvl="1"/>
            <a:r>
              <a:rPr lang="en-US" sz="2000" dirty="0"/>
              <a:t>Websites may update over time, so it will be important to have the original source!</a:t>
            </a:r>
            <a:br>
              <a:rPr lang="en-US" sz="2000" dirty="0"/>
            </a:br>
            <a:endParaRPr lang="en-US" sz="2000" b="1" dirty="0"/>
          </a:p>
          <a:p>
            <a:r>
              <a:rPr lang="en-US" sz="2400" dirty="0"/>
              <a:t>Journals may have specific guidelines for websites</a:t>
            </a:r>
          </a:p>
          <a:p>
            <a:pPr lvl="1"/>
            <a:r>
              <a:rPr lang="en-US" sz="2000" dirty="0"/>
              <a:t>If not, I typically use AMA format 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A7A0E6-8072-474C-A7DE-8E213CC2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253331"/>
            <a:ext cx="5370692" cy="4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 tips: Too many references!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0797-F1E5-8942-859E-6F8D2D74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4525"/>
            <a:ext cx="9971760" cy="4910389"/>
          </a:xfrm>
        </p:spPr>
        <p:txBody>
          <a:bodyPr/>
          <a:lstStyle/>
          <a:p>
            <a:r>
              <a:rPr lang="en-US" sz="2400" b="1" dirty="0"/>
              <a:t>Situation 1: </a:t>
            </a:r>
            <a:r>
              <a:rPr lang="en-US" sz="2400" dirty="0"/>
              <a:t>Some journals have maximum number of references, and you are currently over the limit! </a:t>
            </a:r>
          </a:p>
          <a:p>
            <a:pPr lvl="1"/>
            <a:r>
              <a:rPr lang="en-US" sz="2000" dirty="0"/>
              <a:t>Try looking for “Review” or “Meta-analysis” articles that summarize existing evidence to avoid citing numerous papers, that may often have conflicting findings</a:t>
            </a:r>
          </a:p>
          <a:p>
            <a:pPr lvl="1"/>
            <a:r>
              <a:rPr lang="en-US" sz="2000" dirty="0"/>
              <a:t>Choose the most current and up-to-date reference</a:t>
            </a:r>
            <a:br>
              <a:rPr lang="en-US" sz="2000" dirty="0"/>
            </a:br>
            <a:endParaRPr lang="en-US" sz="2000" dirty="0"/>
          </a:p>
          <a:p>
            <a:r>
              <a:rPr lang="en-US" sz="2400" b="1" dirty="0"/>
              <a:t>Situation 2: </a:t>
            </a:r>
            <a:r>
              <a:rPr lang="en-US" sz="2400" dirty="0"/>
              <a:t>There are WAY too many published articles about a specific topic, and you have no idea how to choose.</a:t>
            </a:r>
          </a:p>
          <a:p>
            <a:pPr lvl="1"/>
            <a:r>
              <a:rPr lang="en-US" sz="2000" dirty="0"/>
              <a:t>Try looking for “Review” or “Meta-analysis” articles that summarize existing evidence to avoid citing numerous papers, that may often have conflicting findings</a:t>
            </a:r>
          </a:p>
          <a:p>
            <a:r>
              <a:rPr lang="en-US" sz="2400" dirty="0"/>
              <a:t>However, if your statement is specific, then make sure you have the specific reference (vs. a Review article where the point may be buried)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99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C4D3C6-76B4-9841-A03E-9771C076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1190365"/>
            <a:ext cx="10885119" cy="2084974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What is plagiarism?</a:t>
            </a:r>
          </a:p>
          <a:p>
            <a:pPr lvl="2"/>
            <a:r>
              <a:rPr lang="en-US" dirty="0"/>
              <a:t>to steal and pass off (the ideas or words of another) as one's own</a:t>
            </a:r>
          </a:p>
          <a:p>
            <a:pPr lvl="2"/>
            <a:r>
              <a:rPr lang="en-US" dirty="0"/>
              <a:t>to use (another's production) without crediting the source</a:t>
            </a:r>
          </a:p>
          <a:p>
            <a:pPr lvl="2"/>
            <a:r>
              <a:rPr lang="en-US" dirty="0"/>
              <a:t>to commit literary theft</a:t>
            </a:r>
          </a:p>
          <a:p>
            <a:pPr lvl="2"/>
            <a:r>
              <a:rPr lang="en-US" dirty="0"/>
              <a:t>to present as new and original an idea or product derived from an existing source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22B01-A91F-3D4B-85B9-7C3C5AE7DAAD}"/>
              </a:ext>
            </a:extLst>
          </p:cNvPr>
          <p:cNvSpPr txBox="1"/>
          <p:nvPr/>
        </p:nvSpPr>
        <p:spPr>
          <a:xfrm>
            <a:off x="-4174" y="5978139"/>
            <a:ext cx="6100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www.plagiarism.org</a:t>
            </a:r>
            <a:r>
              <a:rPr lang="en-US" sz="1200" dirty="0"/>
              <a:t>/article/what-is-plagiarism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E1894FC-6C98-D14E-8368-606A7CAD9C3C}"/>
              </a:ext>
            </a:extLst>
          </p:cNvPr>
          <p:cNvSpPr txBox="1">
            <a:spLocks/>
          </p:cNvSpPr>
          <p:nvPr/>
        </p:nvSpPr>
        <p:spPr bwMode="auto">
          <a:xfrm>
            <a:off x="363254" y="3172139"/>
            <a:ext cx="10885119" cy="241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b="1" dirty="0"/>
              <a:t>How to avoid accidental plagiarism:</a:t>
            </a:r>
          </a:p>
          <a:p>
            <a:pPr lvl="2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copy and paste sentences directly from other articles (even if you intend to change later!)</a:t>
            </a:r>
          </a:p>
          <a:p>
            <a:pPr lvl="2"/>
            <a:r>
              <a:rPr lang="en-US" dirty="0"/>
              <a:t>If you use an exact phrase from another article, put the phrase in citations</a:t>
            </a:r>
          </a:p>
          <a:p>
            <a:pPr lvl="2"/>
            <a:r>
              <a:rPr lang="en-US" dirty="0"/>
              <a:t>Avoid forgetting references! If you get an idea from another paper, put the reference down first, then write</a:t>
            </a:r>
          </a:p>
          <a:p>
            <a:pPr lvl="2"/>
            <a:r>
              <a:rPr lang="en-US" dirty="0"/>
              <a:t>If you are using similar information from a prior publication where you were a co-author, state “More details described in (ref)” with citation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C4D3C6-76B4-9841-A03E-9771C076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10322168" cy="4370855"/>
          </a:xfrm>
        </p:spPr>
        <p:txBody>
          <a:bodyPr/>
          <a:lstStyle/>
          <a:p>
            <a:r>
              <a:rPr lang="en-US" dirty="0"/>
              <a:t>In addition to preventing plagiarism, references are important!</a:t>
            </a:r>
          </a:p>
          <a:p>
            <a:endParaRPr lang="en-US" dirty="0"/>
          </a:p>
          <a:p>
            <a:r>
              <a:rPr lang="en-US" dirty="0"/>
              <a:t>Complete, up-to-date references are </a:t>
            </a:r>
            <a:r>
              <a:rPr lang="en-US" u="sng" dirty="0"/>
              <a:t>imperative</a:t>
            </a:r>
            <a:r>
              <a:rPr lang="en-US" dirty="0"/>
              <a:t> for crafting compelling Introduction and Discussion sections</a:t>
            </a:r>
          </a:p>
          <a:p>
            <a:pPr lvl="1"/>
            <a:r>
              <a:rPr lang="en-US" dirty="0"/>
              <a:t>Do a thorough literature review before manuscript drafting</a:t>
            </a:r>
          </a:p>
          <a:p>
            <a:pPr lvl="1"/>
            <a:r>
              <a:rPr lang="en-US" dirty="0"/>
              <a:t>If you make statements that require support, spend time searching for related papers to ensure you cite most up-to-date evidence!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Correct formatting is also very important – signs of quality! </a:t>
            </a:r>
          </a:p>
          <a:p>
            <a:pPr lvl="1"/>
            <a:r>
              <a:rPr lang="en-US" dirty="0"/>
              <a:t>You want to make sure that Reviewers can easily find your referenced articles, websites, etc. </a:t>
            </a:r>
          </a:p>
        </p:txBody>
      </p:sp>
    </p:spTree>
    <p:extLst>
      <p:ext uri="{BB962C8B-B14F-4D97-AF65-F5344CB8AC3E}">
        <p14:creationId xmlns:p14="http://schemas.microsoft.com/office/powerpoint/2010/main" val="2594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F860E03-7B95-6845-B58E-39354547173A}"/>
              </a:ext>
            </a:extLst>
          </p:cNvPr>
          <p:cNvSpPr/>
          <p:nvPr/>
        </p:nvSpPr>
        <p:spPr>
          <a:xfrm>
            <a:off x="6199700" y="2735714"/>
            <a:ext cx="5403576" cy="303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EC7028-1DFB-3940-838C-1FC99A9965C2}"/>
              </a:ext>
            </a:extLst>
          </p:cNvPr>
          <p:cNvSpPr/>
          <p:nvPr/>
        </p:nvSpPr>
        <p:spPr>
          <a:xfrm>
            <a:off x="545605" y="2735715"/>
            <a:ext cx="5403576" cy="303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C4D3C6-76B4-9841-A03E-9771C076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253331"/>
            <a:ext cx="10322168" cy="552023"/>
          </a:xfrm>
        </p:spPr>
        <p:txBody>
          <a:bodyPr/>
          <a:lstStyle/>
          <a:p>
            <a:r>
              <a:rPr lang="en-US" dirty="0"/>
              <a:t>Each journal has its own reference styles</a:t>
            </a:r>
          </a:p>
          <a:p>
            <a:r>
              <a:rPr lang="en-US" dirty="0"/>
              <a:t>This includes preferences for </a:t>
            </a:r>
            <a:r>
              <a:rPr lang="en-US" u="sng" dirty="0"/>
              <a:t>in-text citation </a:t>
            </a:r>
            <a:r>
              <a:rPr lang="en-US" dirty="0"/>
              <a:t>and the </a:t>
            </a:r>
            <a:r>
              <a:rPr lang="en-US" u="sng" dirty="0"/>
              <a:t>reference section</a:t>
            </a:r>
            <a:r>
              <a:rPr lang="en-US" dirty="0"/>
              <a:t> </a:t>
            </a:r>
            <a:r>
              <a:rPr lang="en-US" sz="2000" dirty="0"/>
              <a:t>(list of full references at end of paper)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220C6-292D-9744-B6F8-A49083B26B80}"/>
              </a:ext>
            </a:extLst>
          </p:cNvPr>
          <p:cNvSpPr txBox="1"/>
          <p:nvPr/>
        </p:nvSpPr>
        <p:spPr>
          <a:xfrm>
            <a:off x="1478775" y="2735715"/>
            <a:ext cx="331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In-text citation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9BD67-A200-A140-AD41-3693A966647F}"/>
              </a:ext>
            </a:extLst>
          </p:cNvPr>
          <p:cNvSpPr txBox="1"/>
          <p:nvPr/>
        </p:nvSpPr>
        <p:spPr>
          <a:xfrm>
            <a:off x="7132871" y="2735715"/>
            <a:ext cx="331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 Reference section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D31CD-E277-DA42-AF74-58DCF1DB32D8}"/>
              </a:ext>
            </a:extLst>
          </p:cNvPr>
          <p:cNvSpPr txBox="1"/>
          <p:nvPr/>
        </p:nvSpPr>
        <p:spPr>
          <a:xfrm>
            <a:off x="545605" y="3105047"/>
            <a:ext cx="5178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journals will ask that citations be either  numbered in order of presenting (included as superscripts or within brackets or parentheses) </a:t>
            </a:r>
            <a:r>
              <a:rPr lang="en-US" b="1" u="sng" dirty="0"/>
              <a:t>or</a:t>
            </a:r>
            <a:r>
              <a:rPr lang="en-US" dirty="0"/>
              <a:t> by last name and year (included within parentheses).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also guidelines for when there are multiple authors or references corresponding to one sentence.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7FE01-8F27-A840-BD75-35CCD0A0A070}"/>
              </a:ext>
            </a:extLst>
          </p:cNvPr>
          <p:cNvSpPr txBox="1"/>
          <p:nvPr/>
        </p:nvSpPr>
        <p:spPr>
          <a:xfrm>
            <a:off x="6199700" y="3105047"/>
            <a:ext cx="5178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format of in-text citation will correspond to how the reference list is presented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numbered, the reference list will also be numbered in order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last name, typically listed in alphabetical order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Journals typically have guidelines about the style used for the references (e.g. AMA, MLA)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7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numbered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67C8860-420E-6147-B206-9E23E453562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6973" y="1309787"/>
            <a:ext cx="5367885" cy="4313117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B5015DE-8794-594B-90C5-4D05BD26516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688432" y="1392605"/>
            <a:ext cx="5037799" cy="3267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8C7BEB-EC1E-5947-AA98-2766D38D0ACF}"/>
              </a:ext>
            </a:extLst>
          </p:cNvPr>
          <p:cNvSpPr txBox="1"/>
          <p:nvPr/>
        </p:nvSpPr>
        <p:spPr>
          <a:xfrm>
            <a:off x="1876115" y="1008866"/>
            <a:ext cx="331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In-text citation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DD0E6-CEDB-1446-AA2E-26D6DAD3C1D1}"/>
              </a:ext>
            </a:extLst>
          </p:cNvPr>
          <p:cNvSpPr txBox="1"/>
          <p:nvPr/>
        </p:nvSpPr>
        <p:spPr>
          <a:xfrm>
            <a:off x="7551448" y="1023273"/>
            <a:ext cx="331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 Reference section</a:t>
            </a:r>
          </a:p>
        </p:txBody>
      </p:sp>
    </p:spTree>
    <p:extLst>
      <p:ext uri="{BB962C8B-B14F-4D97-AF65-F5344CB8AC3E}">
        <p14:creationId xmlns:p14="http://schemas.microsoft.com/office/powerpoint/2010/main" val="397224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named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C7BEB-EC1E-5947-AA98-2766D38D0ACF}"/>
              </a:ext>
            </a:extLst>
          </p:cNvPr>
          <p:cNvSpPr txBox="1"/>
          <p:nvPr/>
        </p:nvSpPr>
        <p:spPr>
          <a:xfrm>
            <a:off x="1876115" y="1008866"/>
            <a:ext cx="331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In-text citation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DD0E6-CEDB-1446-AA2E-26D6DAD3C1D1}"/>
              </a:ext>
            </a:extLst>
          </p:cNvPr>
          <p:cNvSpPr txBox="1"/>
          <p:nvPr/>
        </p:nvSpPr>
        <p:spPr>
          <a:xfrm>
            <a:off x="7551448" y="1023273"/>
            <a:ext cx="331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 Reference section</a:t>
            </a:r>
          </a:p>
        </p:txBody>
      </p:sp>
      <p:pic>
        <p:nvPicPr>
          <p:cNvPr id="12" name="Content Placeholder 13">
            <a:extLst>
              <a:ext uri="{FF2B5EF4-FFF2-40B4-BE49-F238E27FC236}">
                <a16:creationId xmlns:a16="http://schemas.microsoft.com/office/drawing/2014/main" id="{4C88FF83-687D-3B43-A697-CD67267F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98140" y="1392605"/>
            <a:ext cx="5218383" cy="224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43BB9EB-BCB1-3F47-BAFA-1D4EE1A772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44694" y="1392605"/>
            <a:ext cx="5774610" cy="25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E32-7F89-0F4F-9135-6031178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during manuscript drafting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B3A-1922-FA4F-8B19-70E5EE60B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10515599" cy="4771688"/>
          </a:xfrm>
        </p:spPr>
        <p:txBody>
          <a:bodyPr/>
          <a:lstStyle/>
          <a:p>
            <a:r>
              <a:rPr lang="en-US" dirty="0"/>
              <a:t>Use a reference software (Mendeley, EndNote)</a:t>
            </a:r>
          </a:p>
          <a:p>
            <a:pPr lvl="1"/>
            <a:r>
              <a:rPr lang="en-US" dirty="0"/>
              <a:t>This will be difficult with multiple people working on the paper, so we do </a:t>
            </a:r>
            <a:r>
              <a:rPr lang="en-US" u="sng" dirty="0"/>
              <a:t>not</a:t>
            </a:r>
            <a:r>
              <a:rPr lang="en-US" dirty="0"/>
              <a:t> recommend for this activity.</a:t>
            </a:r>
          </a:p>
          <a:p>
            <a:pPr lvl="1"/>
            <a:r>
              <a:rPr lang="en-US" dirty="0"/>
              <a:t>If you are the only one working on paper and there are A LOT of citations, this is a great way to add citations and format them from the start.</a:t>
            </a:r>
          </a:p>
          <a:p>
            <a:pPr lvl="1"/>
            <a:endParaRPr lang="en-US" dirty="0"/>
          </a:p>
          <a:p>
            <a:r>
              <a:rPr lang="en-US" dirty="0"/>
              <a:t>During writing of manuscript and editing:</a:t>
            </a:r>
          </a:p>
          <a:p>
            <a:pPr lvl="1"/>
            <a:r>
              <a:rPr lang="en-US" dirty="0"/>
              <a:t>Show in text as (last name, YYYY)</a:t>
            </a:r>
          </a:p>
          <a:p>
            <a:pPr lvl="1"/>
            <a:r>
              <a:rPr lang="en-US" dirty="0"/>
              <a:t>Make reference list in alphabetical order </a:t>
            </a:r>
          </a:p>
          <a:p>
            <a:pPr lvl="1"/>
            <a:r>
              <a:rPr lang="en-US" dirty="0"/>
              <a:t>To make your life easier, format in reference list according to journal specifications </a:t>
            </a:r>
            <a:r>
              <a:rPr lang="en-US" u="sng" dirty="0"/>
              <a:t>from the start</a:t>
            </a:r>
          </a:p>
        </p:txBody>
      </p:sp>
    </p:spTree>
    <p:extLst>
      <p:ext uri="{BB962C8B-B14F-4D97-AF65-F5344CB8AC3E}">
        <p14:creationId xmlns:p14="http://schemas.microsoft.com/office/powerpoint/2010/main" val="418412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E32-7F89-0F4F-9135-6031178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B3A-1922-FA4F-8B19-70E5EE60B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10515599" cy="4771688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b="1" u="sng" dirty="0"/>
              <a:t>last step</a:t>
            </a:r>
            <a:r>
              <a:rPr lang="en-US" dirty="0"/>
              <a:t> before submission, format according to journal specifications</a:t>
            </a:r>
          </a:p>
          <a:p>
            <a:pPr lvl="1"/>
            <a:r>
              <a:rPr lang="en-US" dirty="0"/>
              <a:t>If last name and year is format, you are good to go!</a:t>
            </a:r>
          </a:p>
          <a:p>
            <a:pPr lvl="1"/>
            <a:r>
              <a:rPr lang="en-US" dirty="0"/>
              <a:t>If numbered style required, you will need to update: </a:t>
            </a:r>
          </a:p>
          <a:p>
            <a:pPr lvl="2"/>
            <a:r>
              <a:rPr lang="en-US" dirty="0"/>
              <a:t>Change names to numbers (in order of presentation)</a:t>
            </a:r>
          </a:p>
          <a:p>
            <a:pPr lvl="2"/>
            <a:r>
              <a:rPr lang="en-US" dirty="0"/>
              <a:t>Put reference list in order of numbering</a:t>
            </a:r>
          </a:p>
          <a:p>
            <a:pPr lvl="1"/>
            <a:endParaRPr lang="en-US" dirty="0"/>
          </a:p>
          <a:p>
            <a:r>
              <a:rPr lang="en-US" dirty="0"/>
              <a:t>This should be the very last step before submitting because if co-authors re-order, then numbering will become out of order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3622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references to journal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684D43-3158-4ACF-9AE0-A24E68FAF6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9DF99E-5ADC-EB4E-95CA-C48129F3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7" y="1271588"/>
            <a:ext cx="8541986" cy="4467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4213304"/>
      </p:ext>
    </p:extLst>
  </p:cSld>
  <p:clrMapOvr>
    <a:masterClrMapping/>
  </p:clrMapOvr>
</p:sld>
</file>

<file path=ppt/theme/theme1.xml><?xml version="1.0" encoding="utf-8"?>
<a:theme xmlns:a="http://schemas.openxmlformats.org/drawingml/2006/main" name="ghrc_theme">
  <a:themeElements>
    <a:clrScheme name="Custom 12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E8E9E3"/>
      </a:accent1>
      <a:accent2>
        <a:srgbClr val="F8981E"/>
      </a:accent2>
      <a:accent3>
        <a:srgbClr val="E7BC29"/>
      </a:accent3>
      <a:accent4>
        <a:srgbClr val="D092A7"/>
      </a:accent4>
      <a:accent5>
        <a:srgbClr val="9C85C0"/>
      </a:accent5>
      <a:accent6>
        <a:srgbClr val="4C667C"/>
      </a:accent6>
      <a:hlink>
        <a:srgbClr val="BB252C"/>
      </a:hlink>
      <a:folHlink>
        <a:srgbClr val="7F6F6F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hrc_theme" id="{ECC3120B-728A-534B-ACC5-7ACCDA96B553}" vid="{7D0338B0-DBA9-714E-9D9A-28E4D2B55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ghrc_theme</Template>
  <TotalTime>1363</TotalTime>
  <Words>849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Georgia</vt:lpstr>
      <vt:lpstr>ghrc_theme</vt:lpstr>
      <vt:lpstr>CovCo Writing Workshop</vt:lpstr>
      <vt:lpstr>Plagiarism</vt:lpstr>
      <vt:lpstr>References</vt:lpstr>
      <vt:lpstr>Reference styles</vt:lpstr>
      <vt:lpstr>Example – numbered references</vt:lpstr>
      <vt:lpstr>Example – named references</vt:lpstr>
      <vt:lpstr>References during manuscript drafting</vt:lpstr>
      <vt:lpstr>References for submission</vt:lpstr>
      <vt:lpstr>Formatting references to journal style</vt:lpstr>
      <vt:lpstr>Some reference tips: Quick formatting</vt:lpstr>
      <vt:lpstr>Some reference tips: Websites</vt:lpstr>
      <vt:lpstr>Some reference tips: Too many references!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Dale</dc:creator>
  <cp:lastModifiedBy>Fulcher, Isabel</cp:lastModifiedBy>
  <cp:revision>8</cp:revision>
  <dcterms:created xsi:type="dcterms:W3CDTF">2021-12-03T13:08:00Z</dcterms:created>
  <dcterms:modified xsi:type="dcterms:W3CDTF">2022-01-17T19:55:30Z</dcterms:modified>
</cp:coreProperties>
</file>