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64" r:id="rId4"/>
    <p:sldId id="270" r:id="rId5"/>
    <p:sldId id="265" r:id="rId6"/>
    <p:sldId id="266" r:id="rId7"/>
    <p:sldId id="269" r:id="rId8"/>
    <p:sldId id="268" r:id="rId9"/>
    <p:sldId id="272" r:id="rId10"/>
    <p:sldId id="259" r:id="rId11"/>
    <p:sldId id="258" r:id="rId12"/>
    <p:sldId id="261" r:id="rId13"/>
    <p:sldId id="262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4"/>
    <p:restoredTop sz="94648"/>
  </p:normalViewPr>
  <p:slideViewPr>
    <p:cSldViewPr snapToGrid="0" snapToObjects="1">
      <p:cViewPr varScale="1">
        <p:scale>
          <a:sx n="96" d="100"/>
          <a:sy n="96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7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7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2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3907" cy="808582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402544"/>
            <a:ext cx="549953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4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1451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22510"/>
            <a:ext cx="5157787" cy="44948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3504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6635"/>
            <a:ext cx="5183188" cy="4480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0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33" y="671565"/>
            <a:ext cx="3932237" cy="49404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87336-5D21-DD4E-A38A-1A3EDB30FB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1532" y="672113"/>
            <a:ext cx="6316991" cy="4940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8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285462"/>
            <a:ext cx="7391400" cy="45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70" r:id="rId7"/>
    <p:sldLayoutId id="2147483668" r:id="rId8"/>
    <p:sldLayoutId id="2147483667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4AFF-20C8-5A41-8858-568B7AD9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CovCo</a:t>
            </a:r>
            <a:r>
              <a:rPr lang="en-US" dirty="0"/>
              <a:t> Writing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9C71-48F5-5D4F-B8C2-C1EB7384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One: Introduction to Scientific Writing</a:t>
            </a:r>
          </a:p>
        </p:txBody>
      </p:sp>
    </p:spTree>
    <p:extLst>
      <p:ext uri="{BB962C8B-B14F-4D97-AF65-F5344CB8AC3E}">
        <p14:creationId xmlns:p14="http://schemas.microsoft.com/office/powerpoint/2010/main" val="130773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69D9B4-48E0-4349-952E-B436D0AD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communication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BA51C-6579-EF43-9F15-5E23B4E1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 of scientific communication depends on the audience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D3C11F-949F-5D47-B524-71572A06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68696"/>
              </p:ext>
            </p:extLst>
          </p:nvPr>
        </p:nvGraphicFramePr>
        <p:xfrm>
          <a:off x="1060381" y="2270646"/>
          <a:ext cx="9949544" cy="2316708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974772">
                  <a:extLst>
                    <a:ext uri="{9D8B030D-6E8A-4147-A177-3AD203B41FA5}">
                      <a16:colId xmlns:a16="http://schemas.microsoft.com/office/drawing/2014/main" val="3060216883"/>
                    </a:ext>
                  </a:extLst>
                </a:gridCol>
                <a:gridCol w="4974772">
                  <a:extLst>
                    <a:ext uri="{9D8B030D-6E8A-4147-A177-3AD203B41FA5}">
                      <a16:colId xmlns:a16="http://schemas.microsoft.com/office/drawing/2014/main" val="1926774891"/>
                    </a:ext>
                  </a:extLst>
                </a:gridCol>
              </a:tblGrid>
              <a:tr h="38329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eorgia" panose="02040502050405020303" pitchFamily="18" charset="0"/>
                        </a:rPr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eorgia" panose="02040502050405020303" pitchFamily="18" charset="0"/>
                        </a:rPr>
                        <a:t>Common forms of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3205"/>
                  </a:ext>
                </a:extLst>
              </a:tr>
              <a:tr h="760165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  <a:sym typeface="Wingdings" pitchFamily="2" charset="2"/>
                        </a:rPr>
                        <a:t>General public 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Radio programs, television programs, newspapers, posters</a:t>
                      </a:r>
                      <a:r>
                        <a:rPr lang="en-US" dirty="0">
                          <a:latin typeface="Georgia" panose="02040502050405020303" pitchFamily="18" charset="0"/>
                          <a:sym typeface="Wingdings" pitchFamily="2" charset="2"/>
                        </a:rPr>
                        <a:t>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9587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  <a:sym typeface="Wingdings" pitchFamily="2" charset="2"/>
                        </a:rPr>
                        <a:t>Policy makers, implementers, and other stakeholders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  <a:sym typeface="Wingdings" pitchFamily="2" charset="2"/>
                        </a:rPr>
                        <a:t>Presentations, reports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71629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Other researchers and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Scientific writing, conference 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8678-ACA0-E94E-B78A-7FDC628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scientific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B23B-C0C8-F74C-BF38-B88F30E2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Letters to the editor</a:t>
            </a:r>
            <a:r>
              <a:rPr lang="en-US" sz="2400" dirty="0"/>
              <a:t> – Short narratives that often provide commentary or call to action for a bigger problem</a:t>
            </a:r>
          </a:p>
          <a:p>
            <a:endParaRPr lang="en-US" sz="2400" dirty="0"/>
          </a:p>
          <a:p>
            <a:r>
              <a:rPr lang="en-US" sz="2400" b="1" u="sng" dirty="0"/>
              <a:t>Short report/Lessons on the Field</a:t>
            </a:r>
            <a:r>
              <a:rPr lang="en-US" sz="2400" dirty="0"/>
              <a:t>-Short (&lt;3000 words) paper highlighting program challenges/successes with data, 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Original Research</a:t>
            </a:r>
            <a:r>
              <a:rPr lang="en-US" sz="2400" dirty="0"/>
              <a:t> - Structured </a:t>
            </a:r>
            <a:r>
              <a:rPr lang="en-US" sz="2400"/>
              <a:t>full-length (~3000-5000 words) manuscripts </a:t>
            </a:r>
            <a:r>
              <a:rPr lang="en-US" sz="2400" dirty="0"/>
              <a:t>describing the findings of a specific study or analysis</a:t>
            </a:r>
          </a:p>
          <a:p>
            <a:endParaRPr lang="en-US" sz="2400" b="1" u="sng" dirty="0"/>
          </a:p>
          <a:p>
            <a:r>
              <a:rPr lang="en-US" sz="2400" b="1" u="sng" dirty="0"/>
              <a:t>Review Articles</a:t>
            </a:r>
            <a:r>
              <a:rPr lang="en-US" sz="2400" dirty="0"/>
              <a:t> – Manuscripts that provide a summary of findings from other previously published original research articles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8797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71D-651B-A24B-9AC2-103A74FA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Manuscripts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33B0-9529-994D-8156-108CCCA9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78935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Title and Abstract: </a:t>
            </a:r>
            <a:r>
              <a:rPr lang="en-US" sz="1800" dirty="0"/>
              <a:t>Summarizes your work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Introduction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Highlights gaps in current scientific knowledge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Explains the focus of your manuscript 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Methods: </a:t>
            </a:r>
            <a:r>
              <a:rPr lang="en-US" sz="1800" dirty="0"/>
              <a:t>Describes what you did in enough detail that someone else could reproduce your study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Results: </a:t>
            </a:r>
            <a:r>
              <a:rPr lang="en-US" sz="1800" dirty="0"/>
              <a:t> Objectively share your findings, often using tables or graphs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Discussion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Interprets your findings in the context of the literature and limitations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Suggests scientific, clinical, or operational next steps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Declarations: </a:t>
            </a:r>
            <a:r>
              <a:rPr lang="en-US" sz="1800" dirty="0"/>
              <a:t>Provides transparency to support ethical conduct of researcher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333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2910-D075-184C-AD90-E4E07C8F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writing scientific manuscripts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FF5B-A02C-5540-A93E-F9E31A65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can be written and read in different orders</a:t>
            </a:r>
          </a:p>
          <a:p>
            <a:pPr lvl="1"/>
            <a:r>
              <a:rPr lang="en-US" b="1" dirty="0"/>
              <a:t>Reading order: </a:t>
            </a:r>
            <a:r>
              <a:rPr lang="en-US" dirty="0"/>
              <a:t>Introduction, Methods, Results, Discussion, </a:t>
            </a:r>
          </a:p>
          <a:p>
            <a:pPr lvl="1"/>
            <a:r>
              <a:rPr lang="en-US" b="1" dirty="0"/>
              <a:t>Writing order: </a:t>
            </a:r>
            <a:r>
              <a:rPr lang="en-US" dirty="0"/>
              <a:t>Results, Methods, Discussion, Introduction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an </a:t>
            </a:r>
            <a:r>
              <a:rPr lang="en-US" b="1" dirty="0"/>
              <a:t>active voice</a:t>
            </a:r>
          </a:p>
          <a:p>
            <a:pPr lvl="1"/>
            <a:r>
              <a:rPr lang="en-US" dirty="0"/>
              <a:t>Active voice: “We analyzed the data.”</a:t>
            </a:r>
          </a:p>
          <a:p>
            <a:pPr lvl="1"/>
            <a:r>
              <a:rPr lang="en-US" dirty="0"/>
              <a:t>Passive voice: “The data were analyzed.”</a:t>
            </a:r>
          </a:p>
          <a:p>
            <a:pPr lvl="1"/>
            <a:endParaRPr lang="en-US" dirty="0"/>
          </a:p>
          <a:p>
            <a:r>
              <a:rPr lang="en-US" dirty="0"/>
              <a:t>Imagine you are writing for an educated non-expert </a:t>
            </a:r>
          </a:p>
          <a:p>
            <a:pPr lvl="1"/>
            <a:r>
              <a:rPr lang="en-US" dirty="0"/>
              <a:t>Sibling? Spouse? Classmate?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2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1CD2-8B4F-C544-B14F-1642CD8E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avoid writers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BFE0-1066-304F-A78F-FAAE45CC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first draft is a done first draft.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is okay to start by writing in incomplete sentences and/or to start in a non-English language</a:t>
            </a:r>
          </a:p>
          <a:p>
            <a:endParaRPr lang="en-US" dirty="0"/>
          </a:p>
          <a:p>
            <a:r>
              <a:rPr lang="en-US" dirty="0"/>
              <a:t>If you are stuck have one person speak their ideas out loud and the other type them down</a:t>
            </a:r>
          </a:p>
          <a:p>
            <a:endParaRPr lang="en-US" dirty="0"/>
          </a:p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copy and paste from other articles or websites– this can lead to plagiarism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3D4E-0D4F-7A4D-84D0-7EDFA9A7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6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Remember, the purpose of a scientific paper is to </a:t>
            </a:r>
            <a:r>
              <a:rPr lang="en-US" sz="3200" b="1" dirty="0"/>
              <a:t>communicate our science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2800" dirty="0"/>
              <a:t>“The art of sharing novel scientific findings with an audience with the hope of educating, inspiring, or informing change”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We will share guidelines to help you communicate clearly so that you can share your results and make an impact.</a:t>
            </a:r>
          </a:p>
        </p:txBody>
      </p:sp>
    </p:spTree>
    <p:extLst>
      <p:ext uri="{BB962C8B-B14F-4D97-AF65-F5344CB8AC3E}">
        <p14:creationId xmlns:p14="http://schemas.microsoft.com/office/powerpoint/2010/main" val="6510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C230-ABCE-844D-BB5D-9DCBE7F5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13EE7-648A-9E48-B4BD-8880A6415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BCDA-4271-5E43-BDE5-981412D3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A26D-1F47-234E-91DD-D52F4147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draft all sections of a scientific manuscript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a first draft of a scientific manuscript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Initiated the process through which a draft manuscript becomes a published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an abstract to the Cross-Site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BDB2-A3FF-7743-9E36-82C4A88D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50967E-4148-9A48-A8B1-5E1D2BB27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0"/>
            <a:ext cx="3349977" cy="4741069"/>
          </a:xfrm>
        </p:spPr>
        <p:txBody>
          <a:bodyPr/>
          <a:lstStyle/>
          <a:p>
            <a:r>
              <a:rPr lang="en-US" sz="2000" dirty="0"/>
              <a:t>Blue and Yellow sessions are for mentored working in pairs</a:t>
            </a:r>
          </a:p>
          <a:p>
            <a:r>
              <a:rPr lang="en-US" sz="2000" dirty="0"/>
              <a:t>Green sessions are for</a:t>
            </a:r>
          </a:p>
          <a:p>
            <a:pPr lvl="1"/>
            <a:r>
              <a:rPr lang="en-US" sz="1800" dirty="0"/>
              <a:t>Lectures</a:t>
            </a:r>
          </a:p>
          <a:p>
            <a:pPr lvl="1"/>
            <a:r>
              <a:rPr lang="en-US" sz="1800" dirty="0"/>
              <a:t>Live editing</a:t>
            </a:r>
          </a:p>
          <a:p>
            <a:pPr lvl="1"/>
            <a:r>
              <a:rPr lang="en-US" sz="1800" dirty="0"/>
              <a:t>Mentored paired work</a:t>
            </a:r>
          </a:p>
          <a:p>
            <a:r>
              <a:rPr lang="en-US" sz="2200" dirty="0"/>
              <a:t>Course resources will be shared via website</a:t>
            </a:r>
          </a:p>
          <a:p>
            <a:pPr lvl="1"/>
            <a:r>
              <a:rPr lang="en-US" sz="1800" dirty="0"/>
              <a:t>Lecture slides</a:t>
            </a:r>
          </a:p>
          <a:p>
            <a:pPr lvl="1"/>
            <a:r>
              <a:rPr lang="en-US" sz="1800" dirty="0"/>
              <a:t>Lecture videos</a:t>
            </a:r>
          </a:p>
          <a:p>
            <a:pPr lvl="1"/>
            <a:r>
              <a:rPr lang="en-US" sz="1800" dirty="0"/>
              <a:t>Templates</a:t>
            </a:r>
          </a:p>
          <a:p>
            <a:r>
              <a:rPr lang="en-US" sz="2200" dirty="0"/>
              <a:t>Teams will collaborate via Dropbox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75C0C7C3-73ED-3640-A2AB-B3B978D4A76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3282405"/>
              </p:ext>
            </p:extLst>
          </p:nvPr>
        </p:nvGraphicFramePr>
        <p:xfrm>
          <a:off x="4346222" y="1442899"/>
          <a:ext cx="7620001" cy="3972202"/>
        </p:xfrm>
        <a:graphic>
          <a:graphicData uri="http://schemas.openxmlformats.org/drawingml/2006/table">
            <a:tbl>
              <a:tblPr/>
              <a:tblGrid>
                <a:gridCol w="1786666">
                  <a:extLst>
                    <a:ext uri="{9D8B030D-6E8A-4147-A177-3AD203B41FA5}">
                      <a16:colId xmlns:a16="http://schemas.microsoft.com/office/drawing/2014/main" val="545713510"/>
                    </a:ext>
                  </a:extLst>
                </a:gridCol>
                <a:gridCol w="1680001">
                  <a:extLst>
                    <a:ext uri="{9D8B030D-6E8A-4147-A177-3AD203B41FA5}">
                      <a16:colId xmlns:a16="http://schemas.microsoft.com/office/drawing/2014/main" val="429428059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27036488"/>
                    </a:ext>
                  </a:extLst>
                </a:gridCol>
                <a:gridCol w="1306667">
                  <a:extLst>
                    <a:ext uri="{9D8B030D-6E8A-4147-A177-3AD203B41FA5}">
                      <a16:colId xmlns:a16="http://schemas.microsoft.com/office/drawing/2014/main" val="3861337559"/>
                    </a:ext>
                  </a:extLst>
                </a:gridCol>
                <a:gridCol w="1406667">
                  <a:extLst>
                    <a:ext uri="{9D8B030D-6E8A-4147-A177-3AD203B41FA5}">
                      <a16:colId xmlns:a16="http://schemas.microsoft.com/office/drawing/2014/main" val="2538615695"/>
                    </a:ext>
                  </a:extLst>
                </a:gridCol>
              </a:tblGrid>
              <a:tr h="519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 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18082"/>
                  </a:ext>
                </a:extLst>
              </a:tr>
              <a:tr h="53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 to the start on Monday, all groups must: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Identified a target journal with help of senior mentor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Have received access to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dropbox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methods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disscussion/introduction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declarations/abstract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 and respond to peer review feedback. Work on cover letter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26352"/>
                  </a:ext>
                </a:extLst>
              </a:tr>
              <a:tr h="15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Introduction to scientific writing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Discussion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 edit session: 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 edit session: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 edit session: 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85471"/>
                  </a:ext>
                </a:extLst>
              </a:tr>
              <a:tr h="40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Results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discussion points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Revise paper based on live edit session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Revise based on live edit session/senior mentors' feedback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 to publication (formatting to journal specifications, suggesting reveiwers, and responding to peer review)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80165"/>
                  </a:ext>
                </a:extLst>
              </a:tr>
              <a:tr h="646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Methods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a log-in for your target journal, identify any additional pieces needed for submission.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93458"/>
                  </a:ext>
                </a:extLst>
              </a:tr>
              <a:tr h="400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results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Introduction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Declarations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Cover letter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20140"/>
                  </a:ext>
                </a:extLst>
              </a:tr>
              <a:tr h="346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Plagiarism and references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Abstract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Lecture: Peer Review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56877"/>
                  </a:ext>
                </a:extLst>
              </a:tr>
              <a:tr h="3096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meal break</a:t>
                      </a:r>
                    </a:p>
                  </a:txBody>
                  <a:tcPr marL="3400" marR="3400" marT="34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meal break</a:t>
                      </a:r>
                    </a:p>
                  </a:txBody>
                  <a:tcPr marL="3400" marR="3400" marT="34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meal break</a:t>
                      </a:r>
                    </a:p>
                  </a:txBody>
                  <a:tcPr marL="3400" marR="3400" marT="34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meal break</a:t>
                      </a:r>
                    </a:p>
                  </a:txBody>
                  <a:tcPr marL="3400" marR="3400" marT="34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Everyone is ready to present their abstracts at the next cross site meeting!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73980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methods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disscussion/introduction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on declarations/abstract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 and respond to peer review feedback. Work on cover letter</a:t>
                      </a:r>
                    </a:p>
                  </a:txBody>
                  <a:tcPr marL="3400" marR="3400" marT="34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98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0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3CC0-E72E-6742-80EE-63521575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8E6737-636B-0544-8E20-4DB007772E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7745299"/>
              </p:ext>
            </p:extLst>
          </p:nvPr>
        </p:nvGraphicFramePr>
        <p:xfrm>
          <a:off x="7066845" y="632442"/>
          <a:ext cx="4210755" cy="4747509"/>
        </p:xfrm>
        <a:graphic>
          <a:graphicData uri="http://schemas.openxmlformats.org/drawingml/2006/table">
            <a:tbl>
              <a:tblPr/>
              <a:tblGrid>
                <a:gridCol w="974911">
                  <a:extLst>
                    <a:ext uri="{9D8B030D-6E8A-4147-A177-3AD203B41FA5}">
                      <a16:colId xmlns:a16="http://schemas.microsoft.com/office/drawing/2014/main" val="2676752464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4155251080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294403960"/>
                    </a:ext>
                  </a:extLst>
                </a:gridCol>
                <a:gridCol w="1129138">
                  <a:extLst>
                    <a:ext uri="{9D8B030D-6E8A-4147-A177-3AD203B41FA5}">
                      <a16:colId xmlns:a16="http://schemas.microsoft.com/office/drawing/2014/main" val="987825810"/>
                    </a:ext>
                  </a:extLst>
                </a:gridCol>
              </a:tblGrid>
              <a:tr h="46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GMT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EST/PST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CST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06981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59946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55803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44404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00253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60776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8533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66347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65142"/>
                  </a:ext>
                </a:extLst>
              </a:tr>
              <a:tr h="13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68975"/>
                  </a:ext>
                </a:extLst>
              </a:tr>
              <a:tr h="361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64333"/>
                  </a:ext>
                </a:extLst>
              </a:tr>
              <a:tr h="584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33865"/>
                  </a:ext>
                </a:extLst>
              </a:tr>
              <a:tr h="361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12449"/>
                  </a:ext>
                </a:extLst>
              </a:tr>
              <a:tr h="312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87338"/>
                  </a:ext>
                </a:extLst>
              </a:tr>
              <a:tr h="27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6787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99476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466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59051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27667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48472"/>
                  </a:ext>
                </a:extLst>
              </a:tr>
              <a:tr h="13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6169" marR="6169" marT="6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29274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C0392-E501-1048-AE06-F8D04765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253331"/>
            <a:ext cx="5181600" cy="4351338"/>
          </a:xfrm>
        </p:spPr>
        <p:txBody>
          <a:bodyPr/>
          <a:lstStyle/>
          <a:p>
            <a:r>
              <a:rPr lang="en-US" sz="2400" b="1" dirty="0"/>
              <a:t>Everyone</a:t>
            </a:r>
            <a:r>
              <a:rPr lang="en-US" sz="2400" dirty="0"/>
              <a:t> attends all green zone times</a:t>
            </a:r>
          </a:p>
          <a:p>
            <a:r>
              <a:rPr lang="en-US" sz="2400" dirty="0"/>
              <a:t>Everyone </a:t>
            </a:r>
            <a:r>
              <a:rPr lang="en-US" sz="2400" b="1" dirty="0"/>
              <a:t>works in pairs </a:t>
            </a:r>
            <a:r>
              <a:rPr lang="en-US" sz="2400" dirty="0"/>
              <a:t>during their assigned blue and yellow zone times</a:t>
            </a:r>
          </a:p>
          <a:p>
            <a:pPr lvl="1"/>
            <a:r>
              <a:rPr lang="en-US" sz="2000" dirty="0"/>
              <a:t>No Yellow Zone on Friday!</a:t>
            </a:r>
          </a:p>
          <a:p>
            <a:pPr lvl="1"/>
            <a:r>
              <a:rPr lang="en-US" sz="2000" dirty="0"/>
              <a:t>Keep focused – it is much easier to finish a paper with support from each other than on your own!!!</a:t>
            </a:r>
            <a:endParaRPr lang="en-US" sz="2400" dirty="0"/>
          </a:p>
          <a:p>
            <a:r>
              <a:rPr lang="en-US" sz="2400" dirty="0"/>
              <a:t>If you cannot meet these expectations, discuss in advance with your senior mentor</a:t>
            </a:r>
          </a:p>
        </p:txBody>
      </p:sp>
    </p:spTree>
    <p:extLst>
      <p:ext uri="{BB962C8B-B14F-4D97-AF65-F5344CB8AC3E}">
        <p14:creationId xmlns:p14="http://schemas.microsoft.com/office/powerpoint/2010/main" val="256615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3C1-3BE2-7E42-8909-D0D43AE4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51AA-0A5E-744A-837B-32CC8E07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6070600" cy="4351338"/>
          </a:xfrm>
        </p:spPr>
        <p:txBody>
          <a:bodyPr/>
          <a:lstStyle/>
          <a:p>
            <a:r>
              <a:rPr lang="en-US" dirty="0"/>
              <a:t>Each team has a dedicated WW21 file</a:t>
            </a:r>
          </a:p>
          <a:p>
            <a:r>
              <a:rPr lang="en-US" dirty="0"/>
              <a:t>Dropbox folders are for sharing and collaborating on </a:t>
            </a:r>
            <a:r>
              <a:rPr lang="en-US" b="1" dirty="0"/>
              <a:t>manuscripts</a:t>
            </a:r>
            <a:r>
              <a:rPr lang="en-US" dirty="0"/>
              <a:t>, </a:t>
            </a:r>
            <a:r>
              <a:rPr lang="en-US" b="1" dirty="0"/>
              <a:t>tables</a:t>
            </a:r>
            <a:r>
              <a:rPr lang="en-US" dirty="0"/>
              <a:t>, and </a:t>
            </a:r>
            <a:r>
              <a:rPr lang="en-US" b="1" dirty="0"/>
              <a:t>figures</a:t>
            </a:r>
            <a:endParaRPr lang="en-US" dirty="0"/>
          </a:p>
          <a:p>
            <a:r>
              <a:rPr lang="en-US" b="1" dirty="0"/>
              <a:t>Do not share raw or cleaned data </a:t>
            </a:r>
            <a:r>
              <a:rPr lang="en-US" dirty="0"/>
              <a:t>via the WW21 Dropbox folders</a:t>
            </a:r>
          </a:p>
          <a:p>
            <a:pPr lvl="1"/>
            <a:r>
              <a:rPr lang="en-US" dirty="0"/>
              <a:t>Talk with Dale if this is an issue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9ADC4-67D5-0249-8813-1DA143369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t="42438" r="49123" b="8350"/>
          <a:stretch/>
        </p:blipFill>
        <p:spPr>
          <a:xfrm>
            <a:off x="7157155" y="1569421"/>
            <a:ext cx="4444988" cy="30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3ADD-B076-3148-BCD8-1C386F77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FEE8-F0D6-8149-B0EA-DA871D38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06163"/>
            <a:ext cx="10515600" cy="1132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adding a “references” and “archive” folder to your Dropbox to stay organized.</a:t>
            </a:r>
          </a:p>
          <a:p>
            <a:pPr marL="0" indent="0">
              <a:buNone/>
            </a:pPr>
            <a:r>
              <a:rPr lang="en-US" dirty="0"/>
              <a:t>RA’s – please help enforce good organization standards.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EF761-9BD2-6C47-8DB6-E82C98DA5165}"/>
              </a:ext>
            </a:extLst>
          </p:cNvPr>
          <p:cNvSpPr txBox="1"/>
          <p:nvPr/>
        </p:nvSpPr>
        <p:spPr>
          <a:xfrm>
            <a:off x="1028700" y="2551837"/>
            <a:ext cx="10134600" cy="175432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Bad file names: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tables.xlsx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paper_final.doc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18375627hfg13.pdf</a:t>
            </a:r>
          </a:p>
          <a:p>
            <a:pPr lvl="2">
              <a:buClr>
                <a:schemeClr val="tx1"/>
              </a:buClr>
            </a:pPr>
            <a:endParaRPr lang="en-US" dirty="0">
              <a:latin typeface="Georgia" panose="02040502050405020303" pitchFamily="18" charset="0"/>
            </a:endParaRPr>
          </a:p>
          <a:p>
            <a:pPr lvl="2">
              <a:buClr>
                <a:schemeClr val="tx1"/>
              </a:buClr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Good file names: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ww21_haiti_tables_v1.1.xlsx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covid_kap_apzu_manuscript_15jan2021.doc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Kamali_2021.pdf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87E612-B8D5-3B4B-AAFD-65FA1AB8662E}"/>
              </a:ext>
            </a:extLst>
          </p:cNvPr>
          <p:cNvSpPr txBox="1">
            <a:spLocks/>
          </p:cNvSpPr>
          <p:nvPr/>
        </p:nvSpPr>
        <p:spPr bwMode="auto">
          <a:xfrm>
            <a:off x="990600" y="1582240"/>
            <a:ext cx="10515600" cy="113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File names should be </a:t>
            </a:r>
            <a:r>
              <a:rPr lang="en-US" b="1" dirty="0"/>
              <a:t>specific,</a:t>
            </a:r>
            <a:r>
              <a:rPr lang="en-US" dirty="0"/>
              <a:t> </a:t>
            </a:r>
            <a:r>
              <a:rPr lang="en-US" b="1" dirty="0"/>
              <a:t>descriptive, </a:t>
            </a:r>
            <a:r>
              <a:rPr lang="en-US" dirty="0"/>
              <a:t>and include a </a:t>
            </a:r>
            <a:r>
              <a:rPr lang="en-US" b="1" dirty="0"/>
              <a:t>version or date number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C230-ABCE-844D-BB5D-9DCBE7F5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Writing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13EE7-648A-9E48-B4BD-8880A6415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7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69D9B4-48E0-4349-952E-B436D0AD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scientific communication?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BA51C-6579-EF43-9F15-5E23B4E1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sharing novel scientific findings with an audience with the hope of educating, inspiring, or informing change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85376"/>
      </p:ext>
    </p:extLst>
  </p:cSld>
  <p:clrMapOvr>
    <a:masterClrMapping/>
  </p:clrMapOvr>
</p:sld>
</file>

<file path=ppt/theme/theme1.xml><?xml version="1.0" encoding="utf-8"?>
<a:theme xmlns:a="http://schemas.openxmlformats.org/drawingml/2006/main" name="ghrc_theme">
  <a:themeElements>
    <a:clrScheme name="Custom 12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E8E9E3"/>
      </a:accent1>
      <a:accent2>
        <a:srgbClr val="F8981E"/>
      </a:accent2>
      <a:accent3>
        <a:srgbClr val="E7BC29"/>
      </a:accent3>
      <a:accent4>
        <a:srgbClr val="D092A7"/>
      </a:accent4>
      <a:accent5>
        <a:srgbClr val="9C85C0"/>
      </a:accent5>
      <a:accent6>
        <a:srgbClr val="4C667C"/>
      </a:accent6>
      <a:hlink>
        <a:srgbClr val="BB252C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rc_theme" id="{ECC3120B-728A-534B-ACC5-7ACCDA96B553}" vid="{7D0338B0-DBA9-714E-9D9A-28E4D2B55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ghrc_theme</Template>
  <TotalTime>1054</TotalTime>
  <Words>1025</Words>
  <Application>Microsoft Macintosh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ghrc_theme</vt:lpstr>
      <vt:lpstr>CovCo Writing Workshop</vt:lpstr>
      <vt:lpstr>Housekeeping</vt:lpstr>
      <vt:lpstr>Workshop objectives</vt:lpstr>
      <vt:lpstr>Course structure</vt:lpstr>
      <vt:lpstr>Expectations</vt:lpstr>
      <vt:lpstr>Dropbox</vt:lpstr>
      <vt:lpstr>File naming conventions</vt:lpstr>
      <vt:lpstr>Scientific Writing</vt:lpstr>
      <vt:lpstr>What is scientific communication?</vt:lpstr>
      <vt:lpstr>Scientific communication</vt:lpstr>
      <vt:lpstr>Types of scientific writing</vt:lpstr>
      <vt:lpstr>Structured Manuscripts</vt:lpstr>
      <vt:lpstr>Tips for writing scientific manuscripts</vt:lpstr>
      <vt:lpstr>Tips to avoid writers block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Dale</dc:creator>
  <cp:lastModifiedBy>Barnhart, Dale</cp:lastModifiedBy>
  <cp:revision>7</cp:revision>
  <dcterms:created xsi:type="dcterms:W3CDTF">2021-12-03T13:08:00Z</dcterms:created>
  <dcterms:modified xsi:type="dcterms:W3CDTF">2022-01-16T15:26:39Z</dcterms:modified>
</cp:coreProperties>
</file>