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324" r:id="rId4"/>
    <p:sldId id="327" r:id="rId5"/>
    <p:sldId id="325" r:id="rId6"/>
    <p:sldId id="326" r:id="rId7"/>
    <p:sldId id="315" r:id="rId8"/>
    <p:sldId id="316" r:id="rId9"/>
    <p:sldId id="317" r:id="rId10"/>
    <p:sldId id="318" r:id="rId11"/>
    <p:sldId id="320" r:id="rId12"/>
    <p:sldId id="321" r:id="rId13"/>
    <p:sldId id="329" r:id="rId14"/>
    <p:sldId id="330" r:id="rId15"/>
    <p:sldId id="331" r:id="rId16"/>
    <p:sldId id="332" r:id="rId17"/>
    <p:sldId id="333" r:id="rId18"/>
    <p:sldId id="33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18E3CA-B909-48CB-9820-8FD00AB041DA}">
          <p14:sldIdLst>
            <p14:sldId id="256"/>
            <p14:sldId id="261"/>
            <p14:sldId id="324"/>
            <p14:sldId id="327"/>
            <p14:sldId id="325"/>
            <p14:sldId id="326"/>
            <p14:sldId id="315"/>
            <p14:sldId id="316"/>
            <p14:sldId id="317"/>
            <p14:sldId id="318"/>
            <p14:sldId id="320"/>
            <p14:sldId id="321"/>
            <p14:sldId id="329"/>
            <p14:sldId id="330"/>
            <p14:sldId id="331"/>
            <p14:sldId id="332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70"/>
    <p:restoredTop sz="94648"/>
  </p:normalViewPr>
  <p:slideViewPr>
    <p:cSldViewPr snapToGrid="0" snapToObjects="1">
      <p:cViewPr varScale="1">
        <p:scale>
          <a:sx n="44" d="100"/>
          <a:sy n="44" d="100"/>
        </p:scale>
        <p:origin x="208" y="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75F9-B840-D14E-954C-B52AA6150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B79DF-EEEF-9A45-A67A-28764B4FF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975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6A4E-686F-7D4D-AAD6-727888B1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479D8-5789-6C4F-9DB7-A1909A9A1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0BC27-390A-5C44-939B-50CC6F46D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75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1426-AF7A-1A42-8000-9AD7575A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5DE89-6361-9E43-B625-D8A05D16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52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FD46-C601-434F-9869-4B21DEA1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93907" cy="808582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2E3E-D751-C942-A606-6A7386E5C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840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69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FD46-C601-434F-9869-4B21DEA1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2E3E-D751-C942-A606-6A7386E5C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4262" y="1402544"/>
            <a:ext cx="5499538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242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17D2-22FA-EC4E-BF9D-9140483B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C953-4516-7944-B2E8-3781DCC78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253331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320F5-6F8C-4740-9151-BA03BC3F2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253331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9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F472A-52D2-714D-B273-66D0E9398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14515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2130E-CC8A-4143-9F4F-4522A5020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422510"/>
            <a:ext cx="5157787" cy="44948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4FE7DE-26F2-884D-81EB-63502AE8A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53504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0D6A3-4C56-DB40-B53F-555126C4A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436635"/>
            <a:ext cx="5183188" cy="4480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90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A202-D54C-804D-BC61-77395703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633" y="671565"/>
            <a:ext cx="3932237" cy="494041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887336-5D21-DD4E-A38A-1A3EDB30FB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1532" y="672113"/>
            <a:ext cx="6316991" cy="49404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4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65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58B0-B98F-694D-BEA3-BB0C2D07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981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F4BE8D-28FC-2245-ACDB-749F051AB644}"/>
              </a:ext>
            </a:extLst>
          </p:cNvPr>
          <p:cNvSpPr/>
          <p:nvPr/>
        </p:nvSpPr>
        <p:spPr>
          <a:xfrm flipV="1">
            <a:off x="0" y="5994400"/>
            <a:ext cx="12192000" cy="863600"/>
          </a:xfrm>
          <a:prstGeom prst="rect">
            <a:avLst/>
          </a:prstGeom>
          <a:solidFill>
            <a:srgbClr val="D3D3C9">
              <a:alpha val="50000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eorgia" panose="02040502050405020303" pitchFamily="18" charset="0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65FB2A3-816F-2648-953A-E63FBE092F8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391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DD945DD-2AFA-C84E-993C-E98FB9F9BF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285462"/>
            <a:ext cx="7391400" cy="450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0659BC3-21DC-994A-9D18-4EABBDA5EBC4}"/>
              </a:ext>
            </a:extLst>
          </p:cNvPr>
          <p:cNvSpPr txBox="1">
            <a:spLocks/>
          </p:cNvSpPr>
          <p:nvPr/>
        </p:nvSpPr>
        <p:spPr>
          <a:xfrm>
            <a:off x="11332834" y="6275388"/>
            <a:ext cx="641350" cy="341312"/>
          </a:xfrm>
          <a:prstGeom prst="rect">
            <a:avLst/>
          </a:prstGeom>
        </p:spPr>
        <p:txBody>
          <a:bodyPr/>
          <a:lstStyle>
            <a:lvl1pPr marL="182563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fld id="{17305D22-8E7E-6B41-BEC9-565AD26A9684}" type="slidenum">
              <a:rPr lang="en-US" altLang="en-US" sz="1100" b="0" i="0" smtClean="0">
                <a:solidFill>
                  <a:srgbClr val="7F7F7F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defRPr/>
              </a:pPr>
              <a:t>‹#›</a:t>
            </a:fld>
            <a:endParaRPr lang="en-US" altLang="en-US" sz="1100" b="0" i="0" dirty="0">
              <a:solidFill>
                <a:srgbClr val="7F7F7F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69EF921-70CA-274D-BF24-E0E7B66E6E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36652" y="6275388"/>
            <a:ext cx="2296182" cy="50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3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70" r:id="rId7"/>
    <p:sldLayoutId id="2147483668" r:id="rId8"/>
    <p:sldLayoutId id="2147483667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4AFF-20C8-5A41-8858-568B7AD94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CovCo</a:t>
            </a:r>
            <a:r>
              <a:rPr lang="en-US" dirty="0"/>
              <a:t> Writing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69C71-48F5-5D4F-B8C2-C1EB7384DB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Two: The Results Section</a:t>
            </a:r>
          </a:p>
        </p:txBody>
      </p:sp>
    </p:spTree>
    <p:extLst>
      <p:ext uri="{BB962C8B-B14F-4D97-AF65-F5344CB8AC3E}">
        <p14:creationId xmlns:p14="http://schemas.microsoft.com/office/powerpoint/2010/main" val="130773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6D8F-44F2-B647-AE52-6AB0B6DD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results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89BA2-8C81-5A45-932F-4790A11C66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Follows a logical order</a:t>
            </a:r>
          </a:p>
          <a:p>
            <a:r>
              <a:rPr lang="en-US" sz="2400" dirty="0"/>
              <a:t>Often….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Describe the size of the study population (t</a:t>
            </a:r>
            <a:r>
              <a:rPr lang="en-US" sz="1800" dirty="0"/>
              <a:t>ext or flowchart)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Provide any key descriptive statistics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sz="1800" dirty="0"/>
              <a:t>Baseline demographics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sz="1800" b="1" dirty="0"/>
              <a:t>Outcomes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Univariate or bivariate analyses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Sensitivity or secondary analyses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61128-8968-A744-83D8-FFA6A7A960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1400" dirty="0"/>
              <a:t>“</a:t>
            </a:r>
            <a:r>
              <a:rPr lang="en-US" sz="2000" dirty="0"/>
              <a:t>At baseline, the average number of correct responses out of 15 questions was 8.1 (95% CI: 7.8–8.5)</a:t>
            </a:r>
            <a:r>
              <a:rPr lang="en-US" sz="1600" dirty="0"/>
              <a:t>.”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767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6D8F-44F2-B647-AE52-6AB0B6DD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results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89BA2-8C81-5A45-932F-4790A11C66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Follows a logical order</a:t>
            </a:r>
          </a:p>
          <a:p>
            <a:r>
              <a:rPr lang="en-US" sz="2400" dirty="0"/>
              <a:t>Often….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Describe the size of the study population (t</a:t>
            </a:r>
            <a:r>
              <a:rPr lang="en-US" sz="1800" dirty="0"/>
              <a:t>ext or flowchart)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Provide any key descriptive statistics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sz="1800" dirty="0"/>
              <a:t>Baseline demographics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sz="1800" dirty="0"/>
              <a:t>Outcomes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/>
              <a:t>Bivariate or multivariate analyses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Sensitivity or secondary analyses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61128-8968-A744-83D8-FFA6A7A960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1600" dirty="0"/>
              <a:t>“</a:t>
            </a:r>
            <a:r>
              <a:rPr lang="en-US" sz="2000" dirty="0"/>
              <a:t>Compared to patients whose knowledge was reassessed during their first follow-up visit, patients whose knowledge was reassessed during the second follow-up visit reported 1.0 more correct responses (95% CI: 0.2, 1.7, </a:t>
            </a:r>
            <a:r>
              <a:rPr lang="en-US" sz="2000" i="1" dirty="0"/>
              <a:t>p </a:t>
            </a:r>
            <a:r>
              <a:rPr lang="en-US" sz="2000" dirty="0"/>
              <a:t>&lt; 0.001) after adjusting for differences in sex, age, and education level (Table 3).”</a:t>
            </a:r>
            <a:endParaRPr lang="en-US" sz="16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4333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6D8F-44F2-B647-AE52-6AB0B6DD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results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89BA2-8C81-5A45-932F-4790A11C66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Follows a logical order</a:t>
            </a:r>
          </a:p>
          <a:p>
            <a:r>
              <a:rPr lang="en-US" sz="2400" dirty="0"/>
              <a:t>Often….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Describe the size of the study population (t</a:t>
            </a:r>
            <a:r>
              <a:rPr lang="en-US" sz="1800" dirty="0"/>
              <a:t>ext or flowchart)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Provide any key descriptive statistics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sz="1800" dirty="0"/>
              <a:t>Baseline demographics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sz="1800" dirty="0"/>
              <a:t>Outcomes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Bivariate or multivariate analyses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/>
              <a:t>Sensitivity or secondary analyses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61128-8968-A744-83D8-FFA6A7A960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2000" dirty="0"/>
              <a:t>“Our findings were not sensitive to assumptions about the timing of events among individuals who were missing data on dates (Table 4).”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5785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of results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b="1" dirty="0"/>
              <a:t>Use short, specific sentences.</a:t>
            </a:r>
          </a:p>
          <a:p>
            <a:r>
              <a:rPr lang="en-US" sz="2400" dirty="0"/>
              <a:t>Put statistical results in ().</a:t>
            </a:r>
          </a:p>
          <a:p>
            <a:r>
              <a:rPr lang="en-US" sz="2400" dirty="0"/>
              <a:t>Use past tense to describe what </a:t>
            </a:r>
            <a:r>
              <a:rPr lang="en-US" sz="2400" i="1" dirty="0"/>
              <a:t>you</a:t>
            </a:r>
            <a:r>
              <a:rPr lang="en-US" sz="2400" dirty="0"/>
              <a:t> did</a:t>
            </a:r>
          </a:p>
          <a:p>
            <a:r>
              <a:rPr lang="en-US" sz="2400" dirty="0"/>
              <a:t>Use present tense for what tables and figures show</a:t>
            </a:r>
          </a:p>
          <a:p>
            <a:r>
              <a:rPr lang="en-US" sz="2400" dirty="0"/>
              <a:t>Write out numbers ≤10 or numbers at the start of the sentence as text</a:t>
            </a:r>
          </a:p>
          <a:p>
            <a:r>
              <a:rPr lang="en-US" sz="2400" dirty="0"/>
              <a:t>Do not use too many decimals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1B082B-C1BB-C949-84FC-FD2C6768FA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Zapf Dingbats"/>
              <a:buChar char="✘"/>
            </a:pPr>
            <a:r>
              <a:rPr lang="en-US" dirty="0"/>
              <a:t> “Rates of malnutrition were different between boys and girls.”</a:t>
            </a:r>
          </a:p>
          <a:p>
            <a:pPr marL="0" indent="0">
              <a:buNone/>
            </a:pPr>
            <a:endParaRPr lang="en-US" dirty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/>
              <a:t>“Girls had a 15% higher rate of malnutrition compared to boys (p=0.04)”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algn="ct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5684D43-3158-4ACF-9AE0-A24E68FAF62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17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of results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Use short, specific sentences.</a:t>
            </a:r>
          </a:p>
          <a:p>
            <a:r>
              <a:rPr lang="en-US" sz="2400" b="1" dirty="0"/>
              <a:t>Put statistical results in ().</a:t>
            </a:r>
          </a:p>
          <a:p>
            <a:r>
              <a:rPr lang="en-US" sz="2400" dirty="0"/>
              <a:t>Use past tense to describe what you found</a:t>
            </a:r>
          </a:p>
          <a:p>
            <a:r>
              <a:rPr lang="en-US" sz="2400" dirty="0"/>
              <a:t>Use present tense for what tables and figures show</a:t>
            </a:r>
          </a:p>
          <a:p>
            <a:r>
              <a:rPr lang="en-US" sz="2400" dirty="0"/>
              <a:t>Write out numbers ≤10 or numbers at the start of the sentence as text</a:t>
            </a:r>
          </a:p>
          <a:p>
            <a:r>
              <a:rPr lang="en-US" sz="2400" dirty="0"/>
              <a:t>Do not use too many decimals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1B082B-C1BB-C949-84FC-FD2C6768FA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/>
              <a:t>“Men also answered more questions correctly compared to women (8.6 vs. 7.8, </a:t>
            </a:r>
            <a:r>
              <a:rPr lang="en-US" i="1" dirty="0"/>
              <a:t>p </a:t>
            </a:r>
            <a:r>
              <a:rPr lang="en-US" dirty="0"/>
              <a:t>= 0.030).”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algn="ct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5684D43-3158-4ACF-9AE0-A24E68FAF62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18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of results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Use short, specific sentences.</a:t>
            </a:r>
          </a:p>
          <a:p>
            <a:r>
              <a:rPr lang="en-US" sz="2400" dirty="0"/>
              <a:t>Put statistical results in ().</a:t>
            </a:r>
          </a:p>
          <a:p>
            <a:r>
              <a:rPr lang="en-US" sz="2400" b="1" dirty="0"/>
              <a:t>Use past tense to describe what you found</a:t>
            </a:r>
          </a:p>
          <a:p>
            <a:r>
              <a:rPr lang="en-US" sz="2400" b="1" dirty="0"/>
              <a:t>Use present tense for what tables and figures show</a:t>
            </a:r>
          </a:p>
          <a:p>
            <a:r>
              <a:rPr lang="en-US" sz="2400" dirty="0"/>
              <a:t>Write out numbers ≤10 or numbers at the start of the sentence as text</a:t>
            </a:r>
          </a:p>
          <a:p>
            <a:r>
              <a:rPr lang="en-US" sz="2400" dirty="0"/>
              <a:t>Do not use too many decimals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1B082B-C1BB-C949-84FC-FD2C6768FA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/>
              <a:t>“Men also </a:t>
            </a:r>
            <a:r>
              <a:rPr lang="en-US" b="1" dirty="0"/>
              <a:t>answered</a:t>
            </a:r>
            <a:r>
              <a:rPr lang="en-US" dirty="0"/>
              <a:t> more questions correctly compared to women (8.6 vs. 7.8, </a:t>
            </a:r>
            <a:r>
              <a:rPr lang="en-US" i="1" dirty="0"/>
              <a:t>p </a:t>
            </a:r>
            <a:r>
              <a:rPr lang="en-US" dirty="0"/>
              <a:t>= 0.030).”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endParaRPr lang="en-US" dirty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/>
              <a:t>“Figure one shows the average number of correct responses to each question.”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algn="ct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5684D43-3158-4ACF-9AE0-A24E68FAF62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5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of results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Use short, specific sentences.</a:t>
            </a:r>
          </a:p>
          <a:p>
            <a:r>
              <a:rPr lang="en-US" sz="2400" dirty="0"/>
              <a:t>Put statistical results in ().</a:t>
            </a:r>
          </a:p>
          <a:p>
            <a:r>
              <a:rPr lang="en-US" sz="2400" dirty="0"/>
              <a:t>Use past tense to describe what you found</a:t>
            </a:r>
          </a:p>
          <a:p>
            <a:r>
              <a:rPr lang="en-US" sz="2400" dirty="0"/>
              <a:t>Use present tense for what tables and figures show</a:t>
            </a:r>
          </a:p>
          <a:p>
            <a:r>
              <a:rPr lang="en-US" sz="2400" b="1" dirty="0"/>
              <a:t>Write out numbers ≤10 or numbers at the start of the sentence as text</a:t>
            </a:r>
          </a:p>
          <a:p>
            <a:r>
              <a:rPr lang="en-US" sz="2400" dirty="0"/>
              <a:t>Do not use too many decimals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1B082B-C1BB-C949-84FC-FD2C6768FA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/>
              <a:t>“</a:t>
            </a:r>
            <a:r>
              <a:rPr lang="en-US" b="1" dirty="0"/>
              <a:t>Three hundred forty </a:t>
            </a:r>
            <a:r>
              <a:rPr lang="en-US" dirty="0"/>
              <a:t>patients were enrolled. However, due to a data upload error for </a:t>
            </a:r>
            <a:r>
              <a:rPr lang="en-US" b="1" dirty="0"/>
              <a:t>seven</a:t>
            </a:r>
            <a:r>
              <a:rPr lang="en-US" dirty="0"/>
              <a:t> patients, data from only </a:t>
            </a:r>
            <a:r>
              <a:rPr lang="en-US" b="1" dirty="0"/>
              <a:t>333</a:t>
            </a:r>
            <a:r>
              <a:rPr lang="en-US" dirty="0"/>
              <a:t> patients data were analyzed.”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algn="ct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5684D43-3158-4ACF-9AE0-A24E68FAF62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of results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Use short, specific sentences.</a:t>
            </a:r>
          </a:p>
          <a:p>
            <a:r>
              <a:rPr lang="en-US" sz="2400" dirty="0"/>
              <a:t>Put statistical results in ().</a:t>
            </a:r>
          </a:p>
          <a:p>
            <a:r>
              <a:rPr lang="en-US" sz="2400" dirty="0"/>
              <a:t>Use past tense to describe what you found</a:t>
            </a:r>
          </a:p>
          <a:p>
            <a:r>
              <a:rPr lang="en-US" sz="2400" dirty="0"/>
              <a:t>Use present tense for what tables and figures show</a:t>
            </a:r>
          </a:p>
          <a:p>
            <a:r>
              <a:rPr lang="en-US" sz="2400" dirty="0"/>
              <a:t>Write out numbers ≤10 or numbers at the start of the sentence as text</a:t>
            </a:r>
          </a:p>
          <a:p>
            <a:r>
              <a:rPr lang="en-US" sz="2400" b="1" dirty="0"/>
              <a:t>Do not use too many decimals</a:t>
            </a:r>
            <a:endParaRPr lang="en-US" b="1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1B082B-C1BB-C949-84FC-FD2C6768FA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>
              <a:buClr>
                <a:srgbClr val="FF0000"/>
              </a:buClr>
              <a:buFont typeface="Zapf Dingbats"/>
              <a:buChar char="✘"/>
            </a:pPr>
            <a:r>
              <a:rPr lang="en-US" dirty="0"/>
              <a:t> p=0.0000014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/>
              <a:t>p&lt;0.001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algn="ct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5684D43-3158-4ACF-9AE0-A24E68FAF62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51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72DF-BA60-7E43-B7EF-246FFC2C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section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8EFEE-AAD3-1645-992A-5125AD54B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 marL="0" indent="0">
              <a:buNone/>
            </a:pPr>
            <a:r>
              <a:rPr lang="en-US" b="1" dirty="0"/>
              <a:t>Content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1800" dirty="0"/>
              <a:t>Describe the main findings for each tables 0r figures</a:t>
            </a:r>
            <a:endParaRPr lang="en-US" sz="700" dirty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1800" dirty="0"/>
              <a:t>Include all results – not just those that support your hypotheses</a:t>
            </a:r>
          </a:p>
          <a:p>
            <a:pPr>
              <a:buClr>
                <a:srgbClr val="FF0000"/>
              </a:buClr>
              <a:buFont typeface="Zapf Dingbats"/>
              <a:buChar char="✘"/>
            </a:pPr>
            <a:r>
              <a:rPr lang="en-US" sz="1800" dirty="0"/>
              <a:t>Do not include your personal interpretations or commentary</a:t>
            </a:r>
          </a:p>
          <a:p>
            <a:pPr>
              <a:buClr>
                <a:srgbClr val="FF0000"/>
              </a:buClr>
              <a:buFont typeface="Zapf Dingbats"/>
              <a:buChar char="✘"/>
            </a:pPr>
            <a:r>
              <a:rPr lang="en-US" sz="1800" dirty="0"/>
              <a:t>Do not repeat the methods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Describe the size of the study population (text or flowchart)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Provide any key descriptive statistics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Bivariate or multivariate analyses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Sensitivity or secondary analyses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Style</a:t>
            </a:r>
          </a:p>
          <a:p>
            <a:r>
              <a:rPr lang="en-US" sz="1800" dirty="0"/>
              <a:t>Use short, specific sentences.</a:t>
            </a:r>
          </a:p>
          <a:p>
            <a:r>
              <a:rPr lang="en-US" sz="1800" dirty="0"/>
              <a:t>Put statistical results in ().</a:t>
            </a:r>
          </a:p>
          <a:p>
            <a:r>
              <a:rPr lang="en-US" sz="1800" dirty="0"/>
              <a:t>Use past tense to describe what you found</a:t>
            </a:r>
          </a:p>
          <a:p>
            <a:r>
              <a:rPr lang="en-US" sz="1800" dirty="0"/>
              <a:t>Use present tense for what tables and figures show</a:t>
            </a:r>
          </a:p>
          <a:p>
            <a:r>
              <a:rPr lang="en-US" sz="1800" dirty="0"/>
              <a:t>Write out numbers ≤10 or numbers at the start of the sentence as text</a:t>
            </a:r>
          </a:p>
          <a:p>
            <a:r>
              <a:rPr lang="en-US" sz="1800" dirty="0"/>
              <a:t>Do not use too many decimals</a:t>
            </a:r>
          </a:p>
          <a:p>
            <a:pPr marL="0" indent="0">
              <a:buNone/>
            </a:pPr>
            <a:endParaRPr lang="en-US" sz="1800" b="1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927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F71D-651B-A24B-9AC2-103A74FA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Manuscripts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133B0-9529-994D-8156-108CCCA9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840"/>
            <a:ext cx="10789356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Title and Abstract: </a:t>
            </a:r>
            <a:r>
              <a:rPr lang="en-US" sz="1800" dirty="0"/>
              <a:t>Summarizes your work</a:t>
            </a:r>
            <a:br>
              <a:rPr lang="en-US" sz="1800" dirty="0"/>
            </a:b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Introduction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Highlights gaps in current scientific knowledge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Explains the focus of your manuscript </a:t>
            </a:r>
            <a:br>
              <a:rPr lang="en-US" sz="1800" dirty="0"/>
            </a:b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Methods: </a:t>
            </a:r>
            <a:r>
              <a:rPr lang="en-US" sz="1800" dirty="0"/>
              <a:t>Describes what you did in enough detail that someone else could reproduce your study</a:t>
            </a:r>
            <a:br>
              <a:rPr lang="en-US" sz="1800" dirty="0"/>
            </a:b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solidFill>
                  <a:schemeClr val="accent6"/>
                </a:solidFill>
              </a:rPr>
              <a:t>Results: </a:t>
            </a:r>
            <a:r>
              <a:rPr lang="en-US" sz="1800" u="sng" dirty="0">
                <a:solidFill>
                  <a:schemeClr val="accent6"/>
                </a:solidFill>
              </a:rPr>
              <a:t> Objectively share your findings, often using tables or graphs</a:t>
            </a:r>
            <a:br>
              <a:rPr lang="en-US" sz="1800" dirty="0"/>
            </a:b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Discussion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Interprets your findings in the context of the literature and limitations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Suggests scientific, clinical, or operational next steps</a:t>
            </a:r>
            <a:br>
              <a:rPr lang="en-US" sz="1800" dirty="0"/>
            </a:b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Declarations: </a:t>
            </a:r>
            <a:r>
              <a:rPr lang="en-US" sz="1800" dirty="0"/>
              <a:t>Provides transparency to support ethical conduct of researcher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3336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of results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400" b="1" dirty="0"/>
              <a:t>Describe the main findings for each tables 0r figures</a:t>
            </a:r>
            <a:endParaRPr lang="en-US" sz="900" b="1" dirty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400" dirty="0"/>
              <a:t>Include all results – not just those that support your hypotheses</a:t>
            </a:r>
          </a:p>
          <a:p>
            <a:pPr>
              <a:buClr>
                <a:srgbClr val="FF0000"/>
              </a:buClr>
              <a:buFont typeface="Zapf Dingbats"/>
              <a:buChar char="✘"/>
            </a:pPr>
            <a:r>
              <a:rPr lang="en-US" sz="2400" dirty="0"/>
              <a:t>Do not include interpretations</a:t>
            </a:r>
          </a:p>
          <a:p>
            <a:pPr>
              <a:buClr>
                <a:srgbClr val="FF0000"/>
              </a:buClr>
              <a:buFont typeface="Zapf Dingbats"/>
              <a:buChar char="✘"/>
            </a:pPr>
            <a:r>
              <a:rPr lang="en-US" sz="2400" dirty="0"/>
              <a:t>Do not repeat the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64CF61-6124-1344-B49F-BAAC6FB259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2000" dirty="0"/>
              <a:t>“On average, patients coming from </a:t>
            </a:r>
            <a:r>
              <a:rPr lang="en-US" sz="2000" dirty="0" err="1"/>
              <a:t>Kirehe</a:t>
            </a:r>
            <a:r>
              <a:rPr lang="en-US" sz="2000" dirty="0"/>
              <a:t> answered more questions correctly than those coming from </a:t>
            </a:r>
            <a:r>
              <a:rPr lang="en-US" sz="2000" dirty="0" err="1"/>
              <a:t>Rwinkwavu</a:t>
            </a:r>
            <a:r>
              <a:rPr lang="en-US" sz="2000" dirty="0"/>
              <a:t> (8.5 vs. 6.1, </a:t>
            </a:r>
            <a:r>
              <a:rPr lang="en-US" sz="2000" i="1" dirty="0"/>
              <a:t>p</a:t>
            </a:r>
            <a:r>
              <a:rPr lang="en-US" sz="2000" dirty="0"/>
              <a:t>&lt;0.001). Men also answered more questions correctly compared to women (8.6 vs. 7.8, </a:t>
            </a:r>
            <a:r>
              <a:rPr lang="en-US" sz="2000" i="1" dirty="0"/>
              <a:t>p </a:t>
            </a:r>
            <a:r>
              <a:rPr lang="en-US" sz="2000" dirty="0"/>
              <a:t>= 0.030), and those who had completed primary school or could read answered more questions correctly than their peers </a:t>
            </a:r>
            <a:r>
              <a:rPr lang="en-US" sz="2000" dirty="0">
                <a:solidFill>
                  <a:srgbClr val="00B050"/>
                </a:solidFill>
              </a:rPr>
              <a:t>(Table 1). </a:t>
            </a:r>
            <a:r>
              <a:rPr lang="en-US" sz="2000" dirty="0"/>
              <a:t>There were no significant differences in pre-treatment knowledge by socioeconomic status or source of knowledge.”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algn="ct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5684D43-3158-4ACF-9AE0-A24E68FAF62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7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of results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400" dirty="0"/>
              <a:t>Describe the main findings for each tables 0r figures</a:t>
            </a:r>
            <a:endParaRPr lang="en-US" sz="900" dirty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400" b="1" dirty="0"/>
              <a:t>Include all results – not just those that support your hypotheses</a:t>
            </a:r>
          </a:p>
          <a:p>
            <a:pPr>
              <a:buClr>
                <a:srgbClr val="FF0000"/>
              </a:buClr>
              <a:buFont typeface="Zapf Dingbats"/>
              <a:buChar char="✘"/>
            </a:pPr>
            <a:r>
              <a:rPr lang="en-US" sz="2400" dirty="0"/>
              <a:t>Do not include interpretations</a:t>
            </a:r>
          </a:p>
          <a:p>
            <a:pPr>
              <a:buClr>
                <a:srgbClr val="FF0000"/>
              </a:buClr>
              <a:buFont typeface="Zapf Dingbats"/>
              <a:buChar char="✘"/>
            </a:pPr>
            <a:r>
              <a:rPr lang="en-US" sz="2400" dirty="0"/>
              <a:t>Do not repeat the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64CF61-6124-1344-B49F-BAAC6FB259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2000" dirty="0"/>
              <a:t>“On average, patients coming from </a:t>
            </a:r>
            <a:r>
              <a:rPr lang="en-US" sz="2000" dirty="0" err="1"/>
              <a:t>Kirehe</a:t>
            </a:r>
            <a:r>
              <a:rPr lang="en-US" sz="2000" dirty="0"/>
              <a:t> answered more questions correctly than those coming from </a:t>
            </a:r>
            <a:r>
              <a:rPr lang="en-US" sz="2000" dirty="0" err="1"/>
              <a:t>Rwinkwavu</a:t>
            </a:r>
            <a:r>
              <a:rPr lang="en-US" sz="2000" dirty="0"/>
              <a:t> (8.5 vs. 6.1, </a:t>
            </a:r>
            <a:r>
              <a:rPr lang="en-US" sz="2000" i="1" dirty="0"/>
              <a:t>p</a:t>
            </a:r>
            <a:r>
              <a:rPr lang="en-US" sz="2000" dirty="0"/>
              <a:t>&lt;0.001). Men also answered more questions correctly compared to women (8.6 vs. 7.8, </a:t>
            </a:r>
            <a:r>
              <a:rPr lang="en-US" sz="2000" i="1" dirty="0"/>
              <a:t>p </a:t>
            </a:r>
            <a:r>
              <a:rPr lang="en-US" sz="2000" dirty="0"/>
              <a:t>= 0.030), and those who had completed primary school or could read answered more questions correctly than their peers (Table 1). </a:t>
            </a:r>
            <a:r>
              <a:rPr lang="en-US" sz="2000" dirty="0">
                <a:solidFill>
                  <a:srgbClr val="00B050"/>
                </a:solidFill>
              </a:rPr>
              <a:t>There were no significant differences in pre-treatment knowledge by socioeconomic status or source of knowledge.</a:t>
            </a:r>
            <a:r>
              <a:rPr lang="en-US" sz="2000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algn="ct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5684D43-3158-4ACF-9AE0-A24E68FAF62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4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of results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400" dirty="0"/>
              <a:t>Describe the main findings for each tables 0r figures</a:t>
            </a:r>
            <a:endParaRPr lang="en-US" sz="900" dirty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400" dirty="0"/>
              <a:t>Include all results – not just those that support your hypotheses</a:t>
            </a:r>
          </a:p>
          <a:p>
            <a:pPr>
              <a:buClr>
                <a:srgbClr val="FF0000"/>
              </a:buClr>
              <a:buFont typeface="Zapf Dingbats"/>
              <a:buChar char="✘"/>
            </a:pPr>
            <a:r>
              <a:rPr lang="en-US" sz="2400" b="1" dirty="0"/>
              <a:t>Do not include your personal interpretations or commentary</a:t>
            </a:r>
          </a:p>
          <a:p>
            <a:pPr>
              <a:buClr>
                <a:srgbClr val="FF0000"/>
              </a:buClr>
              <a:buFont typeface="Zapf Dingbats"/>
              <a:buChar char="✘"/>
            </a:pPr>
            <a:r>
              <a:rPr lang="en-US" sz="2400" dirty="0"/>
              <a:t>Do not repeat the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64CF61-6124-1344-B49F-BAAC6FB259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“Girls had a 15% higher rate of malnutrition compared to boys (p=0.04),</a:t>
            </a:r>
            <a:r>
              <a:rPr lang="en-US" dirty="0">
                <a:solidFill>
                  <a:srgbClr val="FF0000"/>
                </a:solidFill>
              </a:rPr>
              <a:t> suggesting that girls nutritional needs are neglected at home</a:t>
            </a:r>
            <a:r>
              <a:rPr lang="en-US" dirty="0"/>
              <a:t>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algn="ct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5684D43-3158-4ACF-9AE0-A24E68FAF62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1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of results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400" dirty="0"/>
              <a:t>Describe the main findings for each tables 0r figures</a:t>
            </a:r>
            <a:endParaRPr lang="en-US" sz="900" dirty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400" dirty="0"/>
              <a:t>Include all results – not just those that support your hypotheses</a:t>
            </a:r>
          </a:p>
          <a:p>
            <a:pPr>
              <a:buClr>
                <a:srgbClr val="FF0000"/>
              </a:buClr>
              <a:buFont typeface="Zapf Dingbats"/>
              <a:buChar char="✘"/>
            </a:pPr>
            <a:r>
              <a:rPr lang="en-US" sz="2400" dirty="0"/>
              <a:t>Do not include your personal interpretations or commentary</a:t>
            </a:r>
          </a:p>
          <a:p>
            <a:pPr>
              <a:buClr>
                <a:srgbClr val="FF0000"/>
              </a:buClr>
              <a:buFont typeface="Zapf Dingbats"/>
              <a:buChar char="✘"/>
            </a:pPr>
            <a:r>
              <a:rPr lang="en-US" sz="2400" b="1" dirty="0"/>
              <a:t>Do not repeat the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64CF61-6124-1344-B49F-BAAC6FB259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274637" lvl="2" indent="0">
              <a:spcBef>
                <a:spcPts val="7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“Using a two-sample test of proportions</a:t>
            </a:r>
            <a:r>
              <a:rPr lang="en-US" sz="2400" dirty="0"/>
              <a:t>, we found that girls had a 15% higher rate of malnutrition compared to boys (p=0.04).”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algn="ct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5684D43-3158-4ACF-9AE0-A24E68FAF62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6D8F-44F2-B647-AE52-6AB0B6DD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results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89BA2-8C81-5A45-932F-4790A11C66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Follows a logical order</a:t>
            </a:r>
          </a:p>
          <a:p>
            <a:r>
              <a:rPr lang="en-US" sz="2400" dirty="0"/>
              <a:t>Often….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Describe the size of the study population (</a:t>
            </a:r>
            <a:r>
              <a:rPr lang="en-US" sz="1800" dirty="0"/>
              <a:t>text or flowchart)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Provide any key descriptive statistics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sz="1800" dirty="0"/>
              <a:t>Baseline demographics 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sz="1800" dirty="0"/>
              <a:t>Outcomes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Univariate or bivariate analyses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Sensitivity or secondary analyses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61128-8968-A744-83D8-FFA6A7A960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1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6D8F-44F2-B647-AE52-6AB0B6DD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results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89BA2-8C81-5A45-932F-4790A11C66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Follows a logical order</a:t>
            </a:r>
          </a:p>
          <a:p>
            <a:r>
              <a:rPr lang="en-US" sz="2400" dirty="0"/>
              <a:t>Often….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/>
              <a:t>Describe the size of the study population </a:t>
            </a:r>
            <a:r>
              <a:rPr lang="en-US" sz="2000" dirty="0"/>
              <a:t>(t</a:t>
            </a:r>
            <a:r>
              <a:rPr lang="en-US" sz="1800" dirty="0"/>
              <a:t>ext or flowchart)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Provide any key descriptive statistics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sz="1800" dirty="0"/>
              <a:t>Baseline demographics 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sz="1800" dirty="0"/>
              <a:t>Outcomes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Univariate or bivariate analyses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Sensitivity or secondary analyses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61128-8968-A744-83D8-FFA6A7A960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2400" dirty="0"/>
              <a:t>“A total of 340 patients were enrolled. However, due to a data upload error, data for only 333 patients with baseline questionnaire data were analyzed.”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3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6D8F-44F2-B647-AE52-6AB0B6DD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results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89BA2-8C81-5A45-932F-4790A11C66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Follows a logical order</a:t>
            </a:r>
          </a:p>
          <a:p>
            <a:r>
              <a:rPr lang="en-US" sz="2400" dirty="0"/>
              <a:t>Often….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Describe the size of the study population (t</a:t>
            </a:r>
            <a:r>
              <a:rPr lang="en-US" sz="1800" dirty="0"/>
              <a:t>ext or flowchart)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Provide any key descriptive statistics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sz="1800" b="1" dirty="0"/>
              <a:t>Baseline demographics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sz="1800" dirty="0"/>
              <a:t>Outcomes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Univariate or bivariate analyses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Sensitivity or secondary analyses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61128-8968-A744-83D8-FFA6A7A960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1800" dirty="0"/>
              <a:t>“</a:t>
            </a:r>
            <a:r>
              <a:rPr lang="en-US" sz="2000" dirty="0"/>
              <a:t>The majority (85.0%) of study participants were enrolled from </a:t>
            </a:r>
            <a:r>
              <a:rPr lang="en-US" sz="2000" dirty="0" err="1"/>
              <a:t>Kirehe</a:t>
            </a:r>
            <a:r>
              <a:rPr lang="en-US" sz="2000" dirty="0"/>
              <a:t> district; about two-thirds (64%) were female, and the median age among the participants was 63 years (IQR: 49–73 years). Only one in four of the study participants had completed primary school, but over half (55%) reported being able to read and write.”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24966738"/>
      </p:ext>
    </p:extLst>
  </p:cSld>
  <p:clrMapOvr>
    <a:masterClrMapping/>
  </p:clrMapOvr>
</p:sld>
</file>

<file path=ppt/theme/theme1.xml><?xml version="1.0" encoding="utf-8"?>
<a:theme xmlns:a="http://schemas.openxmlformats.org/drawingml/2006/main" name="ghrc_theme">
  <a:themeElements>
    <a:clrScheme name="Custom 12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E8E9E3"/>
      </a:accent1>
      <a:accent2>
        <a:srgbClr val="F8981E"/>
      </a:accent2>
      <a:accent3>
        <a:srgbClr val="E7BC29"/>
      </a:accent3>
      <a:accent4>
        <a:srgbClr val="D092A7"/>
      </a:accent4>
      <a:accent5>
        <a:srgbClr val="9C85C0"/>
      </a:accent5>
      <a:accent6>
        <a:srgbClr val="4C667C"/>
      </a:accent6>
      <a:hlink>
        <a:srgbClr val="BB252C"/>
      </a:hlink>
      <a:folHlink>
        <a:srgbClr val="7F6F6F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hrc_theme" id="{ECC3120B-728A-534B-ACC5-7ACCDA96B553}" vid="{7D0338B0-DBA9-714E-9D9A-28E4D2B55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ghrc_theme</Template>
  <TotalTime>1107</TotalTime>
  <Words>1400</Words>
  <Application>Microsoft Macintosh PowerPoint</Application>
  <PresentationFormat>Widescreen</PresentationFormat>
  <Paragraphs>179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Georgia</vt:lpstr>
      <vt:lpstr>Wingdings</vt:lpstr>
      <vt:lpstr>Zapf Dingbats</vt:lpstr>
      <vt:lpstr>ghrc_theme</vt:lpstr>
      <vt:lpstr>CovCo Writing Workshop</vt:lpstr>
      <vt:lpstr>Structured Manuscripts</vt:lpstr>
      <vt:lpstr>Content of results sections</vt:lpstr>
      <vt:lpstr>Content of results sections</vt:lpstr>
      <vt:lpstr>Content of results sections</vt:lpstr>
      <vt:lpstr>Content of results sections</vt:lpstr>
      <vt:lpstr>Structure of a results section</vt:lpstr>
      <vt:lpstr>Structure of a results section</vt:lpstr>
      <vt:lpstr>Structure of a results section</vt:lpstr>
      <vt:lpstr>Structure of a results section</vt:lpstr>
      <vt:lpstr>Structure of a results section</vt:lpstr>
      <vt:lpstr>Structure of a results section</vt:lpstr>
      <vt:lpstr>Style of results sections</vt:lpstr>
      <vt:lpstr>Style of results sections</vt:lpstr>
      <vt:lpstr>Style of results sections</vt:lpstr>
      <vt:lpstr>Style of results sections</vt:lpstr>
      <vt:lpstr>Style of results sections</vt:lpstr>
      <vt:lpstr>Results section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Barnhart, Dale</dc:creator>
  <cp:lastModifiedBy>Barnhart, Dale</cp:lastModifiedBy>
  <cp:revision>7</cp:revision>
  <dcterms:created xsi:type="dcterms:W3CDTF">2021-12-03T13:08:00Z</dcterms:created>
  <dcterms:modified xsi:type="dcterms:W3CDTF">2022-01-16T15:13:52Z</dcterms:modified>
</cp:coreProperties>
</file>