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330" r:id="rId4"/>
    <p:sldId id="337" r:id="rId5"/>
    <p:sldId id="333" r:id="rId6"/>
    <p:sldId id="335" r:id="rId7"/>
    <p:sldId id="336" r:id="rId8"/>
    <p:sldId id="338" r:id="rId9"/>
    <p:sldId id="339" r:id="rId10"/>
    <p:sldId id="334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E2C96-F694-7946-857E-E1D8475EEC8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ABFB5-369A-E443-B728-63D59A50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7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2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3907" cy="808582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402544"/>
            <a:ext cx="5499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4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51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2510"/>
            <a:ext cx="5157787" cy="44948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3504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6635"/>
            <a:ext cx="5183188" cy="4480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0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33" y="671565"/>
            <a:ext cx="3932237" cy="49404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87336-5D21-DD4E-A38A-1A3EDB30F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1532" y="672113"/>
            <a:ext cx="6316991" cy="4940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285462"/>
            <a:ext cx="7391400" cy="45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70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AFF-20C8-5A41-8858-568B7AD9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CovCo</a:t>
            </a:r>
            <a:r>
              <a:rPr lang="en-US" dirty="0"/>
              <a:t> Writing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9C71-48F5-5D4F-B8C2-C1EB7384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Three: The Methods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3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7193"/>
            <a:ext cx="10515600" cy="4351338"/>
          </a:xfrm>
        </p:spPr>
        <p:txBody>
          <a:bodyPr/>
          <a:lstStyle/>
          <a:p>
            <a:r>
              <a:rPr lang="en-US" dirty="0"/>
              <a:t>Uses sub-headings for each sections</a:t>
            </a:r>
          </a:p>
          <a:p>
            <a:pPr lvl="0"/>
            <a:r>
              <a:rPr lang="en-US" dirty="0"/>
              <a:t>Use past tense </a:t>
            </a:r>
          </a:p>
          <a:p>
            <a:pPr lvl="0"/>
            <a:r>
              <a:rPr lang="en-US" dirty="0"/>
              <a:t>Use active voice</a:t>
            </a:r>
          </a:p>
          <a:p>
            <a:pPr lvl="1"/>
            <a:r>
              <a:rPr lang="en-US" dirty="0"/>
              <a:t>Active voice: “We analyzed the data.”</a:t>
            </a:r>
          </a:p>
          <a:p>
            <a:pPr lvl="1"/>
            <a:r>
              <a:rPr lang="en-US" dirty="0"/>
              <a:t>Passive voice: “The data were analyzed.”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72DF-BA60-7E43-B7EF-246FFC2C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</a:t>
            </a:r>
            <a:r>
              <a:rPr lang="en-US" dirty="0"/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EFEE-AAD3-1645-992A-5125AD54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b="1" dirty="0"/>
              <a:t>Content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1800" dirty="0"/>
              <a:t>Describes what you did in enough detail that someone else could reproduce your study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1800" dirty="0"/>
              <a:t>Helps readers assess the validity of your study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Are the study conclusions valid?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1800" dirty="0"/>
              <a:t>Do not include limitations – these are reported in the discussion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Structure</a:t>
            </a:r>
          </a:p>
          <a:p>
            <a:pPr marL="514350" indent="-514350">
              <a:buAutoNum type="arabicPeriod"/>
            </a:pPr>
            <a:r>
              <a:rPr lang="en-US" sz="1800" dirty="0"/>
              <a:t>Study setting</a:t>
            </a:r>
          </a:p>
          <a:p>
            <a:pPr marL="514350" indent="-514350">
              <a:buAutoNum type="arabicPeriod"/>
            </a:pPr>
            <a:r>
              <a:rPr lang="en-US" sz="1800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sz="1800" dirty="0"/>
              <a:t>Data collection/Data source</a:t>
            </a:r>
          </a:p>
          <a:p>
            <a:pPr marL="514350" indent="-514350">
              <a:buAutoNum type="arabicPeriod"/>
            </a:pPr>
            <a:r>
              <a:rPr lang="en-US" sz="1800" dirty="0"/>
              <a:t>Data analysis</a:t>
            </a:r>
          </a:p>
          <a:p>
            <a:pPr marL="514350" indent="-514350">
              <a:buAutoNum type="arabicPeriod"/>
            </a:pPr>
            <a:r>
              <a:rPr lang="en-US" sz="1800" dirty="0"/>
              <a:t>Ethics statement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Style</a:t>
            </a:r>
          </a:p>
          <a:p>
            <a:r>
              <a:rPr lang="en-US" sz="1800" dirty="0"/>
              <a:t>Uses sub-headings for each sections</a:t>
            </a:r>
          </a:p>
          <a:p>
            <a:pPr lvl="0"/>
            <a:r>
              <a:rPr lang="en-US" sz="1800" dirty="0"/>
              <a:t>Use past tense </a:t>
            </a:r>
          </a:p>
          <a:p>
            <a:pPr lvl="0"/>
            <a:r>
              <a:rPr lang="en-US" sz="1800" dirty="0"/>
              <a:t>Use active voice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Wingdings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7927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71D-651B-A24B-9AC2-103A74FA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Manuscripts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33B0-9529-994D-8156-108CCCA9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78935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Title and Abstract: </a:t>
            </a:r>
            <a:r>
              <a:rPr lang="en-US" sz="1800" dirty="0"/>
              <a:t>Summarizes your work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Introduction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Highlights gaps in current scientific knowledge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Explains the focus of your manuscript 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/>
              <a:t>Methods: </a:t>
            </a:r>
            <a:r>
              <a:rPr lang="en-US" sz="1800" u="sng" dirty="0"/>
              <a:t>Describes what you did in enough detail that someone else could reproduce your study</a:t>
            </a:r>
            <a:br>
              <a:rPr lang="en-US" sz="1800" u="sng" dirty="0"/>
            </a:br>
            <a:endParaRPr lang="en-US" sz="18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Results: </a:t>
            </a:r>
            <a:r>
              <a:rPr lang="en-US" sz="1800" dirty="0"/>
              <a:t> Objectively share your findings, often using tables or graphs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Discussion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Interprets your findings in the context of the literature and limitations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Suggests scientific, clinical, or operational next steps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Declarations: </a:t>
            </a:r>
            <a:r>
              <a:rPr lang="en-US" sz="1800" dirty="0"/>
              <a:t>Provides transparency to support ethical conduct of researcher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333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Describes what you did in enough detail that someone else could reproduce your study</a:t>
            </a:r>
          </a:p>
          <a:p>
            <a:pPr marL="0" indent="0">
              <a:buClr>
                <a:srgbClr val="00B050"/>
              </a:buClr>
              <a:buNone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Helps readers assess the validity of your study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Are the study conclusions valid?</a:t>
            </a:r>
          </a:p>
          <a:p>
            <a:pPr lvl="1"/>
            <a:endParaRPr lang="en-US" dirty="0"/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dirty="0"/>
              <a:t>Do not include limitations – these are reported in the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5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Study setting</a:t>
            </a:r>
          </a:p>
          <a:p>
            <a:pPr marL="514350" indent="-514350">
              <a:buAutoNum type="arabicPeriod"/>
            </a:pPr>
            <a:r>
              <a:rPr lang="en-US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dirty="0"/>
              <a:t>Data collection/Data source</a:t>
            </a:r>
          </a:p>
          <a:p>
            <a:pPr marL="514350" indent="-514350"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AutoNum type="arabicPeriod"/>
            </a:pPr>
            <a:r>
              <a:rPr lang="en-US" dirty="0"/>
              <a:t>Ethics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9A76A-6742-A94D-9676-7352BB13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Study setting</a:t>
            </a:r>
          </a:p>
          <a:p>
            <a:pPr marL="514350" indent="-514350">
              <a:buAutoNum type="arabicPeriod"/>
            </a:pPr>
            <a:r>
              <a:rPr lang="en-US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dirty="0"/>
              <a:t>Data collection/Data source</a:t>
            </a:r>
          </a:p>
          <a:p>
            <a:pPr marL="514350" indent="-514350"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AutoNum type="arabicPeriod"/>
            </a:pPr>
            <a:r>
              <a:rPr lang="en-US" dirty="0"/>
              <a:t>Ethics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9A76A-6742-A94D-9676-7352BB13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did the study occur?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is special to your setting that will be important for the reader to interpret your results?</a:t>
            </a:r>
          </a:p>
          <a:p>
            <a:pPr lvl="1"/>
            <a:r>
              <a:rPr lang="en-US" dirty="0"/>
              <a:t>Standard of care?</a:t>
            </a:r>
          </a:p>
          <a:p>
            <a:pPr lvl="1"/>
            <a:r>
              <a:rPr lang="en-US" dirty="0"/>
              <a:t>Description of intervention/program?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Study setting</a:t>
            </a:r>
          </a:p>
          <a:p>
            <a:pPr marL="514350" indent="-514350">
              <a:buAutoNum type="arabicPeriod"/>
            </a:pPr>
            <a:r>
              <a:rPr lang="en-US" b="1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dirty="0"/>
              <a:t>Data collection/Data source</a:t>
            </a:r>
          </a:p>
          <a:p>
            <a:pPr marL="514350" indent="-514350"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AutoNum type="arabicPeriod"/>
            </a:pPr>
            <a:r>
              <a:rPr lang="en-US" dirty="0"/>
              <a:t>Ethics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9A76A-6742-A94D-9676-7352BB13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of the study</a:t>
            </a:r>
          </a:p>
          <a:p>
            <a:pPr lvl="1"/>
            <a:r>
              <a:rPr lang="en-US" dirty="0"/>
              <a:t>Cross-sectional, cohort, time series, randomized trial… </a:t>
            </a:r>
          </a:p>
          <a:p>
            <a:pPr lvl="1"/>
            <a:r>
              <a:rPr lang="en-US" dirty="0"/>
              <a:t>Retrospective or prospective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Selection of participants:  </a:t>
            </a:r>
          </a:p>
          <a:p>
            <a:pPr lvl="1"/>
            <a:r>
              <a:rPr lang="en-US" dirty="0"/>
              <a:t>Recruitment procedures</a:t>
            </a:r>
            <a:endParaRPr lang="en-US" sz="2400" dirty="0"/>
          </a:p>
          <a:p>
            <a:pPr lvl="1"/>
            <a:r>
              <a:rPr lang="en-US" sz="2400" dirty="0"/>
              <a:t>Inclusion/exclusion criteria</a:t>
            </a:r>
          </a:p>
          <a:p>
            <a:pPr lvl="1"/>
            <a:r>
              <a:rPr lang="en-US" dirty="0"/>
              <a:t>Target sample size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Study setting</a:t>
            </a:r>
          </a:p>
          <a:p>
            <a:pPr marL="514350" indent="-514350">
              <a:buAutoNum type="arabicPeriod"/>
            </a:pPr>
            <a:r>
              <a:rPr lang="en-US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b="1" dirty="0"/>
              <a:t>Data collection/Data sources</a:t>
            </a:r>
          </a:p>
          <a:p>
            <a:pPr marL="514350" indent="-514350"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AutoNum type="arabicPeriod"/>
            </a:pPr>
            <a:r>
              <a:rPr lang="en-US" dirty="0"/>
              <a:t>Ethics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9A76A-6742-A94D-9676-7352BB13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Primary data collection</a:t>
            </a:r>
          </a:p>
          <a:p>
            <a:r>
              <a:rPr lang="en-US" sz="2000" dirty="0"/>
              <a:t>Methods: Surveys? Interviews? Biologic analysis of samples?</a:t>
            </a:r>
          </a:p>
          <a:p>
            <a:r>
              <a:rPr lang="en-US" sz="2000" dirty="0"/>
              <a:t>Cite sources for data collection tools or laboratory equipment</a:t>
            </a:r>
          </a:p>
          <a:p>
            <a:pPr marL="0" indent="0">
              <a:buNone/>
            </a:pPr>
            <a:r>
              <a:rPr lang="en-US" sz="2000" b="1" dirty="0"/>
              <a:t>Secondary data analysis</a:t>
            </a:r>
          </a:p>
          <a:p>
            <a:r>
              <a:rPr lang="en-US" sz="2000" dirty="0"/>
              <a:t>Description of original data source</a:t>
            </a:r>
          </a:p>
          <a:p>
            <a:r>
              <a:rPr lang="en-US" sz="2000" dirty="0"/>
              <a:t>Description of specific variables used</a:t>
            </a:r>
          </a:p>
          <a:p>
            <a:pPr marL="0" indent="0">
              <a:buNone/>
            </a:pPr>
            <a:r>
              <a:rPr lang="en-US" sz="2000" b="1" dirty="0"/>
              <a:t>Data quality processes</a:t>
            </a:r>
          </a:p>
          <a:p>
            <a:r>
              <a:rPr lang="en-US" sz="2000" dirty="0"/>
              <a:t>Training data collectors</a:t>
            </a:r>
          </a:p>
          <a:p>
            <a:r>
              <a:rPr lang="en-US" sz="2000" dirty="0"/>
              <a:t>Validation</a:t>
            </a:r>
          </a:p>
          <a:p>
            <a:r>
              <a:rPr lang="en-US" sz="2000" dirty="0"/>
              <a:t>Double entry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Study setting</a:t>
            </a:r>
          </a:p>
          <a:p>
            <a:pPr marL="514350" indent="-514350">
              <a:buAutoNum type="arabicPeriod"/>
            </a:pPr>
            <a:r>
              <a:rPr lang="en-US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dirty="0"/>
              <a:t>Data collection/Data sources</a:t>
            </a:r>
          </a:p>
          <a:p>
            <a:pPr marL="514350" indent="-514350">
              <a:buAutoNum type="arabicPeriod"/>
            </a:pPr>
            <a:r>
              <a:rPr lang="en-US" b="1" dirty="0"/>
              <a:t>Data analysis</a:t>
            </a:r>
          </a:p>
          <a:p>
            <a:pPr marL="514350" indent="-514350">
              <a:buAutoNum type="arabicPeriod"/>
            </a:pPr>
            <a:r>
              <a:rPr lang="en-US" dirty="0"/>
              <a:t>Ethics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9A76A-6742-A94D-9676-7352BB13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Define key variables</a:t>
            </a:r>
          </a:p>
          <a:p>
            <a:r>
              <a:rPr lang="en-US" sz="2400" dirty="0"/>
              <a:t>Outcomes</a:t>
            </a:r>
          </a:p>
          <a:p>
            <a:r>
              <a:rPr lang="en-US" sz="2400" dirty="0"/>
              <a:t>Exposures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Describe the statistical methods used for </a:t>
            </a:r>
            <a:r>
              <a:rPr lang="en-US" sz="2400" b="1" dirty="0"/>
              <a:t>each set </a:t>
            </a:r>
            <a:r>
              <a:rPr lang="en-US" sz="2400" dirty="0"/>
              <a:t>of analyses described in the results section</a:t>
            </a:r>
          </a:p>
          <a:p>
            <a:r>
              <a:rPr lang="en-US" sz="2400" dirty="0"/>
              <a:t>Type of summary statistics </a:t>
            </a:r>
          </a:p>
          <a:p>
            <a:r>
              <a:rPr lang="en-US" sz="2400" dirty="0"/>
              <a:t>Types of statistical tests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methods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Study setting</a:t>
            </a:r>
          </a:p>
          <a:p>
            <a:pPr marL="514350" indent="-514350">
              <a:buAutoNum type="arabicPeriod"/>
            </a:pPr>
            <a:r>
              <a:rPr lang="en-US" dirty="0"/>
              <a:t>Study design and population</a:t>
            </a:r>
          </a:p>
          <a:p>
            <a:pPr marL="514350" indent="-514350">
              <a:buAutoNum type="arabicPeriod"/>
            </a:pPr>
            <a:r>
              <a:rPr lang="en-US" dirty="0"/>
              <a:t>Data collection/Data sources</a:t>
            </a:r>
          </a:p>
          <a:p>
            <a:pPr marL="514350" indent="-514350"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AutoNum type="arabicPeriod"/>
            </a:pPr>
            <a:r>
              <a:rPr lang="en-US" b="1" dirty="0"/>
              <a:t>Ethics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9A76A-6742-A94D-9676-7352BB13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sz="2400" dirty="0"/>
              <a:t>Details of consent process</a:t>
            </a:r>
          </a:p>
          <a:p>
            <a:r>
              <a:rPr lang="en-US" sz="2400" dirty="0"/>
              <a:t>Information on ethical reviews, including name of ethical review boards and protocol numbers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4245"/>
      </p:ext>
    </p:extLst>
  </p:cSld>
  <p:clrMapOvr>
    <a:masterClrMapping/>
  </p:clrMapOvr>
</p:sld>
</file>

<file path=ppt/theme/theme1.xml><?xml version="1.0" encoding="utf-8"?>
<a:theme xmlns:a="http://schemas.openxmlformats.org/drawingml/2006/main" name="ghrc_theme">
  <a:themeElements>
    <a:clrScheme name="Custom 12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E8E9E3"/>
      </a:accent1>
      <a:accent2>
        <a:srgbClr val="F8981E"/>
      </a:accent2>
      <a:accent3>
        <a:srgbClr val="E7BC29"/>
      </a:accent3>
      <a:accent4>
        <a:srgbClr val="D092A7"/>
      </a:accent4>
      <a:accent5>
        <a:srgbClr val="9C85C0"/>
      </a:accent5>
      <a:accent6>
        <a:srgbClr val="4C667C"/>
      </a:accent6>
      <a:hlink>
        <a:srgbClr val="BB252C"/>
      </a:hlink>
      <a:folHlink>
        <a:srgbClr val="7F6F6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theme" id="{ECC3120B-728A-534B-ACC5-7ACCDA96B553}" vid="{7D0338B0-DBA9-714E-9D9A-28E4D2B55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ghrc_theme</Template>
  <TotalTime>162</TotalTime>
  <Words>524</Words>
  <Application>Microsoft Macintosh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Zapf Dingbats</vt:lpstr>
      <vt:lpstr>ghrc_theme</vt:lpstr>
      <vt:lpstr>CovCo Writing Workshop</vt:lpstr>
      <vt:lpstr>Structured Manuscripts</vt:lpstr>
      <vt:lpstr>Content of methods section</vt:lpstr>
      <vt:lpstr>Structure of methods section</vt:lpstr>
      <vt:lpstr>Structure of methods section</vt:lpstr>
      <vt:lpstr>Structure of methods section</vt:lpstr>
      <vt:lpstr>Structure of methods section</vt:lpstr>
      <vt:lpstr>Structure of methods section</vt:lpstr>
      <vt:lpstr>Structure of methods section</vt:lpstr>
      <vt:lpstr>Style of methods section</vt:lpstr>
      <vt:lpstr>Methods section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Dale</dc:creator>
  <cp:lastModifiedBy>Barnhart, Dale</cp:lastModifiedBy>
  <cp:revision>8</cp:revision>
  <dcterms:created xsi:type="dcterms:W3CDTF">2021-12-03T13:08:00Z</dcterms:created>
  <dcterms:modified xsi:type="dcterms:W3CDTF">2022-01-16T15:13:41Z</dcterms:modified>
</cp:coreProperties>
</file>