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29" r:id="rId3"/>
    <p:sldId id="292" r:id="rId4"/>
    <p:sldId id="326" r:id="rId5"/>
    <p:sldId id="293" r:id="rId6"/>
    <p:sldId id="328" r:id="rId7"/>
    <p:sldId id="257" r:id="rId8"/>
    <p:sldId id="330" r:id="rId9"/>
    <p:sldId id="3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/>
    <p:restoredTop sz="94648"/>
  </p:normalViewPr>
  <p:slideViewPr>
    <p:cSldViewPr snapToGrid="0" snapToObjects="1">
      <p:cViewPr>
        <p:scale>
          <a:sx n="72" d="100"/>
          <a:sy n="72" d="100"/>
        </p:scale>
        <p:origin x="7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E1DEC-1E78-E743-BAB8-920C9CA2A81C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A9B5C-ADC7-714D-B0A8-74167B08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6930F-1981-4AA6-8669-61343C5CC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6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75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7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2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3907" cy="808582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69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402544"/>
            <a:ext cx="549953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4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1451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22510"/>
            <a:ext cx="5157787" cy="44948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3504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436635"/>
            <a:ext cx="5183188" cy="4480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0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33" y="671565"/>
            <a:ext cx="3932237" cy="494041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887336-5D21-DD4E-A38A-1A3EDB30FB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1532" y="672113"/>
            <a:ext cx="6316991" cy="4940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8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285462"/>
            <a:ext cx="7391400" cy="450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9EF921-70CA-274D-BF24-E0E7B66E6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6652" y="6275388"/>
            <a:ext cx="2296182" cy="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70" r:id="rId7"/>
    <p:sldLayoutId id="2147483668" r:id="rId8"/>
    <p:sldLayoutId id="2147483667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mcinfectdis.biomedcentral.com/abou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ne.biosemantics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4AFF-20C8-5A41-8858-568B7AD9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CovCo</a:t>
            </a:r>
            <a:r>
              <a:rPr lang="en-US" dirty="0"/>
              <a:t> Writing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69C71-48F5-5D4F-B8C2-C1EB7384D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11: Steps to Publication </a:t>
            </a:r>
          </a:p>
        </p:txBody>
      </p:sp>
    </p:spTree>
    <p:extLst>
      <p:ext uri="{BB962C8B-B14F-4D97-AF65-F5344CB8AC3E}">
        <p14:creationId xmlns:p14="http://schemas.microsoft.com/office/powerpoint/2010/main" val="130773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AADAB-7436-2B4B-923D-BA734E56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Submission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779551-6ED3-AF47-9A5D-FBE5E70B4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a target journal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Format final manuscript to journal specifications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Finalize manuscript – circulated and approved by all co-authors &amp; local research boards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Customize cover letter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recommended reviewers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Signatures from authors (sometimes)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476A5-2D2D-7345-A640-22CFF5CCB9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29840"/>
            <a:ext cx="5706035" cy="4351338"/>
          </a:xfrm>
        </p:spPr>
        <p:txBody>
          <a:bodyPr/>
          <a:lstStyle/>
          <a:p>
            <a:pPr lvl="1"/>
            <a:r>
              <a:rPr lang="en-US" sz="2800" b="1" dirty="0"/>
              <a:t>Scope of the Journal: </a:t>
            </a:r>
            <a:r>
              <a:rPr lang="en-US" sz="2800" dirty="0"/>
              <a:t>Is you paper relevant to the journal’s audience</a:t>
            </a:r>
            <a:endParaRPr lang="en-US" sz="2800" b="1" dirty="0"/>
          </a:p>
          <a:p>
            <a:pPr lvl="1"/>
            <a:r>
              <a:rPr lang="en-US" sz="2800" b="1" dirty="0"/>
              <a:t>Open access: </a:t>
            </a:r>
            <a:r>
              <a:rPr lang="en-US" sz="2800" dirty="0"/>
              <a:t>Do readers have to pay to access you paper?</a:t>
            </a:r>
          </a:p>
          <a:p>
            <a:pPr lvl="1"/>
            <a:r>
              <a:rPr lang="en-US" sz="2800" b="1" dirty="0"/>
              <a:t>Publication fees:</a:t>
            </a:r>
            <a:r>
              <a:rPr lang="en-US" sz="2800" dirty="0"/>
              <a:t> Do </a:t>
            </a:r>
            <a:r>
              <a:rPr lang="en-US" sz="2800" i="1" dirty="0"/>
              <a:t>you</a:t>
            </a:r>
            <a:r>
              <a:rPr lang="en-US" sz="2800" dirty="0"/>
              <a:t> have to pay to publish? Is there a wavier?</a:t>
            </a:r>
            <a:endParaRPr lang="en-US" sz="2800" b="1" dirty="0"/>
          </a:p>
          <a:p>
            <a:pPr lvl="1"/>
            <a:r>
              <a:rPr lang="en-US" sz="2800" b="1" dirty="0"/>
              <a:t>Impact Factor: </a:t>
            </a:r>
            <a:r>
              <a:rPr lang="en-US" sz="2800" dirty="0"/>
              <a:t>How widely cited is the journal?</a:t>
            </a:r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96AAD-AC79-2C49-A07A-21AF281397BB}"/>
              </a:ext>
            </a:extLst>
          </p:cNvPr>
          <p:cNvSpPr txBox="1"/>
          <p:nvPr/>
        </p:nvSpPr>
        <p:spPr>
          <a:xfrm>
            <a:off x="6544235" y="3861641"/>
            <a:ext cx="5002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our more detailed information on a journal’s website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https://bmcinfectdis.biomedcentral.com/about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81384-E4F8-E245-99ED-A4AA9AED8CDA}"/>
              </a:ext>
            </a:extLst>
          </p:cNvPr>
          <p:cNvSpPr txBox="1"/>
          <p:nvPr/>
        </p:nvSpPr>
        <p:spPr>
          <a:xfrm>
            <a:off x="6544235" y="2128181"/>
            <a:ext cx="5002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Review your works cited, work with mentors co-authors, or use the Journal/Author Name Editor to make a list of candidate journals.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https://jane.biosemantics.org/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Predatory 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1" y="1429840"/>
            <a:ext cx="5795682" cy="4351338"/>
          </a:xfrm>
        </p:spPr>
        <p:txBody>
          <a:bodyPr/>
          <a:lstStyle/>
          <a:p>
            <a:r>
              <a:rPr lang="en-US" sz="2400" dirty="0"/>
              <a:t>Fraudulent journals:</a:t>
            </a:r>
          </a:p>
          <a:p>
            <a:pPr lvl="1"/>
            <a:r>
              <a:rPr lang="en-US" sz="2000" dirty="0"/>
              <a:t>Actively search for articles</a:t>
            </a:r>
          </a:p>
          <a:p>
            <a:pPr lvl="1"/>
            <a:r>
              <a:rPr lang="en-US" sz="2000" dirty="0"/>
              <a:t>Charge publication fees, but mention after paper is accepted</a:t>
            </a:r>
          </a:p>
          <a:p>
            <a:pPr lvl="1"/>
            <a:r>
              <a:rPr lang="en-US" sz="2000" dirty="0"/>
              <a:t>Accept articles speedily, without peer review</a:t>
            </a:r>
          </a:p>
          <a:p>
            <a:pPr lvl="1"/>
            <a:r>
              <a:rPr lang="en-US" sz="2000" dirty="0"/>
              <a:t>Imitate name/website of established journals</a:t>
            </a:r>
          </a:p>
          <a:p>
            <a:r>
              <a:rPr lang="en-US" sz="2400" dirty="0"/>
              <a:t>Verify you are using a legitimate journal</a:t>
            </a:r>
          </a:p>
          <a:p>
            <a:pPr lvl="1"/>
            <a:r>
              <a:rPr lang="en-US" sz="2000" dirty="0"/>
              <a:t>Conduct a web search</a:t>
            </a:r>
          </a:p>
          <a:p>
            <a:pPr lvl="1"/>
            <a:r>
              <a:rPr lang="en-US" sz="2000" dirty="0"/>
              <a:t>Beall’s List of Predatory Open Access Publishers </a:t>
            </a:r>
          </a:p>
          <a:p>
            <a:pPr lvl="1"/>
            <a:r>
              <a:rPr lang="en-US" sz="2000" dirty="0"/>
              <a:t>Discuss with mentors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5FD8C-CB17-0A49-9F7F-D8919C04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3" y="1393825"/>
            <a:ext cx="5050319" cy="351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FD4C4-791C-514C-945B-EFC6FC9FE2D3}"/>
              </a:ext>
            </a:extLst>
          </p:cNvPr>
          <p:cNvSpPr txBox="1"/>
          <p:nvPr/>
        </p:nvSpPr>
        <p:spPr>
          <a:xfrm>
            <a:off x="5665694" y="5235388"/>
            <a:ext cx="625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“If it seems too good to be true, it probably is.”</a:t>
            </a:r>
          </a:p>
        </p:txBody>
      </p:sp>
    </p:spTree>
    <p:extLst>
      <p:ext uri="{BB962C8B-B14F-4D97-AF65-F5344CB8AC3E}">
        <p14:creationId xmlns:p14="http://schemas.microsoft.com/office/powerpoint/2010/main" val="83468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E674-3FDE-1F41-A6B4-AC5F8360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final manuscript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9005-C713-D94E-881D-521D8C87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formatting details also include:</a:t>
            </a:r>
          </a:p>
          <a:p>
            <a:pPr lvl="1"/>
            <a:r>
              <a:rPr lang="en-US" sz="2800" dirty="0"/>
              <a:t>Title page contents</a:t>
            </a:r>
          </a:p>
          <a:p>
            <a:pPr lvl="1"/>
            <a:r>
              <a:rPr lang="en-US" sz="2800" dirty="0"/>
              <a:t>Abstract and Main Text word count</a:t>
            </a:r>
          </a:p>
          <a:p>
            <a:pPr lvl="1"/>
            <a:r>
              <a:rPr lang="en-US" sz="2800" dirty="0"/>
              <a:t>Location of tables and figures</a:t>
            </a:r>
          </a:p>
          <a:p>
            <a:pPr lvl="2"/>
            <a:r>
              <a:rPr lang="en-US" sz="2400" dirty="0"/>
              <a:t>In Text?</a:t>
            </a:r>
          </a:p>
          <a:p>
            <a:pPr lvl="2"/>
            <a:r>
              <a:rPr lang="en-US" sz="2400" dirty="0"/>
              <a:t>At the end?</a:t>
            </a:r>
          </a:p>
          <a:p>
            <a:pPr lvl="2"/>
            <a:r>
              <a:rPr lang="en-US" sz="2400" dirty="0"/>
              <a:t>Separate files?</a:t>
            </a:r>
          </a:p>
          <a:p>
            <a:pPr lvl="1"/>
            <a:r>
              <a:rPr lang="en-US" sz="2800" dirty="0"/>
              <a:t>Specific text required in Declarations sections</a:t>
            </a:r>
          </a:p>
          <a:p>
            <a:pPr lvl="1"/>
            <a:r>
              <a:rPr lang="en-US" sz="2800" dirty="0"/>
              <a:t>Reference style</a:t>
            </a:r>
          </a:p>
          <a:p>
            <a:pPr marL="0" indent="0">
              <a:buNone/>
            </a:pPr>
            <a:r>
              <a:rPr lang="en-US" dirty="0"/>
              <a:t>Details are provided on the journal’s website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E674-3FDE-1F41-A6B4-AC5F8360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Reviewers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9005-C713-D94E-881D-521D8C87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journals will ask (some require) that you provide the names, affiliations, and emails of 2-4 suggested reviewers. 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Look at your cited publications to find first, senior or corresponding authors publishing on similar work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dirty="0"/>
              <a:t>Do not suggest people that you or co-authors actively publish with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dirty="0"/>
              <a:t>Do not suggest our friends, family, etc.</a:t>
            </a:r>
          </a:p>
          <a:p>
            <a:pPr>
              <a:buClr>
                <a:srgbClr val="FF0000"/>
              </a:buClr>
              <a:buFont typeface="Zapf Dingbats"/>
              <a:buChar char="✘"/>
            </a:pPr>
            <a:r>
              <a:rPr lang="en-US" dirty="0"/>
              <a:t>Avoid people who are too senior (they won’t have time)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8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AADAB-7436-2B4B-923D-BA734E56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Submission!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476A5-2D2D-7345-A640-22CFF5CC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08847"/>
            <a:ext cx="10515601" cy="42958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a user name for corresponding author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Upload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Manuscript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Tables and figures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Cover letters</a:t>
            </a:r>
          </a:p>
          <a:p>
            <a:pPr marL="320675" indent="-457200">
              <a:buFont typeface="+mj-lt"/>
              <a:buAutoNum type="arabicPeriod"/>
            </a:pPr>
            <a:r>
              <a:rPr lang="en-US" sz="2400" dirty="0"/>
              <a:t>Enter basic details about the paper</a:t>
            </a:r>
            <a:r>
              <a:rPr lang="en-US" sz="1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Title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Keywords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Funding</a:t>
            </a:r>
          </a:p>
          <a:p>
            <a:pPr marL="320675" indent="-457200">
              <a:buFont typeface="+mj-lt"/>
              <a:buAutoNum type="arabicPeriod"/>
            </a:pPr>
            <a:r>
              <a:rPr lang="en-US" sz="2400" dirty="0"/>
              <a:t>Enter details about co-authors &amp; reviewers </a:t>
            </a:r>
          </a:p>
          <a:p>
            <a:pPr marL="0" indent="0">
              <a:buNone/>
            </a:pPr>
            <a:r>
              <a:rPr lang="en-US" sz="2400" dirty="0"/>
              <a:t>Can take 1-2 hours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Need good internet connection, but you an save progress and return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506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0FA6DA6-A637-6B42-B084-AC8F7D16D1B1}"/>
              </a:ext>
            </a:extLst>
          </p:cNvPr>
          <p:cNvGrpSpPr/>
          <p:nvPr/>
        </p:nvGrpSpPr>
        <p:grpSpPr>
          <a:xfrm>
            <a:off x="607179" y="1432516"/>
            <a:ext cx="4472179" cy="914400"/>
            <a:chOff x="607179" y="1432516"/>
            <a:chExt cx="4472179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FB9F3B-7696-D14F-A7B2-6253C31D693B}"/>
                </a:ext>
              </a:extLst>
            </p:cNvPr>
            <p:cNvSpPr/>
            <p:nvPr/>
          </p:nvSpPr>
          <p:spPr>
            <a:xfrm>
              <a:off x="607179" y="1432516"/>
              <a:ext cx="1828800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Draft Paper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EE0493-B937-654D-9AB0-98571E48F620}"/>
                </a:ext>
              </a:extLst>
            </p:cNvPr>
            <p:cNvSpPr/>
            <p:nvPr/>
          </p:nvSpPr>
          <p:spPr>
            <a:xfrm>
              <a:off x="2885425" y="1432516"/>
              <a:ext cx="1828800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Submit Paper</a:t>
              </a: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E886804E-9B61-6140-B952-C87E91FA972C}"/>
                </a:ext>
              </a:extLst>
            </p:cNvPr>
            <p:cNvSpPr/>
            <p:nvPr/>
          </p:nvSpPr>
          <p:spPr>
            <a:xfrm>
              <a:off x="2510119" y="1746282"/>
              <a:ext cx="321519" cy="24388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CD1C3A7-2C6C-D14F-9F7D-792DA96F76EF}"/>
                </a:ext>
              </a:extLst>
            </p:cNvPr>
            <p:cNvSpPr/>
            <p:nvPr/>
          </p:nvSpPr>
          <p:spPr>
            <a:xfrm>
              <a:off x="4757839" y="1728354"/>
              <a:ext cx="321519" cy="24388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808717-C0A6-BB41-B9BF-9F454BEBF1A4}"/>
              </a:ext>
            </a:extLst>
          </p:cNvPr>
          <p:cNvGrpSpPr/>
          <p:nvPr/>
        </p:nvGrpSpPr>
        <p:grpSpPr>
          <a:xfrm>
            <a:off x="9241313" y="2334691"/>
            <a:ext cx="2192810" cy="1207983"/>
            <a:chOff x="9241313" y="2334691"/>
            <a:chExt cx="2192810" cy="12079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67F433-25F4-E442-A7AB-17A49BEC13DA}"/>
                </a:ext>
              </a:extLst>
            </p:cNvPr>
            <p:cNvSpPr/>
            <p:nvPr/>
          </p:nvSpPr>
          <p:spPr>
            <a:xfrm>
              <a:off x="9605323" y="2628274"/>
              <a:ext cx="1828800" cy="914400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Accept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B42DE1F-43F9-9B47-BFB7-341A3E0FBBEB}"/>
                </a:ext>
              </a:extLst>
            </p:cNvPr>
            <p:cNvSpPr/>
            <p:nvPr/>
          </p:nvSpPr>
          <p:spPr>
            <a:xfrm rot="1604776">
              <a:off x="9241313" y="2334691"/>
              <a:ext cx="273065" cy="27928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9EB467-51AD-E24C-8085-F66313FDF2DC}"/>
              </a:ext>
            </a:extLst>
          </p:cNvPr>
          <p:cNvGrpSpPr/>
          <p:nvPr/>
        </p:nvGrpSpPr>
        <p:grpSpPr>
          <a:xfrm>
            <a:off x="8211603" y="1114781"/>
            <a:ext cx="3222520" cy="1232135"/>
            <a:chOff x="8211603" y="1114781"/>
            <a:chExt cx="3222520" cy="12321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7227E9-B6D4-7B42-8814-BD2E5B11E535}"/>
                </a:ext>
              </a:extLst>
            </p:cNvPr>
            <p:cNvSpPr/>
            <p:nvPr/>
          </p:nvSpPr>
          <p:spPr>
            <a:xfrm>
              <a:off x="9605323" y="1432516"/>
              <a:ext cx="1828800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Revise and resubmit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225B1CF8-0537-1843-A3CE-583FFEAAF691}"/>
                </a:ext>
              </a:extLst>
            </p:cNvPr>
            <p:cNvSpPr/>
            <p:nvPr/>
          </p:nvSpPr>
          <p:spPr>
            <a:xfrm>
              <a:off x="9271925" y="1652960"/>
              <a:ext cx="321519" cy="24388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706B6626-B802-2948-85AC-CA11092C01B7}"/>
                </a:ext>
              </a:extLst>
            </p:cNvPr>
            <p:cNvSpPr/>
            <p:nvPr/>
          </p:nvSpPr>
          <p:spPr>
            <a:xfrm rot="16200000">
              <a:off x="8172785" y="1153599"/>
              <a:ext cx="321519" cy="24388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45330263-75DA-E644-8C3F-58F1943536DC}"/>
                </a:ext>
              </a:extLst>
            </p:cNvPr>
            <p:cNvSpPr/>
            <p:nvPr/>
          </p:nvSpPr>
          <p:spPr>
            <a:xfrm rot="10800000">
              <a:off x="9243104" y="1896844"/>
              <a:ext cx="321519" cy="24388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BEDF7B-5CF1-BC4D-B189-91AD9E2EE92D}"/>
              </a:ext>
            </a:extLst>
          </p:cNvPr>
          <p:cNvGrpSpPr/>
          <p:nvPr/>
        </p:nvGrpSpPr>
        <p:grpSpPr>
          <a:xfrm>
            <a:off x="9605323" y="3547068"/>
            <a:ext cx="1828800" cy="2387122"/>
            <a:chOff x="9605323" y="3547068"/>
            <a:chExt cx="1828800" cy="2387122"/>
          </a:xfrm>
        </p:grpSpPr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4DF9AFF4-8F64-9846-B436-FD9BF0DCACD7}"/>
                </a:ext>
              </a:extLst>
            </p:cNvPr>
            <p:cNvSpPr/>
            <p:nvPr/>
          </p:nvSpPr>
          <p:spPr>
            <a:xfrm rot="5400000">
              <a:off x="10383189" y="3543960"/>
              <a:ext cx="273065" cy="27928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A5E2E0-DCF8-464E-9EC6-9E23168F0787}"/>
                </a:ext>
              </a:extLst>
            </p:cNvPr>
            <p:cNvGrpSpPr/>
            <p:nvPr/>
          </p:nvGrpSpPr>
          <p:grpSpPr>
            <a:xfrm>
              <a:off x="9605323" y="3824032"/>
              <a:ext cx="1828800" cy="2110158"/>
              <a:chOff x="9605323" y="3824032"/>
              <a:chExt cx="1828800" cy="21101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4A27A85-882C-5E44-927B-F3BF18DF47DE}"/>
                  </a:ext>
                </a:extLst>
              </p:cNvPr>
              <p:cNvSpPr/>
              <p:nvPr/>
            </p:nvSpPr>
            <p:spPr>
              <a:xfrm>
                <a:off x="9605323" y="3824032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Proofs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1DE95ED-83C7-004C-8C44-F3AA032D0CE3}"/>
                  </a:ext>
                </a:extLst>
              </p:cNvPr>
              <p:cNvSpPr/>
              <p:nvPr/>
            </p:nvSpPr>
            <p:spPr>
              <a:xfrm>
                <a:off x="9605323" y="5019790"/>
                <a:ext cx="1828800" cy="914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Publish</a:t>
                </a:r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C321D087-B155-2F42-9871-788F841E923F}"/>
                  </a:ext>
                </a:extLst>
              </p:cNvPr>
              <p:cNvSpPr/>
              <p:nvPr/>
            </p:nvSpPr>
            <p:spPr>
              <a:xfrm rot="5400000">
                <a:off x="10414204" y="4743617"/>
                <a:ext cx="273065" cy="279281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CD778C-3BB3-BF4C-8956-49BCC014EA2E}"/>
              </a:ext>
            </a:extLst>
          </p:cNvPr>
          <p:cNvGrpSpPr/>
          <p:nvPr/>
        </p:nvGrpSpPr>
        <p:grpSpPr>
          <a:xfrm>
            <a:off x="3550023" y="171254"/>
            <a:ext cx="5659642" cy="2175662"/>
            <a:chOff x="3550023" y="171254"/>
            <a:chExt cx="5659642" cy="217566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25D9F3-1325-0541-9C4C-4FD1DB2602D2}"/>
                </a:ext>
              </a:extLst>
            </p:cNvPr>
            <p:cNvSpPr/>
            <p:nvPr/>
          </p:nvSpPr>
          <p:spPr>
            <a:xfrm>
              <a:off x="5125391" y="1432516"/>
              <a:ext cx="1828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Editorial Review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487E67-9AE0-EF47-8A4C-3C15F8482772}"/>
                </a:ext>
              </a:extLst>
            </p:cNvPr>
            <p:cNvSpPr/>
            <p:nvPr/>
          </p:nvSpPr>
          <p:spPr>
            <a:xfrm>
              <a:off x="7365357" y="1432516"/>
              <a:ext cx="1828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Peer</a:t>
              </a:r>
            </a:p>
            <a:p>
              <a:pPr algn="ctr"/>
              <a:r>
                <a:rPr lang="en-US" sz="3200" dirty="0"/>
                <a:t>Review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20AB26-CF76-8D44-8795-5BE70ECD388B}"/>
                </a:ext>
              </a:extLst>
            </p:cNvPr>
            <p:cNvSpPr/>
            <p:nvPr/>
          </p:nvSpPr>
          <p:spPr>
            <a:xfrm>
              <a:off x="7380865" y="171254"/>
              <a:ext cx="1828800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Reject</a:t>
              </a: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C8F66D01-45C7-5E4A-AC8D-60CDFE667D47}"/>
                </a:ext>
              </a:extLst>
            </p:cNvPr>
            <p:cNvSpPr/>
            <p:nvPr/>
          </p:nvSpPr>
          <p:spPr>
            <a:xfrm>
              <a:off x="7015734" y="1767774"/>
              <a:ext cx="321519" cy="24388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2B24F89A-F05B-C241-9476-CE3E4DFE2BE9}"/>
                </a:ext>
              </a:extLst>
            </p:cNvPr>
            <p:cNvSpPr/>
            <p:nvPr/>
          </p:nvSpPr>
          <p:spPr>
            <a:xfrm rot="18961006">
              <a:off x="7019749" y="1156152"/>
              <a:ext cx="321519" cy="24388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Bent-Up Arrow 35">
              <a:extLst>
                <a:ext uri="{FF2B5EF4-FFF2-40B4-BE49-F238E27FC236}">
                  <a16:creationId xmlns:a16="http://schemas.microsoft.com/office/drawing/2014/main" id="{90883503-6E45-0D41-A2E1-8DCFE7F39C93}"/>
                </a:ext>
              </a:extLst>
            </p:cNvPr>
            <p:cNvSpPr/>
            <p:nvPr/>
          </p:nvSpPr>
          <p:spPr>
            <a:xfrm rot="10800000">
              <a:off x="3550023" y="518113"/>
              <a:ext cx="3809392" cy="914401"/>
            </a:xfrm>
            <a:prstGeom prst="bentUpArrow">
              <a:avLst>
                <a:gd name="adj1" fmla="val 25000"/>
                <a:gd name="adj2" fmla="val 23039"/>
                <a:gd name="adj3" fmla="val 2303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7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0D73-9C80-654A-8C7F-E2D6B750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D125D3-E1C1-CA47-9037-A7A5D8835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95874"/>
              </p:ext>
            </p:extLst>
          </p:nvPr>
        </p:nvGraphicFramePr>
        <p:xfrm>
          <a:off x="1049618" y="1467457"/>
          <a:ext cx="10092764" cy="3923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3977">
                  <a:extLst>
                    <a:ext uri="{9D8B030D-6E8A-4147-A177-3AD203B41FA5}">
                      <a16:colId xmlns:a16="http://schemas.microsoft.com/office/drawing/2014/main" val="4269525610"/>
                    </a:ext>
                  </a:extLst>
                </a:gridCol>
                <a:gridCol w="2938787">
                  <a:extLst>
                    <a:ext uri="{9D8B030D-6E8A-4147-A177-3AD203B41FA5}">
                      <a16:colId xmlns:a16="http://schemas.microsoft.com/office/drawing/2014/main" val="1980153952"/>
                    </a:ext>
                  </a:extLst>
                </a:gridCol>
              </a:tblGrid>
              <a:tr h="38342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Present Abstract at </a:t>
                      </a:r>
                      <a:r>
                        <a:rPr lang="en-US" sz="1800" dirty="0" err="1"/>
                        <a:t>CovCo</a:t>
                      </a:r>
                      <a:r>
                        <a:rPr lang="en-US" sz="1800" dirty="0"/>
                        <a:t> Writing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0123"/>
                  </a:ext>
                </a:extLst>
              </a:tr>
              <a:tr h="383426">
                <a:tc>
                  <a:txBody>
                    <a:bodyPr/>
                    <a:lstStyle/>
                    <a:p>
                      <a:r>
                        <a:rPr lang="en-US" sz="1800" dirty="0"/>
                        <a:t>Send draft to your paper mentors/RAs/course mentors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Give one week to respond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37614"/>
                  </a:ext>
                </a:extLst>
              </a:tr>
              <a:tr h="383426">
                <a:tc>
                  <a:txBody>
                    <a:bodyPr/>
                    <a:lstStyle/>
                    <a:p>
                      <a:r>
                        <a:rPr lang="en-US" sz="1800" dirty="0"/>
                        <a:t>Send to co-authors to</a:t>
                      </a:r>
                      <a:r>
                        <a:rPr lang="en-US" sz="1800" baseline="0" dirty="0"/>
                        <a:t> all co-authors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Give one week to respond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Remind co-authors! Give non-responders a 2</a:t>
                      </a:r>
                      <a:r>
                        <a:rPr lang="en-US" sz="1800" baseline="30000" dirty="0"/>
                        <a:t>nd </a:t>
                      </a:r>
                      <a:r>
                        <a:rPr lang="en-US" sz="1800" baseline="0" dirty="0"/>
                        <a:t>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69467"/>
                  </a:ext>
                </a:extLst>
              </a:tr>
              <a:tr h="876403">
                <a:tc>
                  <a:txBody>
                    <a:bodyPr/>
                    <a:lstStyle/>
                    <a:p>
                      <a:r>
                        <a:rPr lang="en-US" sz="1800" dirty="0"/>
                        <a:t>Circulate final draft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Give last chance to authors who have not responded (schedule a call/meeting to get their feedback)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Give one week to respond.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58004"/>
                  </a:ext>
                </a:extLst>
              </a:tr>
              <a:tr h="222144">
                <a:tc>
                  <a:txBody>
                    <a:bodyPr/>
                    <a:lstStyle/>
                    <a:p>
                      <a:r>
                        <a:rPr lang="en-US" sz="1800" dirty="0"/>
                        <a:t>Send to Research Committee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47521"/>
                  </a:ext>
                </a:extLst>
              </a:tr>
              <a:tr h="430700">
                <a:tc>
                  <a:txBody>
                    <a:bodyPr/>
                    <a:lstStyle/>
                    <a:p>
                      <a:r>
                        <a:rPr lang="en-US" sz="1800" dirty="0"/>
                        <a:t>Submit!! – must submit by this deadline</a:t>
                      </a:r>
                      <a:r>
                        <a:rPr lang="en-US" sz="1800" baseline="0" dirty="0"/>
                        <a:t> to get your “real” certificate.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578204"/>
      </p:ext>
    </p:extLst>
  </p:cSld>
  <p:clrMapOvr>
    <a:masterClrMapping/>
  </p:clrMapOvr>
</p:sld>
</file>

<file path=ppt/theme/theme1.xml><?xml version="1.0" encoding="utf-8"?>
<a:theme xmlns:a="http://schemas.openxmlformats.org/drawingml/2006/main" name="ghrc_theme">
  <a:themeElements>
    <a:clrScheme name="Custom 12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E8E9E3"/>
      </a:accent1>
      <a:accent2>
        <a:srgbClr val="F8981E"/>
      </a:accent2>
      <a:accent3>
        <a:srgbClr val="E7BC29"/>
      </a:accent3>
      <a:accent4>
        <a:srgbClr val="D092A7"/>
      </a:accent4>
      <a:accent5>
        <a:srgbClr val="9C85C0"/>
      </a:accent5>
      <a:accent6>
        <a:srgbClr val="4C667C"/>
      </a:accent6>
      <a:hlink>
        <a:srgbClr val="BB252C"/>
      </a:hlink>
      <a:folHlink>
        <a:srgbClr val="7F6F6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rc_theme" id="{ECC3120B-728A-534B-ACC5-7ACCDA96B553}" vid="{7D0338B0-DBA9-714E-9D9A-28E4D2B55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ghrc_theme</Template>
  <TotalTime>81</TotalTime>
  <Words>507</Words>
  <Application>Microsoft Macintosh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Zapf Dingbats</vt:lpstr>
      <vt:lpstr>ghrc_theme</vt:lpstr>
      <vt:lpstr>CovCo Writing Workshop</vt:lpstr>
      <vt:lpstr>Preparing for Submission</vt:lpstr>
      <vt:lpstr>Choosing a journal</vt:lpstr>
      <vt:lpstr>Caution: Predatory journals</vt:lpstr>
      <vt:lpstr>Format final manuscript</vt:lpstr>
      <vt:lpstr>Recommend Reviewers</vt:lpstr>
      <vt:lpstr>Online Submission!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Barnhart, Dale</dc:creator>
  <cp:lastModifiedBy>Barnhart, Dale</cp:lastModifiedBy>
  <cp:revision>7</cp:revision>
  <dcterms:created xsi:type="dcterms:W3CDTF">2021-12-03T13:08:00Z</dcterms:created>
  <dcterms:modified xsi:type="dcterms:W3CDTF">2022-01-16T16:35:57Z</dcterms:modified>
</cp:coreProperties>
</file>