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7" r:id="rId2"/>
    <p:sldId id="330" r:id="rId3"/>
    <p:sldId id="331" r:id="rId4"/>
    <p:sldId id="332" r:id="rId5"/>
    <p:sldId id="333" r:id="rId6"/>
    <p:sldId id="335" r:id="rId7"/>
    <p:sldId id="336" r:id="rId8"/>
    <p:sldId id="337" r:id="rId9"/>
    <p:sldId id="334" r:id="rId10"/>
    <p:sldId id="338" r:id="rId11"/>
    <p:sldId id="339" r:id="rId12"/>
    <p:sldId id="340" r:id="rId13"/>
    <p:sldId id="341"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D3ABE-4B47-427E-A9DA-C6B540CFB499}"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CB2B7-F6BF-481A-BE13-7BB3F4169F33}" type="slidenum">
              <a:rPr lang="en-US" smtClean="0"/>
              <a:t>‹#›</a:t>
            </a:fld>
            <a:endParaRPr lang="en-US"/>
          </a:p>
        </p:txBody>
      </p:sp>
    </p:spTree>
    <p:extLst>
      <p:ext uri="{BB962C8B-B14F-4D97-AF65-F5344CB8AC3E}">
        <p14:creationId xmlns:p14="http://schemas.microsoft.com/office/powerpoint/2010/main" val="374821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5A6930F-1981-4AA6-8669-61343C5CC06A}" type="slidenum">
              <a:rPr lang="en-US" smtClean="0"/>
              <a:pPr>
                <a:defRPr/>
              </a:pPr>
              <a:t>8</a:t>
            </a:fld>
            <a:endParaRPr lang="en-US"/>
          </a:p>
        </p:txBody>
      </p:sp>
    </p:spTree>
    <p:extLst>
      <p:ext uri="{BB962C8B-B14F-4D97-AF65-F5344CB8AC3E}">
        <p14:creationId xmlns:p14="http://schemas.microsoft.com/office/powerpoint/2010/main" val="56605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75F9-B840-D14E-954C-B52AA6150FF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B79DF-EEEF-9A45-A67A-28764B4FF43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0975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6A4E-686F-7D4D-AAD6-727888B12FC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9479D8-5789-6C4F-9DB7-A1909A9A16F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0BC27-390A-5C44-939B-50CC6F46DD3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0975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1426-AF7A-1A42-8000-9AD7575A19A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15DE89-6361-9E43-B625-D8A05D16AEF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8252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FD46-C601-434F-9869-4B21DEA1DC42}"/>
              </a:ext>
            </a:extLst>
          </p:cNvPr>
          <p:cNvSpPr>
            <a:spLocks noGrp="1"/>
          </p:cNvSpPr>
          <p:nvPr>
            <p:ph type="title"/>
          </p:nvPr>
        </p:nvSpPr>
        <p:spPr>
          <a:xfrm>
            <a:off x="838200" y="365126"/>
            <a:ext cx="10393907" cy="808582"/>
          </a:xfrm>
          <a:prstGeom prst="rect">
            <a:avLst/>
          </a:prstGeo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072E3E-D751-C942-A606-6A7386E5C7C2}"/>
              </a:ext>
            </a:extLst>
          </p:cNvPr>
          <p:cNvSpPr>
            <a:spLocks noGrp="1"/>
          </p:cNvSpPr>
          <p:nvPr>
            <p:ph idx="1"/>
          </p:nvPr>
        </p:nvSpPr>
        <p:spPr>
          <a:xfrm>
            <a:off x="838200" y="1429840"/>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769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FD46-C601-434F-9869-4B21DEA1DC42}"/>
              </a:ext>
            </a:extLst>
          </p:cNvPr>
          <p:cNvSpPr>
            <a:spLocks noGrp="1"/>
          </p:cNvSpPr>
          <p:nvPr>
            <p:ph type="title"/>
          </p:nvPr>
        </p:nvSpPr>
        <p:spPr>
          <a:xfrm>
            <a:off x="838200" y="365125"/>
            <a:ext cx="10515600" cy="781287"/>
          </a:xfrm>
          <a:prstGeom prst="rect">
            <a:avLst/>
          </a:prstGeo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072E3E-D751-C942-A606-6A7386E5C7C2}"/>
              </a:ext>
            </a:extLst>
          </p:cNvPr>
          <p:cNvSpPr>
            <a:spLocks noGrp="1"/>
          </p:cNvSpPr>
          <p:nvPr>
            <p:ph idx="1"/>
          </p:nvPr>
        </p:nvSpPr>
        <p:spPr>
          <a:xfrm>
            <a:off x="5854262" y="1402544"/>
            <a:ext cx="549953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42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17D2-22FA-EC4E-BF9D-9140483BF2CF}"/>
              </a:ext>
            </a:extLst>
          </p:cNvPr>
          <p:cNvSpPr>
            <a:spLocks noGrp="1"/>
          </p:cNvSpPr>
          <p:nvPr>
            <p:ph type="title"/>
          </p:nvPr>
        </p:nvSpPr>
        <p:spPr>
          <a:xfrm>
            <a:off x="838200" y="365126"/>
            <a:ext cx="10515600" cy="6994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25C953-4516-7944-B2E8-3781DCC78B44}"/>
              </a:ext>
            </a:extLst>
          </p:cNvPr>
          <p:cNvSpPr>
            <a:spLocks noGrp="1"/>
          </p:cNvSpPr>
          <p:nvPr>
            <p:ph sz="half" idx="1"/>
          </p:nvPr>
        </p:nvSpPr>
        <p:spPr>
          <a:xfrm>
            <a:off x="838201" y="1253331"/>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33320F5-6F8C-4740-9151-BA03BC3F25F7}"/>
              </a:ext>
            </a:extLst>
          </p:cNvPr>
          <p:cNvSpPr>
            <a:spLocks noGrp="1"/>
          </p:cNvSpPr>
          <p:nvPr>
            <p:ph sz="half" idx="2"/>
          </p:nvPr>
        </p:nvSpPr>
        <p:spPr>
          <a:xfrm>
            <a:off x="6172201" y="1253331"/>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369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9F472A-52D2-714D-B273-66D0E9398C82}"/>
              </a:ext>
            </a:extLst>
          </p:cNvPr>
          <p:cNvSpPr>
            <a:spLocks noGrp="1"/>
          </p:cNvSpPr>
          <p:nvPr>
            <p:ph type="body" idx="1"/>
          </p:nvPr>
        </p:nvSpPr>
        <p:spPr>
          <a:xfrm>
            <a:off x="839788" y="514515"/>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02130E-CC8A-4143-9F4F-4522A50204FD}"/>
              </a:ext>
            </a:extLst>
          </p:cNvPr>
          <p:cNvSpPr>
            <a:spLocks noGrp="1"/>
          </p:cNvSpPr>
          <p:nvPr>
            <p:ph sz="half" idx="2"/>
          </p:nvPr>
        </p:nvSpPr>
        <p:spPr>
          <a:xfrm>
            <a:off x="836612" y="1422510"/>
            <a:ext cx="5157787" cy="44948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4FE7DE-26F2-884D-81EB-63502AE8A757}"/>
              </a:ext>
            </a:extLst>
          </p:cNvPr>
          <p:cNvSpPr>
            <a:spLocks noGrp="1"/>
          </p:cNvSpPr>
          <p:nvPr>
            <p:ph type="body" sz="quarter" idx="3"/>
          </p:nvPr>
        </p:nvSpPr>
        <p:spPr>
          <a:xfrm>
            <a:off x="6096000" y="535044"/>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80D6A3-4C56-DB40-B53F-555126C4AE10}"/>
              </a:ext>
            </a:extLst>
          </p:cNvPr>
          <p:cNvSpPr>
            <a:spLocks noGrp="1"/>
          </p:cNvSpPr>
          <p:nvPr>
            <p:ph sz="quarter" idx="4"/>
          </p:nvPr>
        </p:nvSpPr>
        <p:spPr>
          <a:xfrm>
            <a:off x="6096000" y="1436635"/>
            <a:ext cx="5183188" cy="448069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908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A202-D54C-804D-BC61-773957038F3B}"/>
              </a:ext>
            </a:extLst>
          </p:cNvPr>
          <p:cNvSpPr>
            <a:spLocks noGrp="1"/>
          </p:cNvSpPr>
          <p:nvPr>
            <p:ph type="title"/>
          </p:nvPr>
        </p:nvSpPr>
        <p:spPr>
          <a:xfrm>
            <a:off x="857633" y="671565"/>
            <a:ext cx="3932237" cy="4940410"/>
          </a:xfrm>
          <a:prstGeom prst="rect">
            <a:avLst/>
          </a:prstGeom>
        </p:spPr>
        <p:txBody>
          <a:bodyPr anchor="ct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3A887336-5D21-DD4E-A38A-1A3EDB30FB4D}"/>
              </a:ext>
            </a:extLst>
          </p:cNvPr>
          <p:cNvSpPr>
            <a:spLocks noGrp="1"/>
          </p:cNvSpPr>
          <p:nvPr>
            <p:ph sz="quarter" idx="10"/>
          </p:nvPr>
        </p:nvSpPr>
        <p:spPr>
          <a:xfrm>
            <a:off x="5391532" y="672113"/>
            <a:ext cx="6316991" cy="49404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49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65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58B0-B98F-694D-BEA3-BB0C2D078CC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4981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0F4BE8D-28FC-2245-ACDB-749F051AB644}"/>
              </a:ext>
            </a:extLst>
          </p:cNvPr>
          <p:cNvSpPr/>
          <p:nvPr/>
        </p:nvSpPr>
        <p:spPr>
          <a:xfrm flipV="1">
            <a:off x="0" y="5994400"/>
            <a:ext cx="12192000" cy="863600"/>
          </a:xfrm>
          <a:prstGeom prst="rect">
            <a:avLst/>
          </a:prstGeom>
          <a:solidFill>
            <a:srgbClr val="D3D3C9">
              <a:alpha val="50000"/>
            </a:srgb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eorgia" panose="02040502050405020303" pitchFamily="18" charset="0"/>
            </a:endParaRPr>
          </a:p>
        </p:txBody>
      </p:sp>
      <p:sp>
        <p:nvSpPr>
          <p:cNvPr id="9" name="Title Placeholder 1">
            <a:extLst>
              <a:ext uri="{FF2B5EF4-FFF2-40B4-BE49-F238E27FC236}">
                <a16:creationId xmlns:a16="http://schemas.microsoft.com/office/drawing/2014/main" id="{B65FB2A3-816F-2648-953A-E63FBE092F87}"/>
              </a:ext>
            </a:extLst>
          </p:cNvPr>
          <p:cNvSpPr>
            <a:spLocks noGrp="1"/>
          </p:cNvSpPr>
          <p:nvPr>
            <p:ph type="title"/>
          </p:nvPr>
        </p:nvSpPr>
        <p:spPr bwMode="auto">
          <a:xfrm>
            <a:off x="914400" y="274638"/>
            <a:ext cx="7391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10" name="Text Placeholder 2">
            <a:extLst>
              <a:ext uri="{FF2B5EF4-FFF2-40B4-BE49-F238E27FC236}">
                <a16:creationId xmlns:a16="http://schemas.microsoft.com/office/drawing/2014/main" id="{2DD945DD-2AFA-C84E-993C-E98FB9F9BF6A}"/>
              </a:ext>
            </a:extLst>
          </p:cNvPr>
          <p:cNvSpPr>
            <a:spLocks noGrp="1"/>
          </p:cNvSpPr>
          <p:nvPr>
            <p:ph type="body" idx="1"/>
          </p:nvPr>
        </p:nvSpPr>
        <p:spPr bwMode="auto">
          <a:xfrm>
            <a:off x="914400" y="1285462"/>
            <a:ext cx="7391400" cy="450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1" name="Text Placeholder 7">
            <a:extLst>
              <a:ext uri="{FF2B5EF4-FFF2-40B4-BE49-F238E27FC236}">
                <a16:creationId xmlns:a16="http://schemas.microsoft.com/office/drawing/2014/main" id="{70659BC3-21DC-994A-9D18-4EABBDA5EBC4}"/>
              </a:ext>
            </a:extLst>
          </p:cNvPr>
          <p:cNvSpPr txBox="1">
            <a:spLocks/>
          </p:cNvSpPr>
          <p:nvPr/>
        </p:nvSpPr>
        <p:spPr>
          <a:xfrm>
            <a:off x="11332834" y="6275388"/>
            <a:ext cx="641350" cy="341312"/>
          </a:xfrm>
          <a:prstGeom prst="rect">
            <a:avLst/>
          </a:prstGeom>
        </p:spPr>
        <p:txBody>
          <a:bodyPr/>
          <a:lstStyle>
            <a:lvl1pPr marL="182563"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Bef>
                <a:spcPct val="20000"/>
              </a:spcBef>
              <a:buClr>
                <a:schemeClr val="accent2"/>
              </a:buClr>
              <a:buSzPct val="80000"/>
              <a:defRPr/>
            </a:pPr>
            <a:fld id="{17305D22-8E7E-6B41-BEC9-565AD26A9684}" type="slidenum">
              <a:rPr lang="en-US" altLang="en-US" sz="1100" b="0" i="0" smtClean="0">
                <a:solidFill>
                  <a:srgbClr val="7F7F7F"/>
                </a:solidFill>
                <a:latin typeface="Georgia" panose="02040502050405020303" pitchFamily="18" charset="0"/>
                <a:cs typeface="Arial" panose="020B0604020202020204" pitchFamily="34" charset="0"/>
              </a:rPr>
              <a:pPr eaLnBrk="1" hangingPunct="1">
                <a:spcBef>
                  <a:spcPct val="20000"/>
                </a:spcBef>
                <a:buClr>
                  <a:schemeClr val="accent2"/>
                </a:buClr>
                <a:buSzPct val="80000"/>
                <a:defRPr/>
              </a:pPr>
              <a:t>‹#›</a:t>
            </a:fld>
            <a:endParaRPr lang="en-US" altLang="en-US" sz="1100" b="0" i="0" dirty="0">
              <a:solidFill>
                <a:srgbClr val="7F7F7F"/>
              </a:solidFill>
              <a:latin typeface="Georgia" panose="02040502050405020303" pitchFamily="18" charset="0"/>
              <a:cs typeface="Arial" panose="020B0604020202020204" pitchFamily="34" charset="0"/>
            </a:endParaRPr>
          </a:p>
        </p:txBody>
      </p:sp>
      <p:pic>
        <p:nvPicPr>
          <p:cNvPr id="20" name="Picture 19">
            <a:extLst>
              <a:ext uri="{FF2B5EF4-FFF2-40B4-BE49-F238E27FC236}">
                <a16:creationId xmlns:a16="http://schemas.microsoft.com/office/drawing/2014/main" id="{E69EF921-70CA-274D-BF24-E0E7B66E6E73}"/>
              </a:ext>
            </a:extLst>
          </p:cNvPr>
          <p:cNvPicPr>
            <a:picLocks noChangeAspect="1"/>
          </p:cNvPicPr>
          <p:nvPr/>
        </p:nvPicPr>
        <p:blipFill>
          <a:blip r:embed="rId12"/>
          <a:stretch>
            <a:fillRect/>
          </a:stretch>
        </p:blipFill>
        <p:spPr>
          <a:xfrm>
            <a:off x="9036652" y="6275388"/>
            <a:ext cx="2296182" cy="508813"/>
          </a:xfrm>
          <a:prstGeom prst="rect">
            <a:avLst/>
          </a:prstGeom>
        </p:spPr>
      </p:pic>
    </p:spTree>
    <p:extLst>
      <p:ext uri="{BB962C8B-B14F-4D97-AF65-F5344CB8AC3E}">
        <p14:creationId xmlns:p14="http://schemas.microsoft.com/office/powerpoint/2010/main" val="2645538815"/>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 id="2147483665" r:id="rId5"/>
    <p:sldLayoutId id="2147483666" r:id="rId6"/>
    <p:sldLayoutId id="2147483670" r:id="rId7"/>
    <p:sldLayoutId id="2147483668" r:id="rId8"/>
    <p:sldLayoutId id="2147483667" r:id="rId9"/>
    <p:sldLayoutId id="2147483669" r:id="rId10"/>
  </p:sldLayoutIdLst>
  <p:txStyles>
    <p:titleStyle>
      <a:lvl1pPr algn="l" defTabSz="914400" rtl="0" eaLnBrk="1" latinLnBrk="0" hangingPunct="1">
        <a:lnSpc>
          <a:spcPct val="90000"/>
        </a:lnSpc>
        <a:spcBef>
          <a:spcPct val="0"/>
        </a:spcBef>
        <a:buNone/>
        <a:defRPr sz="4000" b="0" i="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4AFF-20C8-5A41-8858-568B7AD947FA}"/>
              </a:ext>
            </a:extLst>
          </p:cNvPr>
          <p:cNvSpPr>
            <a:spLocks noGrp="1"/>
          </p:cNvSpPr>
          <p:nvPr>
            <p:ph type="ctrTitle"/>
          </p:nvPr>
        </p:nvSpPr>
        <p:spPr/>
        <p:txBody>
          <a:bodyPr/>
          <a:lstStyle/>
          <a:p>
            <a:r>
              <a:rPr lang="en-US" dirty="0"/>
              <a:t>Cover letters</a:t>
            </a:r>
          </a:p>
        </p:txBody>
      </p:sp>
      <p:sp>
        <p:nvSpPr>
          <p:cNvPr id="3" name="Subtitle 2">
            <a:extLst>
              <a:ext uri="{FF2B5EF4-FFF2-40B4-BE49-F238E27FC236}">
                <a16:creationId xmlns:a16="http://schemas.microsoft.com/office/drawing/2014/main" id="{48F69C71-48F5-5D4F-B8C2-C1EB7384DB74}"/>
              </a:ext>
            </a:extLst>
          </p:cNvPr>
          <p:cNvSpPr>
            <a:spLocks noGrp="1"/>
          </p:cNvSpPr>
          <p:nvPr>
            <p:ph type="subTitle" idx="1"/>
          </p:nvPr>
        </p:nvSpPr>
        <p:spPr/>
        <p:txBody>
          <a:bodyPr/>
          <a:lstStyle/>
          <a:p>
            <a:r>
              <a:rPr lang="en-US" b="1" dirty="0"/>
              <a:t>PIH Cross-site COVID-19 Writing Workshop</a:t>
            </a:r>
          </a:p>
          <a:p>
            <a:endParaRPr lang="en-US" dirty="0"/>
          </a:p>
        </p:txBody>
      </p:sp>
    </p:spTree>
    <p:extLst>
      <p:ext uri="{BB962C8B-B14F-4D97-AF65-F5344CB8AC3E}">
        <p14:creationId xmlns:p14="http://schemas.microsoft.com/office/powerpoint/2010/main" val="41035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87234EA-6E70-4D68-B903-EB53B72868B5}"/>
              </a:ext>
            </a:extLst>
          </p:cNvPr>
          <p:cNvPicPr>
            <a:picLocks noGrp="1" noChangeAspect="1"/>
          </p:cNvPicPr>
          <p:nvPr>
            <p:ph sz="half" idx="1"/>
          </p:nvPr>
        </p:nvPicPr>
        <p:blipFill>
          <a:blip r:embed="rId2"/>
          <a:stretch>
            <a:fillRect/>
          </a:stretch>
        </p:blipFill>
        <p:spPr>
          <a:xfrm>
            <a:off x="433357" y="934720"/>
            <a:ext cx="5586443" cy="4651473"/>
          </a:xfrm>
          <a:prstGeom prst="rect">
            <a:avLst/>
          </a:prstGeom>
        </p:spPr>
      </p:pic>
      <p:pic>
        <p:nvPicPr>
          <p:cNvPr id="8" name="Content Placeholder 7">
            <a:extLst>
              <a:ext uri="{FF2B5EF4-FFF2-40B4-BE49-F238E27FC236}">
                <a16:creationId xmlns:a16="http://schemas.microsoft.com/office/drawing/2014/main" id="{394B6247-1441-4AAF-963B-F2A38FEB1428}"/>
              </a:ext>
            </a:extLst>
          </p:cNvPr>
          <p:cNvPicPr>
            <a:picLocks noGrp="1" noChangeAspect="1"/>
          </p:cNvPicPr>
          <p:nvPr>
            <p:ph sz="half" idx="2"/>
          </p:nvPr>
        </p:nvPicPr>
        <p:blipFill>
          <a:blip r:embed="rId3"/>
          <a:stretch>
            <a:fillRect/>
          </a:stretch>
        </p:blipFill>
        <p:spPr>
          <a:xfrm>
            <a:off x="6577043" y="1536869"/>
            <a:ext cx="5181600" cy="3447173"/>
          </a:xfrm>
          <a:prstGeom prst="rect">
            <a:avLst/>
          </a:prstGeom>
        </p:spPr>
      </p:pic>
    </p:spTree>
    <p:extLst>
      <p:ext uri="{BB962C8B-B14F-4D97-AF65-F5344CB8AC3E}">
        <p14:creationId xmlns:p14="http://schemas.microsoft.com/office/powerpoint/2010/main" val="93021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17426B-23C3-4998-90E7-9B46B3388261}"/>
              </a:ext>
            </a:extLst>
          </p:cNvPr>
          <p:cNvPicPr>
            <a:picLocks noGrp="1" noChangeAspect="1"/>
          </p:cNvPicPr>
          <p:nvPr>
            <p:ph sz="half" idx="1"/>
          </p:nvPr>
        </p:nvPicPr>
        <p:blipFill>
          <a:blip r:embed="rId2"/>
          <a:stretch>
            <a:fillRect/>
          </a:stretch>
        </p:blipFill>
        <p:spPr>
          <a:xfrm>
            <a:off x="431215" y="1107440"/>
            <a:ext cx="5436185" cy="4124525"/>
          </a:xfrm>
          <a:prstGeom prst="rect">
            <a:avLst/>
          </a:prstGeom>
        </p:spPr>
      </p:pic>
      <p:pic>
        <p:nvPicPr>
          <p:cNvPr id="6" name="Content Placeholder 5">
            <a:extLst>
              <a:ext uri="{FF2B5EF4-FFF2-40B4-BE49-F238E27FC236}">
                <a16:creationId xmlns:a16="http://schemas.microsoft.com/office/drawing/2014/main" id="{7590B84B-CD4E-4E84-B789-BCFCD3F873BD}"/>
              </a:ext>
            </a:extLst>
          </p:cNvPr>
          <p:cNvPicPr>
            <a:picLocks noGrp="1" noChangeAspect="1"/>
          </p:cNvPicPr>
          <p:nvPr>
            <p:ph sz="half" idx="2"/>
          </p:nvPr>
        </p:nvPicPr>
        <p:blipFill>
          <a:blip r:embed="rId3"/>
          <a:stretch>
            <a:fillRect/>
          </a:stretch>
        </p:blipFill>
        <p:spPr>
          <a:xfrm>
            <a:off x="6324602" y="1107440"/>
            <a:ext cx="5181600" cy="3685656"/>
          </a:xfrm>
          <a:prstGeom prst="rect">
            <a:avLst/>
          </a:prstGeom>
        </p:spPr>
      </p:pic>
    </p:spTree>
    <p:extLst>
      <p:ext uri="{BB962C8B-B14F-4D97-AF65-F5344CB8AC3E}">
        <p14:creationId xmlns:p14="http://schemas.microsoft.com/office/powerpoint/2010/main" val="48342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CD16-D821-4444-AF4E-C903722CF9E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9318532-BE1F-43FC-889B-16B6F68D5F8D}"/>
              </a:ext>
            </a:extLst>
          </p:cNvPr>
          <p:cNvPicPr>
            <a:picLocks noGrp="1" noChangeAspect="1"/>
          </p:cNvPicPr>
          <p:nvPr>
            <p:ph sz="half" idx="1"/>
          </p:nvPr>
        </p:nvPicPr>
        <p:blipFill>
          <a:blip r:embed="rId2"/>
          <a:stretch>
            <a:fillRect/>
          </a:stretch>
        </p:blipFill>
        <p:spPr>
          <a:xfrm>
            <a:off x="523240" y="1253331"/>
            <a:ext cx="5181600" cy="3685656"/>
          </a:xfrm>
          <a:prstGeom prst="rect">
            <a:avLst/>
          </a:prstGeom>
        </p:spPr>
      </p:pic>
      <p:pic>
        <p:nvPicPr>
          <p:cNvPr id="6" name="Content Placeholder 5">
            <a:extLst>
              <a:ext uri="{FF2B5EF4-FFF2-40B4-BE49-F238E27FC236}">
                <a16:creationId xmlns:a16="http://schemas.microsoft.com/office/drawing/2014/main" id="{BB142FC8-6876-46C3-886A-E949EC1E5FA0}"/>
              </a:ext>
            </a:extLst>
          </p:cNvPr>
          <p:cNvPicPr>
            <a:picLocks noGrp="1" noChangeAspect="1"/>
          </p:cNvPicPr>
          <p:nvPr>
            <p:ph sz="half" idx="2"/>
          </p:nvPr>
        </p:nvPicPr>
        <p:blipFill>
          <a:blip r:embed="rId3"/>
          <a:stretch>
            <a:fillRect/>
          </a:stretch>
        </p:blipFill>
        <p:spPr>
          <a:xfrm>
            <a:off x="6172200" y="1064526"/>
            <a:ext cx="5181600" cy="4177077"/>
          </a:xfrm>
          <a:prstGeom prst="rect">
            <a:avLst/>
          </a:prstGeom>
        </p:spPr>
      </p:pic>
    </p:spTree>
    <p:extLst>
      <p:ext uri="{BB962C8B-B14F-4D97-AF65-F5344CB8AC3E}">
        <p14:creationId xmlns:p14="http://schemas.microsoft.com/office/powerpoint/2010/main" val="254096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CCC3AA-190A-4A3A-B628-61C946F7E488}"/>
              </a:ext>
            </a:extLst>
          </p:cNvPr>
          <p:cNvPicPr>
            <a:picLocks noGrp="1" noChangeAspect="1"/>
          </p:cNvPicPr>
          <p:nvPr>
            <p:ph sz="half" idx="1"/>
          </p:nvPr>
        </p:nvPicPr>
        <p:blipFill>
          <a:blip r:embed="rId2"/>
          <a:stretch>
            <a:fillRect/>
          </a:stretch>
        </p:blipFill>
        <p:spPr>
          <a:xfrm>
            <a:off x="665480" y="203617"/>
            <a:ext cx="5181600" cy="2962979"/>
          </a:xfrm>
          <a:prstGeom prst="rect">
            <a:avLst/>
          </a:prstGeom>
        </p:spPr>
      </p:pic>
      <p:pic>
        <p:nvPicPr>
          <p:cNvPr id="7" name="Content Placeholder 6">
            <a:extLst>
              <a:ext uri="{FF2B5EF4-FFF2-40B4-BE49-F238E27FC236}">
                <a16:creationId xmlns:a16="http://schemas.microsoft.com/office/drawing/2014/main" id="{C738B8EB-A636-4985-B4C3-D76419EE64B4}"/>
              </a:ext>
            </a:extLst>
          </p:cNvPr>
          <p:cNvPicPr>
            <a:picLocks noGrp="1" noChangeAspect="1"/>
          </p:cNvPicPr>
          <p:nvPr>
            <p:ph sz="half" idx="2"/>
          </p:nvPr>
        </p:nvPicPr>
        <p:blipFill>
          <a:blip r:embed="rId3"/>
          <a:stretch>
            <a:fillRect/>
          </a:stretch>
        </p:blipFill>
        <p:spPr>
          <a:xfrm>
            <a:off x="6172200" y="1417597"/>
            <a:ext cx="5181600" cy="3931367"/>
          </a:xfrm>
          <a:prstGeom prst="rect">
            <a:avLst/>
          </a:prstGeom>
        </p:spPr>
      </p:pic>
      <p:pic>
        <p:nvPicPr>
          <p:cNvPr id="6" name="Picture 5">
            <a:extLst>
              <a:ext uri="{FF2B5EF4-FFF2-40B4-BE49-F238E27FC236}">
                <a16:creationId xmlns:a16="http://schemas.microsoft.com/office/drawing/2014/main" id="{81A7688A-E22B-467C-A7D0-8AB926CED165}"/>
              </a:ext>
            </a:extLst>
          </p:cNvPr>
          <p:cNvPicPr>
            <a:picLocks noChangeAspect="1"/>
          </p:cNvPicPr>
          <p:nvPr/>
        </p:nvPicPr>
        <p:blipFill>
          <a:blip r:embed="rId4"/>
          <a:stretch>
            <a:fillRect/>
          </a:stretch>
        </p:blipFill>
        <p:spPr>
          <a:xfrm>
            <a:off x="665480" y="3234090"/>
            <a:ext cx="4776367" cy="3623910"/>
          </a:xfrm>
          <a:prstGeom prst="rect">
            <a:avLst/>
          </a:prstGeom>
        </p:spPr>
      </p:pic>
    </p:spTree>
    <p:extLst>
      <p:ext uri="{BB962C8B-B14F-4D97-AF65-F5344CB8AC3E}">
        <p14:creationId xmlns:p14="http://schemas.microsoft.com/office/powerpoint/2010/main" val="343689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CF992-C6B3-46F8-B0F4-6DBE2B9EC253}"/>
              </a:ext>
            </a:extLst>
          </p:cNvPr>
          <p:cNvSpPr>
            <a:spLocks noGrp="1"/>
          </p:cNvSpPr>
          <p:nvPr>
            <p:ph type="title"/>
          </p:nvPr>
        </p:nvSpPr>
        <p:spPr/>
        <p:txBody>
          <a:bodyPr/>
          <a:lstStyle/>
          <a:p>
            <a:r>
              <a:rPr lang="en-US" dirty="0"/>
              <a:t>Questions</a:t>
            </a:r>
          </a:p>
        </p:txBody>
      </p:sp>
      <p:sp>
        <p:nvSpPr>
          <p:cNvPr id="5" name="Text Placeholder 4">
            <a:extLst>
              <a:ext uri="{FF2B5EF4-FFF2-40B4-BE49-F238E27FC236}">
                <a16:creationId xmlns:a16="http://schemas.microsoft.com/office/drawing/2014/main" id="{C771DBCC-5332-4335-862F-E248965E04E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860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 letters</a:t>
            </a:r>
          </a:p>
        </p:txBody>
      </p:sp>
      <p:sp>
        <p:nvSpPr>
          <p:cNvPr id="3" name="Content Placeholder 2"/>
          <p:cNvSpPr>
            <a:spLocks noGrp="1"/>
          </p:cNvSpPr>
          <p:nvPr>
            <p:ph sz="quarter" idx="1"/>
          </p:nvPr>
        </p:nvSpPr>
        <p:spPr/>
        <p:txBody>
          <a:bodyPr/>
          <a:lstStyle/>
          <a:p>
            <a:r>
              <a:rPr lang="en-US" dirty="0"/>
              <a:t>Required for article submission in all journals</a:t>
            </a:r>
          </a:p>
          <a:p>
            <a:pPr lvl="1"/>
            <a:r>
              <a:rPr lang="en-US" dirty="0"/>
              <a:t>A formal letter meant to influence the decision of the editor to send your manuscript for peer review</a:t>
            </a:r>
          </a:p>
          <a:p>
            <a:pPr lvl="1"/>
            <a:endParaRPr lang="en-US" dirty="0"/>
          </a:p>
          <a:p>
            <a:pPr lvl="1"/>
            <a:r>
              <a:rPr lang="en-US" dirty="0"/>
              <a:t>Highlights your most important findings </a:t>
            </a:r>
            <a:br>
              <a:rPr lang="en-US" dirty="0"/>
            </a:br>
            <a:endParaRPr lang="en-US" dirty="0"/>
          </a:p>
          <a:p>
            <a:pPr lvl="1"/>
            <a:r>
              <a:rPr lang="en-US" dirty="0"/>
              <a:t>Explains why the manuscript fits the journal you are submitting to</a:t>
            </a:r>
          </a:p>
          <a:p>
            <a:pPr lvl="1"/>
            <a:endParaRPr lang="en-US" i="1" dirty="0"/>
          </a:p>
          <a:p>
            <a:pPr lvl="1"/>
            <a:r>
              <a:rPr lang="en-US" dirty="0"/>
              <a:t>Write it carefully </a:t>
            </a:r>
          </a:p>
          <a:p>
            <a:pPr lvl="1"/>
            <a:endParaRPr lang="en-US" dirty="0"/>
          </a:p>
        </p:txBody>
      </p:sp>
      <p:sp>
        <p:nvSpPr>
          <p:cNvPr id="4" name="Slide Number Placeholder 3"/>
          <p:cNvSpPr>
            <a:spLocks noGrp="1"/>
          </p:cNvSpPr>
          <p:nvPr>
            <p:ph type="sldNum" sz="quarter" idx="12"/>
          </p:nvPr>
        </p:nvSpPr>
        <p:spPr/>
        <p:txBody>
          <a:bodyPr>
            <a:normAutofit fontScale="25000" lnSpcReduction="20000"/>
          </a:bodyPr>
          <a:lstStyle/>
          <a:p>
            <a:pPr>
              <a:defRPr/>
            </a:pPr>
            <a:fld id="{E5684D43-3158-4ACF-9AE0-A24E68FAF625}" type="slidenum">
              <a:rPr lang="en-US" smtClean="0"/>
              <a:pPr>
                <a:defRPr/>
              </a:pPr>
              <a:t>2</a:t>
            </a:fld>
            <a:endParaRPr lang="en-US"/>
          </a:p>
        </p:txBody>
      </p:sp>
    </p:spTree>
    <p:extLst>
      <p:ext uri="{BB962C8B-B14F-4D97-AF65-F5344CB8AC3E}">
        <p14:creationId xmlns:p14="http://schemas.microsoft.com/office/powerpoint/2010/main" val="283045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Sections of a cover letter</a:t>
            </a:r>
          </a:p>
        </p:txBody>
      </p:sp>
      <p:sp>
        <p:nvSpPr>
          <p:cNvPr id="3" name="Content Placeholder 2"/>
          <p:cNvSpPr>
            <a:spLocks noGrp="1"/>
          </p:cNvSpPr>
          <p:nvPr>
            <p:ph sz="quarter" idx="1"/>
          </p:nvPr>
        </p:nvSpPr>
        <p:spPr/>
        <p:txBody>
          <a:bodyPr/>
          <a:lstStyle/>
          <a:p>
            <a:r>
              <a:rPr lang="en-US" dirty="0"/>
              <a:t>Parts of the letter</a:t>
            </a:r>
          </a:p>
          <a:p>
            <a:pPr lvl="1"/>
            <a:r>
              <a:rPr lang="en-US" dirty="0"/>
              <a:t>Introduction</a:t>
            </a:r>
          </a:p>
          <a:p>
            <a:pPr lvl="1"/>
            <a:r>
              <a:rPr lang="en-US" dirty="0"/>
              <a:t>Rationale for your study</a:t>
            </a:r>
          </a:p>
          <a:p>
            <a:pPr lvl="1"/>
            <a:r>
              <a:rPr lang="en-US" dirty="0"/>
              <a:t>Key findings and implications</a:t>
            </a:r>
          </a:p>
          <a:p>
            <a:pPr lvl="1"/>
            <a:r>
              <a:rPr lang="en-US" dirty="0"/>
              <a:t>Why manuscript is good fit for the journal</a:t>
            </a:r>
          </a:p>
          <a:p>
            <a:pPr lvl="1"/>
            <a:r>
              <a:rPr lang="en-US" dirty="0"/>
              <a:t>Signature </a:t>
            </a:r>
          </a:p>
          <a:p>
            <a:pPr lvl="1"/>
            <a:endParaRPr lang="en-US" dirty="0"/>
          </a:p>
          <a:p>
            <a:r>
              <a:rPr lang="en-US" dirty="0"/>
              <a:t>Use a letter head for the corresponding author</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normAutofit fontScale="25000" lnSpcReduction="20000"/>
          </a:bodyPr>
          <a:lstStyle/>
          <a:p>
            <a:pPr>
              <a:defRPr/>
            </a:pPr>
            <a:fld id="{E5684D43-3158-4ACF-9AE0-A24E68FAF625}" type="slidenum">
              <a:rPr lang="en-US" smtClean="0"/>
              <a:pPr>
                <a:defRPr/>
              </a:pPr>
              <a:t>3</a:t>
            </a:fld>
            <a:endParaRPr lang="en-US"/>
          </a:p>
        </p:txBody>
      </p:sp>
    </p:spTree>
    <p:extLst>
      <p:ext uri="{BB962C8B-B14F-4D97-AF65-F5344CB8AC3E}">
        <p14:creationId xmlns:p14="http://schemas.microsoft.com/office/powerpoint/2010/main" val="247399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lstStyle/>
          <a:p>
            <a:r>
              <a:rPr lang="en-US" sz="2400" dirty="0"/>
              <a:t>Address editors formally</a:t>
            </a:r>
          </a:p>
          <a:p>
            <a:r>
              <a:rPr lang="en-US" sz="2400" dirty="0"/>
              <a:t>First paragraph: states the name of the manuscript, type of manuscript (research article, short report) and summary of what your paper does. </a:t>
            </a:r>
          </a:p>
          <a:p>
            <a:r>
              <a:rPr lang="en-US" sz="2400" dirty="0"/>
              <a:t>Mention manuscript publication history</a:t>
            </a:r>
          </a:p>
          <a:p>
            <a:endParaRPr lang="en-US" dirty="0"/>
          </a:p>
        </p:txBody>
      </p:sp>
      <p:sp>
        <p:nvSpPr>
          <p:cNvPr id="4" name="Slide Number Placeholder 3"/>
          <p:cNvSpPr>
            <a:spLocks noGrp="1"/>
          </p:cNvSpPr>
          <p:nvPr>
            <p:ph type="sldNum" sz="quarter" idx="12"/>
          </p:nvPr>
        </p:nvSpPr>
        <p:spPr/>
        <p:txBody>
          <a:bodyPr>
            <a:normAutofit fontScale="25000" lnSpcReduction="20000"/>
          </a:bodyPr>
          <a:lstStyle/>
          <a:p>
            <a:pPr>
              <a:defRPr/>
            </a:pPr>
            <a:fld id="{E5684D43-3158-4ACF-9AE0-A24E68FAF625}" type="slidenum">
              <a:rPr lang="en-US" smtClean="0"/>
              <a:pPr>
                <a:defRPr/>
              </a:pPr>
              <a:t>4</a:t>
            </a:fld>
            <a:endParaRPr lang="en-US"/>
          </a:p>
        </p:txBody>
      </p:sp>
      <p:sp>
        <p:nvSpPr>
          <p:cNvPr id="5" name="Rectangle 4"/>
          <p:cNvSpPr/>
          <p:nvPr/>
        </p:nvSpPr>
        <p:spPr>
          <a:xfrm>
            <a:off x="1828800" y="3826639"/>
            <a:ext cx="8461248"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16 January 2015</a:t>
            </a:r>
          </a:p>
          <a:p>
            <a:r>
              <a:rPr lang="en-US" sz="2000" dirty="0"/>
              <a:t> </a:t>
            </a:r>
          </a:p>
          <a:p>
            <a:r>
              <a:rPr lang="en-US" sz="2000" dirty="0"/>
              <a:t>To the Editors of the Global Health Action,</a:t>
            </a:r>
          </a:p>
          <a:p>
            <a:endParaRPr lang="en-US" sz="2000" dirty="0"/>
          </a:p>
          <a:p>
            <a:pPr algn="just"/>
            <a:r>
              <a:rPr lang="en-US" sz="2000" dirty="0">
                <a:ea typeface="Calibri" panose="020F0502020204030204" pitchFamily="34" charset="0"/>
                <a:cs typeface="Times New Roman" panose="02020603050405020304" pitchFamily="18" charset="0"/>
              </a:rPr>
              <a:t>We are pleased to present to you our research paper titled “</a:t>
            </a:r>
            <a:r>
              <a:rPr lang="en-US" sz="2000" b="1" dirty="0">
                <a:ea typeface="Calibri" panose="020F0502020204030204" pitchFamily="34" charset="0"/>
                <a:cs typeface="Times New Roman" panose="02020603050405020304" pitchFamily="18" charset="0"/>
              </a:rPr>
              <a:t>Dental caries management in rural Rwanda: a neglected disease in Africa</a:t>
            </a:r>
            <a:r>
              <a:rPr lang="en-US" sz="2000" dirty="0">
                <a:ea typeface="Calibri" panose="020F0502020204030204" pitchFamily="34" charset="0"/>
                <a:cs typeface="Times New Roman" panose="02020603050405020304" pitchFamily="18" charset="0"/>
              </a:rPr>
              <a:t>”. This paper describes the presentation and management of dental caries in a rural hospital. This manuscript has neither been published nor is it under consideration for publication elsewhere.</a:t>
            </a:r>
          </a:p>
        </p:txBody>
      </p:sp>
    </p:spTree>
    <p:extLst>
      <p:ext uri="{BB962C8B-B14F-4D97-AF65-F5344CB8AC3E}">
        <p14:creationId xmlns:p14="http://schemas.microsoft.com/office/powerpoint/2010/main" val="343258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rationale</a:t>
            </a:r>
          </a:p>
        </p:txBody>
      </p:sp>
      <p:sp>
        <p:nvSpPr>
          <p:cNvPr id="3" name="Content Placeholder 2"/>
          <p:cNvSpPr>
            <a:spLocks noGrp="1"/>
          </p:cNvSpPr>
          <p:nvPr>
            <p:ph sz="quarter" idx="1"/>
          </p:nvPr>
        </p:nvSpPr>
        <p:spPr/>
        <p:txBody>
          <a:bodyPr/>
          <a:lstStyle/>
          <a:p>
            <a:r>
              <a:rPr lang="en-US" dirty="0"/>
              <a:t>Second paragraph: describe the rationale behind your study</a:t>
            </a:r>
          </a:p>
        </p:txBody>
      </p:sp>
      <p:sp>
        <p:nvSpPr>
          <p:cNvPr id="4" name="Slide Number Placeholder 3"/>
          <p:cNvSpPr>
            <a:spLocks noGrp="1"/>
          </p:cNvSpPr>
          <p:nvPr>
            <p:ph type="sldNum" sz="quarter" idx="12"/>
          </p:nvPr>
        </p:nvSpPr>
        <p:spPr/>
        <p:txBody>
          <a:bodyPr>
            <a:normAutofit fontScale="25000" lnSpcReduction="20000"/>
          </a:bodyPr>
          <a:lstStyle/>
          <a:p>
            <a:pPr>
              <a:defRPr/>
            </a:pPr>
            <a:fld id="{E5684D43-3158-4ACF-9AE0-A24E68FAF625}" type="slidenum">
              <a:rPr lang="en-US" smtClean="0"/>
              <a:pPr>
                <a:defRPr/>
              </a:pPr>
              <a:t>5</a:t>
            </a:fld>
            <a:endParaRPr lang="en-US"/>
          </a:p>
        </p:txBody>
      </p:sp>
      <p:sp>
        <p:nvSpPr>
          <p:cNvPr id="5" name="Rectangle 4"/>
          <p:cNvSpPr/>
          <p:nvPr/>
        </p:nvSpPr>
        <p:spPr>
          <a:xfrm>
            <a:off x="1708494" y="2971800"/>
            <a:ext cx="8775013" cy="32837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15000"/>
              </a:lnSpc>
            </a:pPr>
            <a:r>
              <a:rPr lang="en-US" sz="2600" dirty="0">
                <a:ea typeface="Calibri" panose="020F0502020204030204" pitchFamily="34" charset="0"/>
                <a:cs typeface="Times New Roman" panose="02020603050405020304" pitchFamily="18" charset="0"/>
              </a:rPr>
              <a:t>Dental caries is a public health problem for both developed and developing countries. Over the last few years, statistics show that there is an increasing and high prevalence of dental caries in sub-Saharan Africa. However, there is little information about who is presenting for dental care and how it is managed at rural hospitals. This is particularly an issue in Rwanda, where oral problems is the top presentation at district hospitals.</a:t>
            </a:r>
          </a:p>
        </p:txBody>
      </p:sp>
    </p:spTree>
    <p:extLst>
      <p:ext uri="{BB962C8B-B14F-4D97-AF65-F5344CB8AC3E}">
        <p14:creationId xmlns:p14="http://schemas.microsoft.com/office/powerpoint/2010/main" val="195098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findings and implications</a:t>
            </a:r>
          </a:p>
        </p:txBody>
      </p:sp>
      <p:sp>
        <p:nvSpPr>
          <p:cNvPr id="3" name="Content Placeholder 2"/>
          <p:cNvSpPr>
            <a:spLocks noGrp="1"/>
          </p:cNvSpPr>
          <p:nvPr>
            <p:ph sz="quarter" idx="1"/>
          </p:nvPr>
        </p:nvSpPr>
        <p:spPr/>
        <p:txBody>
          <a:bodyPr/>
          <a:lstStyle/>
          <a:p>
            <a:r>
              <a:rPr lang="en-US" dirty="0"/>
              <a:t>Third paragraph: summarize key results and implications</a:t>
            </a:r>
          </a:p>
        </p:txBody>
      </p:sp>
      <p:sp>
        <p:nvSpPr>
          <p:cNvPr id="4" name="Slide Number Placeholder 3"/>
          <p:cNvSpPr>
            <a:spLocks noGrp="1"/>
          </p:cNvSpPr>
          <p:nvPr>
            <p:ph type="sldNum" sz="quarter" idx="12"/>
          </p:nvPr>
        </p:nvSpPr>
        <p:spPr/>
        <p:txBody>
          <a:bodyPr>
            <a:normAutofit fontScale="25000" lnSpcReduction="20000"/>
          </a:bodyPr>
          <a:lstStyle/>
          <a:p>
            <a:pPr>
              <a:defRPr/>
            </a:pPr>
            <a:fld id="{E5684D43-3158-4ACF-9AE0-A24E68FAF625}" type="slidenum">
              <a:rPr lang="en-US" smtClean="0"/>
              <a:pPr>
                <a:defRPr/>
              </a:pPr>
              <a:t>6</a:t>
            </a:fld>
            <a:endParaRPr lang="en-US"/>
          </a:p>
        </p:txBody>
      </p:sp>
      <p:sp>
        <p:nvSpPr>
          <p:cNvPr id="5" name="Rectangle 4"/>
          <p:cNvSpPr/>
          <p:nvPr/>
        </p:nvSpPr>
        <p:spPr>
          <a:xfrm>
            <a:off x="1863965" y="2209800"/>
            <a:ext cx="8342376" cy="40934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600" dirty="0"/>
              <a:t>This article highlights gaps in dental care that we believe are experienced with other African countries beyond Rwanda. The first is that dental caries management remains poor at rural hospitals as tooth extraction occurs in over 95% of cases. Also a lack of instruments at rural hospitals to provide other care contributes to the poor management. Furthermore, most cases presented with a chronic stage leading to the recommendation of developing community oral health program that may raise awareness on the prevention measures and oral health promotion generally. </a:t>
            </a:r>
          </a:p>
        </p:txBody>
      </p:sp>
    </p:spTree>
    <p:extLst>
      <p:ext uri="{BB962C8B-B14F-4D97-AF65-F5344CB8AC3E}">
        <p14:creationId xmlns:p14="http://schemas.microsoft.com/office/powerpoint/2010/main" val="225494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did you choose that journal</a:t>
            </a:r>
          </a:p>
        </p:txBody>
      </p:sp>
      <p:sp>
        <p:nvSpPr>
          <p:cNvPr id="3" name="Content Placeholder 2"/>
          <p:cNvSpPr>
            <a:spLocks noGrp="1"/>
          </p:cNvSpPr>
          <p:nvPr>
            <p:ph sz="quarter" idx="1"/>
          </p:nvPr>
        </p:nvSpPr>
        <p:spPr/>
        <p:txBody>
          <a:bodyPr/>
          <a:lstStyle/>
          <a:p>
            <a:r>
              <a:rPr lang="en-US" dirty="0"/>
              <a:t>Fourth paragraph: Explain how your manuscript is a good fit for the journal and its readers</a:t>
            </a:r>
          </a:p>
          <a:p>
            <a:pPr lvl="1"/>
            <a:r>
              <a:rPr lang="en-US" dirty="0"/>
              <a:t>Focus on aspects of the journal’s aims &amp; scope, use key words from the journal that relate to your manuscript</a:t>
            </a:r>
          </a:p>
          <a:p>
            <a:r>
              <a:rPr lang="en-US" dirty="0"/>
              <a:t>Also welcome comments from the editors</a:t>
            </a:r>
          </a:p>
        </p:txBody>
      </p:sp>
      <p:sp>
        <p:nvSpPr>
          <p:cNvPr id="4" name="Slide Number Placeholder 3"/>
          <p:cNvSpPr>
            <a:spLocks noGrp="1"/>
          </p:cNvSpPr>
          <p:nvPr>
            <p:ph type="sldNum" sz="quarter" idx="12"/>
          </p:nvPr>
        </p:nvSpPr>
        <p:spPr/>
        <p:txBody>
          <a:bodyPr>
            <a:normAutofit fontScale="25000" lnSpcReduction="20000"/>
          </a:bodyPr>
          <a:lstStyle/>
          <a:p>
            <a:pPr>
              <a:defRPr/>
            </a:pPr>
            <a:fld id="{E5684D43-3158-4ACF-9AE0-A24E68FAF625}" type="slidenum">
              <a:rPr lang="en-US" smtClean="0"/>
              <a:pPr>
                <a:defRPr/>
              </a:pPr>
              <a:t>7</a:t>
            </a:fld>
            <a:endParaRPr lang="en-US"/>
          </a:p>
        </p:txBody>
      </p:sp>
      <p:sp>
        <p:nvSpPr>
          <p:cNvPr id="5" name="Rectangle 4"/>
          <p:cNvSpPr/>
          <p:nvPr/>
        </p:nvSpPr>
        <p:spPr>
          <a:xfrm>
            <a:off x="1901952" y="4355575"/>
            <a:ext cx="8610600" cy="209288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600" dirty="0"/>
              <a:t>Given the Global Health Action’s interest in research that address the global health challenges in practical ways, we think this article will be of interest to your readership. Please let me know if you have any questions and we look forward to your feedback.</a:t>
            </a:r>
          </a:p>
        </p:txBody>
      </p:sp>
    </p:spTree>
    <p:extLst>
      <p:ext uri="{BB962C8B-B14F-4D97-AF65-F5344CB8AC3E}">
        <p14:creationId xmlns:p14="http://schemas.microsoft.com/office/powerpoint/2010/main" val="1701705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err="1"/>
              <a:t>ons</a:t>
            </a:r>
            <a:r>
              <a:rPr lang="en-US" dirty="0"/>
              <a:t> as per journal specification</a:t>
            </a:r>
          </a:p>
        </p:txBody>
      </p:sp>
      <p:sp>
        <p:nvSpPr>
          <p:cNvPr id="3" name="Content Placeholder 2"/>
          <p:cNvSpPr>
            <a:spLocks noGrp="1"/>
          </p:cNvSpPr>
          <p:nvPr>
            <p:ph sz="quarter" idx="1"/>
          </p:nvPr>
        </p:nvSpPr>
        <p:spPr/>
        <p:txBody>
          <a:bodyPr/>
          <a:lstStyle/>
          <a:p>
            <a:r>
              <a:rPr lang="en-US" dirty="0"/>
              <a:t>Some journals will require that you mention the following in the cover letter, see journal guidelines for the cover letter</a:t>
            </a:r>
          </a:p>
          <a:p>
            <a:pPr lvl="1"/>
            <a:r>
              <a:rPr lang="en-US" dirty="0"/>
              <a:t>The manuscript is original </a:t>
            </a:r>
          </a:p>
          <a:p>
            <a:pPr lvl="1"/>
            <a:r>
              <a:rPr lang="en-US" dirty="0"/>
              <a:t>The manuscript has not been published before, nor is it under consideration for publication at another journal</a:t>
            </a:r>
          </a:p>
          <a:p>
            <a:pPr lvl="1"/>
            <a:r>
              <a:rPr lang="en-US" dirty="0"/>
              <a:t>There are no conflicts of interest to disclose</a:t>
            </a:r>
          </a:p>
          <a:p>
            <a:endParaRPr lang="en-US" dirty="0"/>
          </a:p>
        </p:txBody>
      </p:sp>
      <p:sp>
        <p:nvSpPr>
          <p:cNvPr id="4" name="Slide Number Placeholder 3"/>
          <p:cNvSpPr>
            <a:spLocks noGrp="1"/>
          </p:cNvSpPr>
          <p:nvPr>
            <p:ph type="sldNum" sz="quarter" idx="12"/>
          </p:nvPr>
        </p:nvSpPr>
        <p:spPr/>
        <p:txBody>
          <a:bodyPr>
            <a:normAutofit fontScale="25000" lnSpcReduction="20000"/>
          </a:bodyPr>
          <a:lstStyle/>
          <a:p>
            <a:pPr>
              <a:defRPr/>
            </a:pPr>
            <a:fld id="{E5684D43-3158-4ACF-9AE0-A24E68FAF625}" type="slidenum">
              <a:rPr lang="en-US" smtClean="0"/>
              <a:pPr>
                <a:defRPr/>
              </a:pPr>
              <a:t>8</a:t>
            </a:fld>
            <a:endParaRPr lang="en-US"/>
          </a:p>
        </p:txBody>
      </p:sp>
    </p:spTree>
    <p:extLst>
      <p:ext uri="{BB962C8B-B14F-4D97-AF65-F5344CB8AC3E}">
        <p14:creationId xmlns:p14="http://schemas.microsoft.com/office/powerpoint/2010/main" val="16629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off</a:t>
            </a:r>
          </a:p>
        </p:txBody>
      </p:sp>
      <p:sp>
        <p:nvSpPr>
          <p:cNvPr id="3" name="Content Placeholder 2"/>
          <p:cNvSpPr>
            <a:spLocks noGrp="1"/>
          </p:cNvSpPr>
          <p:nvPr>
            <p:ph sz="quarter" idx="1"/>
          </p:nvPr>
        </p:nvSpPr>
        <p:spPr/>
        <p:txBody>
          <a:bodyPr/>
          <a:lstStyle/>
          <a:p>
            <a:r>
              <a:rPr lang="en-US" dirty="0"/>
              <a:t>Sign in the document directly and save as pdf.</a:t>
            </a:r>
          </a:p>
          <a:p>
            <a:endParaRPr lang="en-US" dirty="0"/>
          </a:p>
          <a:p>
            <a:endParaRPr lang="en-US" dirty="0"/>
          </a:p>
        </p:txBody>
      </p:sp>
      <p:sp>
        <p:nvSpPr>
          <p:cNvPr id="4" name="Slide Number Placeholder 3"/>
          <p:cNvSpPr>
            <a:spLocks noGrp="1"/>
          </p:cNvSpPr>
          <p:nvPr>
            <p:ph type="sldNum" sz="quarter" idx="12"/>
          </p:nvPr>
        </p:nvSpPr>
        <p:spPr/>
        <p:txBody>
          <a:bodyPr>
            <a:normAutofit fontScale="25000" lnSpcReduction="20000"/>
          </a:bodyPr>
          <a:lstStyle/>
          <a:p>
            <a:pPr>
              <a:defRPr/>
            </a:pPr>
            <a:fld id="{E5684D43-3158-4ACF-9AE0-A24E68FAF625}" type="slidenum">
              <a:rPr lang="en-US" smtClean="0"/>
              <a:pPr>
                <a:defRPr/>
              </a:pPr>
              <a:t>9</a:t>
            </a:fld>
            <a:endParaRPr lang="en-US"/>
          </a:p>
        </p:txBody>
      </p:sp>
      <p:sp>
        <p:nvSpPr>
          <p:cNvPr id="6" name="Rectangle 5"/>
          <p:cNvSpPr/>
          <p:nvPr/>
        </p:nvSpPr>
        <p:spPr>
          <a:xfrm>
            <a:off x="1691753" y="2467963"/>
            <a:ext cx="8686800" cy="33132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15000"/>
              </a:lnSpc>
            </a:pPr>
            <a:r>
              <a:rPr lang="en-US" sz="2600" dirty="0">
                <a:ea typeface="Calibri" panose="020F0502020204030204" pitchFamily="34" charset="0"/>
                <a:cs typeface="Times New Roman" panose="02020603050405020304" pitchFamily="18" charset="0"/>
              </a:rPr>
              <a:t>Sincerely,</a:t>
            </a:r>
          </a:p>
          <a:p>
            <a:pPr algn="just">
              <a:lnSpc>
                <a:spcPct val="115000"/>
              </a:lnSpc>
            </a:pPr>
            <a:r>
              <a:rPr lang="en-US" sz="2600" dirty="0">
                <a:ea typeface="Calibri" panose="020F0502020204030204" pitchFamily="34" charset="0"/>
                <a:cs typeface="Times New Roman" panose="02020603050405020304" pitchFamily="18" charset="0"/>
              </a:rPr>
              <a:t> </a:t>
            </a:r>
          </a:p>
          <a:p>
            <a:pPr algn="just">
              <a:lnSpc>
                <a:spcPct val="115000"/>
              </a:lnSpc>
            </a:pPr>
            <a:r>
              <a:rPr lang="en-US" sz="2600" dirty="0">
                <a:ea typeface="Calibri" panose="020F0502020204030204" pitchFamily="34" charset="0"/>
                <a:cs typeface="Times New Roman" panose="02020603050405020304" pitchFamily="18" charset="0"/>
              </a:rPr>
              <a:t> </a:t>
            </a:r>
          </a:p>
          <a:p>
            <a:pPr algn="just">
              <a:lnSpc>
                <a:spcPct val="115000"/>
              </a:lnSpc>
            </a:pPr>
            <a:r>
              <a:rPr lang="en-US" sz="2600" dirty="0">
                <a:ea typeface="Calibri" panose="020F0502020204030204" pitchFamily="34" charset="0"/>
                <a:cs typeface="Times New Roman" panose="02020603050405020304" pitchFamily="18" charset="0"/>
              </a:rPr>
              <a:t>Clarisse </a:t>
            </a:r>
            <a:r>
              <a:rPr lang="en-US" sz="2600" dirty="0" err="1">
                <a:ea typeface="Calibri" panose="020F0502020204030204" pitchFamily="34" charset="0"/>
                <a:cs typeface="Times New Roman" panose="02020603050405020304" pitchFamily="18" charset="0"/>
              </a:rPr>
              <a:t>Mukashyaka</a:t>
            </a:r>
            <a:endParaRPr lang="en-US" sz="2600" dirty="0">
              <a:ea typeface="Calibri" panose="020F0502020204030204" pitchFamily="34" charset="0"/>
              <a:cs typeface="Times New Roman" panose="02020603050405020304" pitchFamily="18" charset="0"/>
            </a:endParaRPr>
          </a:p>
          <a:p>
            <a:pPr algn="just">
              <a:lnSpc>
                <a:spcPct val="115000"/>
              </a:lnSpc>
            </a:pPr>
            <a:r>
              <a:rPr lang="en-US" sz="2600" dirty="0">
                <a:ea typeface="Calibri" panose="020F0502020204030204" pitchFamily="34" charset="0"/>
                <a:cs typeface="Times New Roman" panose="02020603050405020304" pitchFamily="18" charset="0"/>
              </a:rPr>
              <a:t>Corresponding Author</a:t>
            </a:r>
          </a:p>
          <a:p>
            <a:pPr algn="just">
              <a:lnSpc>
                <a:spcPct val="115000"/>
              </a:lnSpc>
            </a:pPr>
            <a:r>
              <a:rPr lang="en-US" sz="2600" dirty="0">
                <a:ea typeface="Calibri" panose="020F0502020204030204" pitchFamily="34" charset="0"/>
                <a:cs typeface="Times New Roman" panose="02020603050405020304" pitchFamily="18" charset="0"/>
              </a:rPr>
              <a:t>Monitoring and Evaluation Officer</a:t>
            </a:r>
          </a:p>
          <a:p>
            <a:pPr algn="just">
              <a:lnSpc>
                <a:spcPct val="115000"/>
              </a:lnSpc>
            </a:pPr>
            <a:r>
              <a:rPr lang="en-US" sz="2600" dirty="0">
                <a:ea typeface="Calibri" panose="020F0502020204030204" pitchFamily="34" charset="0"/>
                <a:cs typeface="Times New Roman" panose="02020603050405020304" pitchFamily="18" charset="0"/>
              </a:rPr>
              <a:t>Partners In Health-</a:t>
            </a:r>
            <a:r>
              <a:rPr lang="en-US" sz="2600" dirty="0" err="1">
                <a:ea typeface="Calibri" panose="020F0502020204030204" pitchFamily="34" charset="0"/>
                <a:cs typeface="Times New Roman" panose="02020603050405020304" pitchFamily="18" charset="0"/>
              </a:rPr>
              <a:t>Inshuti</a:t>
            </a:r>
            <a:r>
              <a:rPr lang="en-US" sz="2600" dirty="0">
                <a:ea typeface="Calibri" panose="020F0502020204030204" pitchFamily="34" charset="0"/>
                <a:cs typeface="Times New Roman" panose="02020603050405020304" pitchFamily="18" charset="0"/>
              </a:rPr>
              <a:t> Mu </a:t>
            </a:r>
            <a:r>
              <a:rPr lang="en-US" sz="2600" dirty="0" err="1">
                <a:ea typeface="Calibri" panose="020F0502020204030204" pitchFamily="34" charset="0"/>
                <a:cs typeface="Times New Roman" panose="02020603050405020304" pitchFamily="18" charset="0"/>
              </a:rPr>
              <a:t>Buzima</a:t>
            </a:r>
            <a:endParaRPr lang="en-US" sz="2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8355421"/>
      </p:ext>
    </p:extLst>
  </p:cSld>
  <p:clrMapOvr>
    <a:masterClrMapping/>
  </p:clrMapOvr>
</p:sld>
</file>

<file path=ppt/theme/theme1.xml><?xml version="1.0" encoding="utf-8"?>
<a:theme xmlns:a="http://schemas.openxmlformats.org/drawingml/2006/main" name="ghrc_theme">
  <a:themeElements>
    <a:clrScheme name="Custom 12">
      <a:dk1>
        <a:srgbClr val="000000"/>
      </a:dk1>
      <a:lt1>
        <a:srgbClr val="FFFFFF"/>
      </a:lt1>
      <a:dk2>
        <a:srgbClr val="444D26"/>
      </a:dk2>
      <a:lt2>
        <a:srgbClr val="FEFAC9"/>
      </a:lt2>
      <a:accent1>
        <a:srgbClr val="E8E9E3"/>
      </a:accent1>
      <a:accent2>
        <a:srgbClr val="F8981E"/>
      </a:accent2>
      <a:accent3>
        <a:srgbClr val="E7BC29"/>
      </a:accent3>
      <a:accent4>
        <a:srgbClr val="D092A7"/>
      </a:accent4>
      <a:accent5>
        <a:srgbClr val="9C85C0"/>
      </a:accent5>
      <a:accent6>
        <a:srgbClr val="4C667C"/>
      </a:accent6>
      <a:hlink>
        <a:srgbClr val="BB252C"/>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hrc_theme" id="{ECC3120B-728A-534B-ACC5-7ACCDA96B553}" vid="{7D0338B0-DBA9-714E-9D9A-28E4D2B5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ghrc_theme</Template>
  <TotalTime>127</TotalTime>
  <Words>581</Words>
  <Application>Microsoft Office PowerPoint</Application>
  <PresentationFormat>Widescreen</PresentationFormat>
  <Paragraphs>64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PGothic</vt:lpstr>
      <vt:lpstr>Arial</vt:lpstr>
      <vt:lpstr>Calibri</vt:lpstr>
      <vt:lpstr>Georgia</vt:lpstr>
      <vt:lpstr>Times New Roman</vt:lpstr>
      <vt:lpstr>ghrc_theme</vt:lpstr>
      <vt:lpstr>Cover letters</vt:lpstr>
      <vt:lpstr>Cover letters</vt:lpstr>
      <vt:lpstr>Sections of a cover letter</vt:lpstr>
      <vt:lpstr>Introduction</vt:lpstr>
      <vt:lpstr>Study rationale</vt:lpstr>
      <vt:lpstr>Key findings and implications</vt:lpstr>
      <vt:lpstr>Why did you choose that journal</vt:lpstr>
      <vt:lpstr>Add ons as per journal specification</vt:lpstr>
      <vt:lpstr>Sign off</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Barnhart, Dale</dc:creator>
  <cp:lastModifiedBy>Hedt-Gauthier, Bethany Lynn</cp:lastModifiedBy>
  <cp:revision>17</cp:revision>
  <dcterms:created xsi:type="dcterms:W3CDTF">2021-12-03T13:08:00Z</dcterms:created>
  <dcterms:modified xsi:type="dcterms:W3CDTF">2022-01-20T01:45:35Z</dcterms:modified>
</cp:coreProperties>
</file>