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330" r:id="rId3"/>
    <p:sldId id="342" r:id="rId4"/>
    <p:sldId id="343" r:id="rId5"/>
    <p:sldId id="341" r:id="rId6"/>
    <p:sldId id="344" r:id="rId7"/>
    <p:sldId id="331" r:id="rId8"/>
    <p:sldId id="338" r:id="rId9"/>
    <p:sldId id="339" r:id="rId10"/>
    <p:sldId id="340" r:id="rId11"/>
    <p:sldId id="337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D3ABE-4B47-427E-A9DA-C6B540CFB499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B2B7-F6BF-481A-BE13-7BB3F416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6930F-1981-4AA6-8669-61343C5CC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6930F-1981-4AA6-8669-61343C5CC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PIH Cross-site COVID-19 Writing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Guide: </a:t>
            </a:r>
            <a:r>
              <a:rPr lang="en-US" u="sn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82998"/>
            <a:ext cx="10515600" cy="4351338"/>
          </a:xfrm>
        </p:spPr>
        <p:txBody>
          <a:bodyPr/>
          <a:lstStyle/>
          <a:p>
            <a:r>
              <a:rPr lang="en-US" dirty="0"/>
              <a:t>Was the following clear, convincing, and well-supported:</a:t>
            </a:r>
          </a:p>
          <a:p>
            <a:pPr lvl="1"/>
            <a:r>
              <a:rPr lang="en-US" dirty="0"/>
              <a:t>Recap main findings (without repeating the Results section)</a:t>
            </a:r>
          </a:p>
          <a:p>
            <a:pPr lvl="1"/>
            <a:r>
              <a:rPr lang="en-US" dirty="0"/>
              <a:t>Discuss significance of results and interpret meaning</a:t>
            </a:r>
          </a:p>
          <a:p>
            <a:pPr lvl="1"/>
            <a:r>
              <a:rPr lang="en-US" dirty="0"/>
              <a:t>Impact and applications of research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Limitations</a:t>
            </a:r>
          </a:p>
          <a:p>
            <a:r>
              <a:rPr lang="en-US" dirty="0"/>
              <a:t>Did the authors discuss how their results compare with other research? Were the citations appropriate?</a:t>
            </a:r>
          </a:p>
          <a:p>
            <a:r>
              <a:rPr lang="en-US" dirty="0"/>
              <a:t>Is the discussion well organized?</a:t>
            </a:r>
          </a:p>
          <a:p>
            <a:r>
              <a:rPr lang="en-US" dirty="0"/>
              <a:t>Does the discussion connect to the main research questions posed in the Introduction?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1D844-7782-F44F-BD6F-07BA9AF30AA8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PREPSS Training</a:t>
            </a:r>
          </a:p>
        </p:txBody>
      </p:sp>
    </p:spTree>
    <p:extLst>
      <p:ext uri="{BB962C8B-B14F-4D97-AF65-F5344CB8AC3E}">
        <p14:creationId xmlns:p14="http://schemas.microsoft.com/office/powerpoint/2010/main" val="285165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73708"/>
            <a:ext cx="10515600" cy="5319166"/>
          </a:xfrm>
        </p:spPr>
        <p:txBody>
          <a:bodyPr/>
          <a:lstStyle/>
          <a:p>
            <a:r>
              <a:rPr lang="en-US" dirty="0"/>
              <a:t>Provide comments in a Word document to share with team </a:t>
            </a:r>
          </a:p>
          <a:p>
            <a:pPr lvl="1"/>
            <a:r>
              <a:rPr lang="en-US" dirty="0"/>
              <a:t>Read-through once by yourself and then write final comments as a team</a:t>
            </a:r>
          </a:p>
          <a:p>
            <a:pPr lvl="1"/>
            <a:r>
              <a:rPr lang="en-US" dirty="0"/>
              <a:t>Divide into “Major” and “Minor” comments</a:t>
            </a:r>
          </a:p>
          <a:p>
            <a:pPr lvl="1"/>
            <a:r>
              <a:rPr lang="en-US" dirty="0"/>
              <a:t>Reference the relevant portions of the manuscript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have </a:t>
            </a:r>
            <a:r>
              <a:rPr lang="en-US" b="1" u="sng" dirty="0"/>
              <a:t>one hour for peer review</a:t>
            </a:r>
            <a:br>
              <a:rPr lang="en-US" b="1" u="sng" dirty="0"/>
            </a:br>
            <a:endParaRPr lang="en-US" b="1" u="sng" dirty="0"/>
          </a:p>
          <a:p>
            <a:r>
              <a:rPr lang="en-US" dirty="0"/>
              <a:t>After the activity, be prepared to share 3 things you learned during the peer review process</a:t>
            </a:r>
          </a:p>
          <a:p>
            <a:pPr lvl="1"/>
            <a:r>
              <a:rPr lang="en-US" i="1" dirty="0"/>
              <a:t>How did this provide perspective for your own manuscript?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685" y="1173709"/>
            <a:ext cx="3668210" cy="2946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Methods sections:</a:t>
            </a:r>
          </a:p>
          <a:p>
            <a:pPr marL="0" indent="0" algn="ctr">
              <a:buNone/>
            </a:pPr>
            <a:r>
              <a:rPr lang="en-US" sz="1800" dirty="0"/>
              <a:t>Mexico – </a:t>
            </a:r>
          </a:p>
          <a:p>
            <a:pPr marL="0" indent="0" algn="ctr">
              <a:buNone/>
            </a:pPr>
            <a:r>
              <a:rPr lang="en-US" sz="1800" dirty="0"/>
              <a:t>Liberia – </a:t>
            </a:r>
          </a:p>
          <a:p>
            <a:pPr marL="0" indent="0" algn="ctr">
              <a:buNone/>
            </a:pPr>
            <a:r>
              <a:rPr lang="en-US" sz="1800" dirty="0"/>
              <a:t>Sierra Leone – </a:t>
            </a:r>
          </a:p>
          <a:p>
            <a:pPr marL="0" indent="0" algn="ctr">
              <a:buNone/>
            </a:pPr>
            <a:r>
              <a:rPr lang="en-US" sz="1800" dirty="0"/>
              <a:t>Haiti – </a:t>
            </a:r>
          </a:p>
          <a:p>
            <a:pPr marL="0" indent="0" algn="ctr">
              <a:buNone/>
            </a:pPr>
            <a:r>
              <a:rPr lang="en-US" sz="1800" dirty="0"/>
              <a:t>Rwanda – </a:t>
            </a:r>
          </a:p>
          <a:p>
            <a:pPr marL="0" indent="0" algn="ctr">
              <a:buNone/>
            </a:pPr>
            <a:r>
              <a:rPr lang="en-US" sz="1800" dirty="0"/>
              <a:t>Malawi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7C890-291B-3145-B0A0-3E540D41FC09}"/>
              </a:ext>
            </a:extLst>
          </p:cNvPr>
          <p:cNvSpPr txBox="1"/>
          <p:nvPr/>
        </p:nvSpPr>
        <p:spPr>
          <a:xfrm>
            <a:off x="715942" y="4495536"/>
            <a:ext cx="10760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Share the </a:t>
            </a:r>
            <a:r>
              <a:rPr lang="en-US" sz="2000" u="sng" dirty="0">
                <a:latin typeface="Georgia" panose="02040502050405020303" pitchFamily="18" charset="0"/>
              </a:rPr>
              <a:t>relevant section of your manuscript</a:t>
            </a:r>
            <a:r>
              <a:rPr lang="en-US" sz="2000" dirty="0">
                <a:latin typeface="Georgia" panose="02040502050405020303" pitchFamily="18" charset="0"/>
              </a:rPr>
              <a:t> via Dropbox with your peer reviewers. 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(If email preferred, please state that and put your team member emails in the chat.)  </a:t>
            </a:r>
            <a:br>
              <a:rPr lang="en-US" sz="2000" dirty="0">
                <a:latin typeface="Georgia" panose="02040502050405020303" pitchFamily="18" charset="0"/>
              </a:rPr>
            </a:br>
            <a:endParaRPr lang="en-US" sz="2000" dirty="0">
              <a:latin typeface="Georgia" panose="02040502050405020303" pitchFamily="18" charset="0"/>
            </a:endParaRPr>
          </a:p>
          <a:p>
            <a:pPr algn="ctr"/>
            <a:r>
              <a:rPr lang="en-US" sz="2000" b="1" i="1" dirty="0">
                <a:latin typeface="Georgia" panose="02040502050405020303" pitchFamily="18" charset="0"/>
              </a:rPr>
              <a:t>Please include title, reference list, and tables/figures (if results section)!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622A33-FB75-A844-B7DD-FE9B8BA642C8}"/>
              </a:ext>
            </a:extLst>
          </p:cNvPr>
          <p:cNvSpPr txBox="1">
            <a:spLocks/>
          </p:cNvSpPr>
          <p:nvPr/>
        </p:nvSpPr>
        <p:spPr bwMode="auto">
          <a:xfrm>
            <a:off x="4139638" y="1173709"/>
            <a:ext cx="3668210" cy="294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Methods sections: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Mexico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Liberia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Sierra Leone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Haiti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Rwanda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Malawi –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274967-F034-6F4C-AF6A-9EDB7AA2DFC7}"/>
              </a:ext>
            </a:extLst>
          </p:cNvPr>
          <p:cNvSpPr txBox="1">
            <a:spLocks/>
          </p:cNvSpPr>
          <p:nvPr/>
        </p:nvSpPr>
        <p:spPr bwMode="auto">
          <a:xfrm>
            <a:off x="7685590" y="1173708"/>
            <a:ext cx="3668210" cy="294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Methods sections: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Mexico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Liberia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Sierra Leone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Haiti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Rwanda –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Malawi – </a:t>
            </a:r>
          </a:p>
        </p:txBody>
      </p:sp>
    </p:spTree>
    <p:extLst>
      <p:ext uri="{BB962C8B-B14F-4D97-AF65-F5344CB8AC3E}">
        <p14:creationId xmlns:p14="http://schemas.microsoft.com/office/powerpoint/2010/main" val="104950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29840"/>
            <a:ext cx="10863806" cy="4351338"/>
          </a:xfrm>
        </p:spPr>
        <p:txBody>
          <a:bodyPr/>
          <a:lstStyle/>
          <a:p>
            <a:r>
              <a:rPr lang="en-US" dirty="0"/>
              <a:t>Submitted manuscripts will undergo a “peer review” process</a:t>
            </a:r>
          </a:p>
          <a:p>
            <a:pPr lvl="1"/>
            <a:r>
              <a:rPr lang="en-US" i="1" dirty="0"/>
              <a:t>More details on the entire paper submission and review process tomorrow</a:t>
            </a:r>
          </a:p>
          <a:p>
            <a:pPr lvl="1"/>
            <a:endParaRPr lang="en-US" i="1" dirty="0"/>
          </a:p>
          <a:p>
            <a:r>
              <a:rPr lang="en-US" dirty="0"/>
              <a:t>Typically, 2-3 peer reviewers (typically, postdocs or faculty) will assess your paper on the following:</a:t>
            </a:r>
          </a:p>
          <a:p>
            <a:pPr lvl="1"/>
            <a:r>
              <a:rPr lang="en-US" dirty="0"/>
              <a:t>Is this research question interesting to the journal’s audience?</a:t>
            </a:r>
          </a:p>
          <a:p>
            <a:pPr lvl="1"/>
            <a:r>
              <a:rPr lang="en-US" dirty="0"/>
              <a:t>Is the research question novel and relevant?</a:t>
            </a:r>
          </a:p>
          <a:p>
            <a:pPr lvl="1"/>
            <a:r>
              <a:rPr lang="en-US" dirty="0"/>
              <a:t>Is the method of analysis (and data!) well-suited for the research question?</a:t>
            </a:r>
          </a:p>
          <a:p>
            <a:pPr lvl="1"/>
            <a:r>
              <a:rPr lang="en-US" dirty="0"/>
              <a:t>Are the conclusions consistent with the evidence and arguments presented?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6DA4-BC8B-DC4C-975E-86B1D663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peer reviewers assess papers?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3DDD126-00B1-3245-A2C6-5B759DCDC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134" y="1173708"/>
            <a:ext cx="8103442" cy="24724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745BA-73CD-DC41-B303-A062C2F09942}"/>
              </a:ext>
            </a:extLst>
          </p:cNvPr>
          <p:cNvSpPr txBox="1"/>
          <p:nvPr/>
        </p:nvSpPr>
        <p:spPr>
          <a:xfrm>
            <a:off x="1979271" y="3731172"/>
            <a:ext cx="8021305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Is the quality of the figures and tables satisfactory?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Does the reference list cover the relevant literature adequately and in an unbiased manner?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Are the statistical methods valid and correctly applied? (e.g. sample size, choice of test)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Are the methods sufficiently documented to allow replication studies?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B3AD0-9144-F640-B180-1CB0C3B2D5FC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Taken from Frontiers in Medicine online submission system</a:t>
            </a:r>
          </a:p>
        </p:txBody>
      </p:sp>
    </p:spTree>
    <p:extLst>
      <p:ext uri="{BB962C8B-B14F-4D97-AF65-F5344CB8AC3E}">
        <p14:creationId xmlns:p14="http://schemas.microsoft.com/office/powerpoint/2010/main" val="31637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478-54CE-CC41-90B3-338DBC3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reviewing the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FFFC-5955-D649-A057-C771B4D7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592588"/>
          </a:xfrm>
        </p:spPr>
        <p:txBody>
          <a:bodyPr/>
          <a:lstStyle/>
          <a:p>
            <a:r>
              <a:rPr lang="en-US" dirty="0"/>
              <a:t>Do a first read-through to assess:</a:t>
            </a:r>
          </a:p>
          <a:p>
            <a:pPr lvl="1"/>
            <a:r>
              <a:rPr lang="en-US" dirty="0"/>
              <a:t>What is the main question being addressed by the research? </a:t>
            </a:r>
          </a:p>
          <a:p>
            <a:pPr lvl="1"/>
            <a:r>
              <a:rPr lang="en-US" dirty="0"/>
              <a:t>Is the text clear and easy to read?</a:t>
            </a:r>
          </a:p>
          <a:p>
            <a:pPr lvl="1"/>
            <a:r>
              <a:rPr lang="en-US" dirty="0"/>
              <a:t>Do you spot any “major flaws”? </a:t>
            </a:r>
          </a:p>
          <a:p>
            <a:pPr lvl="2"/>
            <a:r>
              <a:rPr lang="en-US" dirty="0"/>
              <a:t>Major flaws include drawing conclusions that are contradicted by the data, incorrect (or missing) literature for key claims, invalid analytical methods, major issues with data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 second read-through to assess: </a:t>
            </a:r>
          </a:p>
          <a:p>
            <a:pPr lvl="1"/>
            <a:r>
              <a:rPr lang="en-US" dirty="0"/>
              <a:t>Passages where the meaning is unclear or ambiguous</a:t>
            </a:r>
          </a:p>
          <a:p>
            <a:pPr lvl="1"/>
            <a:r>
              <a:rPr lang="en-US" dirty="0"/>
              <a:t>Any factual errors or invalid/unsupported arguments</a:t>
            </a:r>
          </a:p>
          <a:p>
            <a:pPr lvl="1"/>
            <a:r>
              <a:rPr lang="en-US" dirty="0"/>
              <a:t>If figures/tables can be made clearer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ACAA1-0283-8F4B-9719-FCE25E902251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PLOS and Wiley Author Services</a:t>
            </a:r>
          </a:p>
        </p:txBody>
      </p:sp>
    </p:spTree>
    <p:extLst>
      <p:ext uri="{BB962C8B-B14F-4D97-AF65-F5344CB8AC3E}">
        <p14:creationId xmlns:p14="http://schemas.microsoft.com/office/powerpoint/2010/main" val="53464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478-54CE-CC41-90B3-338DBC3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writing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FFFC-5955-D649-A057-C771B4D7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your comments and separate them into major and minor issues</a:t>
            </a:r>
          </a:p>
          <a:p>
            <a:r>
              <a:rPr lang="en-US" dirty="0"/>
              <a:t>Refer to specific sections and page numbers</a:t>
            </a:r>
          </a:p>
          <a:p>
            <a:r>
              <a:rPr lang="en-US" dirty="0"/>
              <a:t>Do not focus on spelling and grammar</a:t>
            </a:r>
          </a:p>
          <a:p>
            <a:r>
              <a:rPr lang="en-US" dirty="0"/>
              <a:t>Be professional and respectful</a:t>
            </a:r>
          </a:p>
          <a:p>
            <a:r>
              <a:rPr lang="en-US" dirty="0"/>
              <a:t>Focus on </a:t>
            </a:r>
            <a:r>
              <a:rPr lang="en-US" u="sng" dirty="0"/>
              <a:t>improvement.</a:t>
            </a:r>
            <a:r>
              <a:rPr lang="en-US" dirty="0"/>
              <a:t> Criticism is more beneficial when it comes with suggestions for improvement.</a:t>
            </a:r>
            <a:endParaRPr lang="en-US" u="sng" dirty="0"/>
          </a:p>
          <a:p>
            <a:r>
              <a:rPr lang="en-US" dirty="0"/>
              <a:t>Include positive feedback too!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D54A9-9E4B-5A4A-B147-F00109046DDF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PLOS</a:t>
            </a:r>
          </a:p>
        </p:txBody>
      </p:sp>
    </p:spTree>
    <p:extLst>
      <p:ext uri="{BB962C8B-B14F-4D97-AF65-F5344CB8AC3E}">
        <p14:creationId xmlns:p14="http://schemas.microsoft.com/office/powerpoint/2010/main" val="204408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9478-54CE-CC41-90B3-338DBC3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a good peer 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5AE7-EDAC-8842-8727-CE5CE1120301}"/>
              </a:ext>
            </a:extLst>
          </p:cNvPr>
          <p:cNvSpPr txBox="1"/>
          <p:nvPr/>
        </p:nvSpPr>
        <p:spPr>
          <a:xfrm>
            <a:off x="1150636" y="1173708"/>
            <a:ext cx="976903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0" dirty="0">
                <a:effectLst/>
                <a:latin typeface="Open Sans" panose="020F0502020204030204" pitchFamily="34" charset="0"/>
              </a:rPr>
              <a:t>"</a:t>
            </a:r>
            <a:r>
              <a:rPr lang="en-US" sz="2200" b="0" i="1" dirty="0">
                <a:effectLst/>
                <a:latin typeface="Open Sans" panose="020B0606030504020204" pitchFamily="34" charset="0"/>
              </a:rPr>
              <a:t>Offer clear suggestions for how the authors can address the concerns raised. In other words, if you're going to raise a problem, provide a solution</a:t>
            </a:r>
            <a:r>
              <a:rPr lang="en-US" sz="2200" b="0" i="0" dirty="0">
                <a:effectLst/>
                <a:latin typeface="Open Sans" panose="020B0606030504020204" pitchFamily="34" charset="0"/>
              </a:rPr>
              <a:t>." </a:t>
            </a:r>
          </a:p>
          <a:p>
            <a:pPr algn="ctr"/>
            <a:r>
              <a:rPr lang="en-US" sz="1400" dirty="0">
                <a:latin typeface="Open Sans" panose="020B0606030504020204" pitchFamily="34" charset="0"/>
              </a:rPr>
              <a:t>- 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Jonathon Halbesleben, Editor of Journal of Occupational and Organizational Psychology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5B19B-E39C-9B43-A090-E952B77EF6FD}"/>
              </a:ext>
            </a:extLst>
          </p:cNvPr>
          <p:cNvSpPr txBox="1"/>
          <p:nvPr/>
        </p:nvSpPr>
        <p:spPr>
          <a:xfrm>
            <a:off x="2193246" y="2782509"/>
            <a:ext cx="2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“This is unclear”</a:t>
            </a:r>
          </a:p>
        </p:txBody>
      </p:sp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C6D4683E-82DC-9C4B-BF7D-D404E791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6984" y="2509975"/>
            <a:ext cx="914400" cy="914400"/>
          </a:xfrm>
          <a:prstGeom prst="rect">
            <a:avLst/>
          </a:prstGeom>
        </p:spPr>
      </p:pic>
      <p:pic>
        <p:nvPicPr>
          <p:cNvPr id="12" name="Graphic 11" descr="Checkbox Crossed with solid fill">
            <a:extLst>
              <a:ext uri="{FF2B5EF4-FFF2-40B4-BE49-F238E27FC236}">
                <a16:creationId xmlns:a16="http://schemas.microsoft.com/office/drawing/2014/main" id="{FC2A83D3-6C3F-4445-930E-980D15546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696" y="250997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27EB7-FDA9-904E-8E8A-64EA068F74E0}"/>
              </a:ext>
            </a:extLst>
          </p:cNvPr>
          <p:cNvSpPr txBox="1"/>
          <p:nvPr/>
        </p:nvSpPr>
        <p:spPr>
          <a:xfrm>
            <a:off x="7503347" y="2644010"/>
            <a:ext cx="39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“This statement can be made clearer by…”</a:t>
            </a:r>
          </a:p>
        </p:txBody>
      </p:sp>
      <p:pic>
        <p:nvPicPr>
          <p:cNvPr id="14" name="Graphic 13" descr="Checkbox Crossed with solid fill">
            <a:extLst>
              <a:ext uri="{FF2B5EF4-FFF2-40B4-BE49-F238E27FC236}">
                <a16:creationId xmlns:a16="http://schemas.microsoft.com/office/drawing/2014/main" id="{92C000B0-985C-2847-BFC6-FAE0FB68B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696" y="3611973"/>
            <a:ext cx="914400" cy="9144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BA3F291E-D967-A143-8504-8E9110B4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6984" y="3611973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A74D9C99-CAC3-B74C-9D30-B7EED07D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6984" y="468896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EEB465-6689-294D-B776-C2378396F575}"/>
              </a:ext>
            </a:extLst>
          </p:cNvPr>
          <p:cNvSpPr txBox="1"/>
          <p:nvPr/>
        </p:nvSpPr>
        <p:spPr>
          <a:xfrm>
            <a:off x="2193246" y="3890623"/>
            <a:ext cx="38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“The section needs to be reordered”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45413-D4DB-C644-AC6F-90ADF2529870}"/>
              </a:ext>
            </a:extLst>
          </p:cNvPr>
          <p:cNvSpPr txBox="1"/>
          <p:nvPr/>
        </p:nvSpPr>
        <p:spPr>
          <a:xfrm>
            <a:off x="7503348" y="3745197"/>
            <a:ext cx="439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“I recommend reordering this section so that you discuss X first and Y last.”</a:t>
            </a:r>
          </a:p>
        </p:txBody>
      </p:sp>
      <p:pic>
        <p:nvPicPr>
          <p:cNvPr id="19" name="Graphic 18" descr="Checkbox Crossed with solid fill">
            <a:extLst>
              <a:ext uri="{FF2B5EF4-FFF2-40B4-BE49-F238E27FC236}">
                <a16:creationId xmlns:a16="http://schemas.microsoft.com/office/drawing/2014/main" id="{CACFF530-075B-954F-96DD-2F835B6AF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696" y="46889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A9E1CD-EBB2-BE4A-9C6B-C8AAFC0EBEA9}"/>
              </a:ext>
            </a:extLst>
          </p:cNvPr>
          <p:cNvSpPr txBox="1"/>
          <p:nvPr/>
        </p:nvSpPr>
        <p:spPr>
          <a:xfrm>
            <a:off x="2193246" y="4823001"/>
            <a:ext cx="388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“The Chi-squared test was not the correct statistical test.”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A7FC3-D32A-524A-BE9F-9BBB4261B606}"/>
              </a:ext>
            </a:extLst>
          </p:cNvPr>
          <p:cNvSpPr txBox="1"/>
          <p:nvPr/>
        </p:nvSpPr>
        <p:spPr>
          <a:xfrm>
            <a:off x="7503348" y="4823001"/>
            <a:ext cx="411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“I believe a Fisher’s exact test would be more appropriate for this data because...”</a:t>
            </a:r>
          </a:p>
        </p:txBody>
      </p:sp>
    </p:spTree>
    <p:extLst>
      <p:ext uri="{BB962C8B-B14F-4D97-AF65-F5344CB8AC3E}">
        <p14:creationId xmlns:p14="http://schemas.microsoft.com/office/powerpoint/2010/main" val="307810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Guide: </a:t>
            </a:r>
            <a:r>
              <a:rPr lang="en-US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82998"/>
            <a:ext cx="10515600" cy="4351338"/>
          </a:xfrm>
        </p:spPr>
        <p:txBody>
          <a:bodyPr/>
          <a:lstStyle/>
          <a:p>
            <a:r>
              <a:rPr lang="en-US" dirty="0"/>
              <a:t>Was the following clear, convincing, and well-supported:</a:t>
            </a:r>
          </a:p>
          <a:p>
            <a:pPr lvl="1"/>
            <a:r>
              <a:rPr lang="en-US" dirty="0"/>
              <a:t>The “So What” of the research </a:t>
            </a:r>
          </a:p>
          <a:p>
            <a:pPr lvl="1"/>
            <a:r>
              <a:rPr lang="en-US" dirty="0"/>
              <a:t>What is already known about the topic</a:t>
            </a:r>
          </a:p>
          <a:p>
            <a:pPr lvl="1"/>
            <a:r>
              <a:rPr lang="en-US" dirty="0"/>
              <a:t>What is </a:t>
            </a:r>
            <a:r>
              <a:rPr lang="en-US" u="sng" dirty="0"/>
              <a:t>not known</a:t>
            </a:r>
            <a:r>
              <a:rPr lang="en-US" dirty="0"/>
              <a:t> about the topic</a:t>
            </a:r>
          </a:p>
          <a:p>
            <a:pPr lvl="1"/>
            <a:r>
              <a:rPr lang="en-US" dirty="0"/>
              <a:t>Why it is important to learn new information</a:t>
            </a:r>
          </a:p>
          <a:p>
            <a:r>
              <a:rPr lang="en-US" dirty="0"/>
              <a:t>Was the research objective/question clearly stated?</a:t>
            </a:r>
          </a:p>
          <a:p>
            <a:pPr lvl="1"/>
            <a:r>
              <a:rPr lang="en-US" dirty="0"/>
              <a:t>Did the authors justify why they were doing research in the specific population or location?</a:t>
            </a:r>
          </a:p>
          <a:p>
            <a:r>
              <a:rPr lang="en-US" dirty="0"/>
              <a:t>Did the introduction provide enough background?</a:t>
            </a:r>
          </a:p>
          <a:p>
            <a:r>
              <a:rPr lang="en-US" dirty="0"/>
              <a:t>Did the introduction focus on information </a:t>
            </a:r>
            <a:r>
              <a:rPr lang="en-US" u="sng" dirty="0"/>
              <a:t>relevant</a:t>
            </a:r>
            <a:r>
              <a:rPr lang="en-US" dirty="0"/>
              <a:t> to the research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1D844-7782-F44F-BD6F-07BA9AF30AA8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PREPSS Training</a:t>
            </a:r>
          </a:p>
        </p:txBody>
      </p:sp>
    </p:spTree>
    <p:extLst>
      <p:ext uri="{BB962C8B-B14F-4D97-AF65-F5344CB8AC3E}">
        <p14:creationId xmlns:p14="http://schemas.microsoft.com/office/powerpoint/2010/main" val="24739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Guide: </a:t>
            </a:r>
            <a:r>
              <a:rPr lang="en-US" u="sng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82998"/>
            <a:ext cx="10515600" cy="5409876"/>
          </a:xfrm>
        </p:spPr>
        <p:txBody>
          <a:bodyPr/>
          <a:lstStyle/>
          <a:p>
            <a:r>
              <a:rPr lang="en-US" dirty="0"/>
              <a:t>How well were the following described and justified:</a:t>
            </a:r>
          </a:p>
          <a:p>
            <a:pPr lvl="1"/>
            <a:r>
              <a:rPr lang="en-US" dirty="0"/>
              <a:t>Setting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Study design</a:t>
            </a:r>
          </a:p>
          <a:p>
            <a:pPr lvl="1"/>
            <a:r>
              <a:rPr lang="en-US" dirty="0"/>
              <a:t>Recruitment</a:t>
            </a:r>
          </a:p>
          <a:p>
            <a:pPr lvl="1"/>
            <a:r>
              <a:rPr lang="en-US" dirty="0"/>
              <a:t>Sample and sample size</a:t>
            </a:r>
          </a:p>
          <a:p>
            <a:r>
              <a:rPr lang="en-US" dirty="0"/>
              <a:t>Is there sufficient information about the data and variables?</a:t>
            </a:r>
          </a:p>
          <a:p>
            <a:pPr lvl="1"/>
            <a:r>
              <a:rPr lang="en-US" dirty="0"/>
              <a:t>How were the data collected? </a:t>
            </a:r>
          </a:p>
          <a:p>
            <a:pPr lvl="1"/>
            <a:r>
              <a:rPr lang="en-US" dirty="0"/>
              <a:t>How were variables defined and measured? Are the exposure, outcome, and covariates clear? </a:t>
            </a:r>
          </a:p>
          <a:p>
            <a:r>
              <a:rPr lang="en-US" dirty="0"/>
              <a:t>Are the statistical methods well described? Do they connect to the research question?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1D844-7782-F44F-BD6F-07BA9AF30AA8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PREPSS Training</a:t>
            </a:r>
          </a:p>
        </p:txBody>
      </p:sp>
    </p:spTree>
    <p:extLst>
      <p:ext uri="{BB962C8B-B14F-4D97-AF65-F5344CB8AC3E}">
        <p14:creationId xmlns:p14="http://schemas.microsoft.com/office/powerpoint/2010/main" val="149659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Guide: </a:t>
            </a:r>
            <a:r>
              <a:rPr lang="en-US" u="sng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82998"/>
            <a:ext cx="10515600" cy="4939430"/>
          </a:xfrm>
        </p:spPr>
        <p:txBody>
          <a:bodyPr/>
          <a:lstStyle/>
          <a:p>
            <a:r>
              <a:rPr lang="en-US" dirty="0"/>
              <a:t>For each table and figure:</a:t>
            </a:r>
          </a:p>
          <a:p>
            <a:pPr lvl="1"/>
            <a:r>
              <a:rPr lang="en-US" dirty="0"/>
              <a:t>Clear message? Does it stand on its own?</a:t>
            </a:r>
          </a:p>
          <a:p>
            <a:pPr lvl="1"/>
            <a:r>
              <a:rPr lang="en-US" dirty="0"/>
              <a:t>Is the “N” (sample size) consistent with methods?</a:t>
            </a:r>
          </a:p>
          <a:p>
            <a:pPr lvl="1"/>
            <a:r>
              <a:rPr lang="en-US" dirty="0"/>
              <a:t>Is it informative with a clear labels (columns, rows, legends, axis)?</a:t>
            </a:r>
          </a:p>
          <a:p>
            <a:r>
              <a:rPr lang="en-US" dirty="0"/>
              <a:t>Are the figures and tables referenced and described in the text?</a:t>
            </a:r>
          </a:p>
          <a:p>
            <a:r>
              <a:rPr lang="en-US" dirty="0"/>
              <a:t>Do the results highlight information in the tables and figures? </a:t>
            </a:r>
          </a:p>
          <a:p>
            <a:r>
              <a:rPr lang="en-US" dirty="0"/>
              <a:t>Do the results include data addressing all research questions posed in introduction?</a:t>
            </a:r>
          </a:p>
          <a:p>
            <a:r>
              <a:rPr lang="en-US" dirty="0"/>
              <a:t>Are methods or discussions points inappropriately included?</a:t>
            </a:r>
          </a:p>
          <a:p>
            <a:r>
              <a:rPr lang="en-US" dirty="0"/>
              <a:t>Are results organized logically?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1D844-7782-F44F-BD6F-07BA9AF30AA8}"/>
              </a:ext>
            </a:extLst>
          </p:cNvPr>
          <p:cNvSpPr txBox="1"/>
          <p:nvPr/>
        </p:nvSpPr>
        <p:spPr>
          <a:xfrm>
            <a:off x="0" y="6022428"/>
            <a:ext cx="446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PREPSS Training</a:t>
            </a:r>
          </a:p>
        </p:txBody>
      </p:sp>
    </p:spTree>
    <p:extLst>
      <p:ext uri="{BB962C8B-B14F-4D97-AF65-F5344CB8AC3E}">
        <p14:creationId xmlns:p14="http://schemas.microsoft.com/office/powerpoint/2010/main" val="1077545567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242</TotalTime>
  <Words>987</Words>
  <Application>Microsoft Macintosh PowerPoint</Application>
  <PresentationFormat>Widescreen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Open Sans</vt:lpstr>
      <vt:lpstr>ghrc_theme</vt:lpstr>
      <vt:lpstr>Peer Review</vt:lpstr>
      <vt:lpstr>Peer Review</vt:lpstr>
      <vt:lpstr>How do peer reviewers assess papers?</vt:lpstr>
      <vt:lpstr>When you are reviewing the manuscript</vt:lpstr>
      <vt:lpstr>When you are writing comments</vt:lpstr>
      <vt:lpstr>How to be a good peer reviewer</vt:lpstr>
      <vt:lpstr>Peer Review Guide: Introduction</vt:lpstr>
      <vt:lpstr>Peer Review Guide: Methods</vt:lpstr>
      <vt:lpstr>Peer Review Guide: Results</vt:lpstr>
      <vt:lpstr>Peer Review Guide: Discussion</vt:lpstr>
      <vt:lpstr>Peer Review Activity </vt:lpstr>
      <vt:lpstr>Peer Review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Fulcher, Isabel</cp:lastModifiedBy>
  <cp:revision>19</cp:revision>
  <dcterms:created xsi:type="dcterms:W3CDTF">2021-12-03T13:08:00Z</dcterms:created>
  <dcterms:modified xsi:type="dcterms:W3CDTF">2022-01-20T07:18:56Z</dcterms:modified>
</cp:coreProperties>
</file>