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262" r:id="rId4"/>
    <p:sldId id="286" r:id="rId5"/>
    <p:sldId id="284" r:id="rId6"/>
    <p:sldId id="275" r:id="rId7"/>
    <p:sldId id="270" r:id="rId8"/>
    <p:sldId id="285" r:id="rId9"/>
    <p:sldId id="298" r:id="rId10"/>
    <p:sldId id="299" r:id="rId11"/>
    <p:sldId id="300" r:id="rId12"/>
    <p:sldId id="274" r:id="rId13"/>
    <p:sldId id="294" r:id="rId14"/>
    <p:sldId id="287" r:id="rId15"/>
    <p:sldId id="292" r:id="rId16"/>
    <p:sldId id="291" r:id="rId17"/>
    <p:sldId id="290" r:id="rId18"/>
    <p:sldId id="295" r:id="rId19"/>
    <p:sldId id="293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d Taggart" userId="13129989e88feac2" providerId="LiveId" clId="{BB5CA15D-DB1E-43E6-9D8A-791AE48D2CEB}"/>
    <pc:docChg chg="addSld">
      <pc:chgData name="Donald Taggart" userId="13129989e88feac2" providerId="LiveId" clId="{BB5CA15D-DB1E-43E6-9D8A-791AE48D2CEB}" dt="2023-02-08T21:22:12.844" v="0" actId="2890"/>
      <pc:docMkLst>
        <pc:docMk/>
      </pc:docMkLst>
      <pc:sldChg chg="add">
        <pc:chgData name="Donald Taggart" userId="13129989e88feac2" providerId="LiveId" clId="{BB5CA15D-DB1E-43E6-9D8A-791AE48D2CEB}" dt="2023-02-08T21:22:12.844" v="0" actId="2890"/>
        <pc:sldMkLst>
          <pc:docMk/>
          <pc:sldMk cId="1673131549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8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0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7284-B9D2-43E6-A07E-95B231E3C32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3BB9-52C1-4015-96F7-51354E41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2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diologyassistant.nl/breast/bi-rads/bi-rads-for-mammography-and-ultrasound-201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ologyassistant.nl/breast/bi-rads/bi-rads-for-mammography-and-ultrasound-201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diologyassistant.nl/breast/bi-rads/bi-rads-for-mammography-and-ultrasound-201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index.php" TargetMode="External"/><Relationship Id="rId2" Type="http://schemas.openxmlformats.org/officeDocument/2006/relationships/hyperlink" Target="http://archive.ics.uci.edu/ml/datasets/mammographic+mas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DF91EBE8-8EB0-39DE-EB94-B9ADFF1F6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4ACEA-33B2-C21A-9D4E-429489A4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4239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+mn-lt"/>
              </a:rPr>
              <a:t>Mammographic Prediction with BI-RADS Assessments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5D33E-BC52-81D5-9C21-CAFD7023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Milestone Project 3</a:t>
            </a:r>
          </a:p>
          <a:p>
            <a:pPr algn="l"/>
            <a:r>
              <a:rPr lang="en-US" sz="2000" dirty="0"/>
              <a:t>Wisconsin Data Science and Analytics</a:t>
            </a:r>
          </a:p>
          <a:p>
            <a:pPr algn="l"/>
            <a:r>
              <a:rPr lang="en-US" sz="2000" dirty="0"/>
              <a:t>Donald Taggart</a:t>
            </a:r>
          </a:p>
          <a:p>
            <a:pPr algn="l"/>
            <a:r>
              <a:rPr lang="en-US" sz="2000" dirty="0"/>
              <a:t>January 15,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23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/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4141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Oval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Lobular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Irregular</a:t>
            </a:r>
          </a:p>
        </p:txBody>
      </p:sp>
      <p:pic>
        <p:nvPicPr>
          <p:cNvPr id="9" name="Picture 8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41FBAFF4-9AE1-C5D2-BEA2-B5135A9BBC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941832"/>
            <a:ext cx="7204727" cy="3602364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C41F796B-2E3A-5117-B072-3B484764B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05" y="1554457"/>
            <a:ext cx="3039475" cy="96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8EDE8B-1EF1-85DB-4231-EF26935F731E}"/>
              </a:ext>
            </a:extLst>
          </p:cNvPr>
          <p:cNvSpPr txBox="1">
            <a:spLocks/>
          </p:cNvSpPr>
          <p:nvPr/>
        </p:nvSpPr>
        <p:spPr>
          <a:xfrm>
            <a:off x="9875520" y="4544568"/>
            <a:ext cx="2337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Radiology Assistant: Accessed 1-13-2023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47448-AC29-DDD5-D391-43746AB445CA}"/>
              </a:ext>
            </a:extLst>
          </p:cNvPr>
          <p:cNvSpPr txBox="1">
            <a:spLocks/>
          </p:cNvSpPr>
          <p:nvPr/>
        </p:nvSpPr>
        <p:spPr>
          <a:xfrm>
            <a:off x="2770632" y="2667540"/>
            <a:ext cx="1964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Type: 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Values: 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One-hot encoded</a:t>
            </a:r>
          </a:p>
        </p:txBody>
      </p:sp>
    </p:spTree>
    <p:extLst>
      <p:ext uri="{BB962C8B-B14F-4D97-AF65-F5344CB8AC3E}">
        <p14:creationId xmlns:p14="http://schemas.microsoft.com/office/powerpoint/2010/main" val="295469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/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2307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Circumscribed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Microlobulated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Obscured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Indistinct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Spiculated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C071E48-8B48-469E-DB68-19408CF1F5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941832"/>
            <a:ext cx="7205472" cy="3602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258F1F-F819-90DA-8031-99355E033B67}"/>
              </a:ext>
            </a:extLst>
          </p:cNvPr>
          <p:cNvSpPr txBox="1"/>
          <p:nvPr/>
        </p:nvSpPr>
        <p:spPr>
          <a:xfrm>
            <a:off x="9878536" y="4544568"/>
            <a:ext cx="2337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Radiology Assistant: Accessed 1-13-2023</a:t>
            </a:r>
            <a:endParaRPr lang="en-US" sz="1000" dirty="0"/>
          </a:p>
        </p:txBody>
      </p:sp>
      <p:pic>
        <p:nvPicPr>
          <p:cNvPr id="12" name="Picture 1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19BC959-AA6D-2919-D43A-7AD3A4623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23" y="1572125"/>
            <a:ext cx="2247607" cy="1321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B190EB-76FF-34C1-D184-E7E0D9EBDCFE}"/>
              </a:ext>
            </a:extLst>
          </p:cNvPr>
          <p:cNvSpPr txBox="1">
            <a:spLocks/>
          </p:cNvSpPr>
          <p:nvPr/>
        </p:nvSpPr>
        <p:spPr>
          <a:xfrm>
            <a:off x="2770632" y="2670048"/>
            <a:ext cx="1964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Type: 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Values:  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One-hot encoded</a:t>
            </a:r>
          </a:p>
        </p:txBody>
      </p:sp>
    </p:spTree>
    <p:extLst>
      <p:ext uri="{BB962C8B-B14F-4D97-AF65-F5344CB8AC3E}">
        <p14:creationId xmlns:p14="http://schemas.microsoft.com/office/powerpoint/2010/main" val="121784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/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2307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High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Equal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Fat-containing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FB6B3-7CF3-4BD0-4CF2-EF9584EB584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82284" y="201325"/>
            <a:ext cx="555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Density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B35C4CA-C0F5-796E-E338-509B052E5C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941832"/>
            <a:ext cx="7200900" cy="3600450"/>
          </a:xfrm>
          <a:prstGeom prst="rect">
            <a:avLst/>
          </a:prstGeom>
        </p:spPr>
      </p:pic>
      <p:pic>
        <p:nvPicPr>
          <p:cNvPr id="11" name="Picture 10" descr="A picture containing text, nature, cloudy, cloud&#10;&#10;Description automatically generated">
            <a:extLst>
              <a:ext uri="{FF2B5EF4-FFF2-40B4-BE49-F238E27FC236}">
                <a16:creationId xmlns:a16="http://schemas.microsoft.com/office/drawing/2014/main" id="{DE808FEB-57DF-2929-764E-6C2A5B20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40" y="1611018"/>
            <a:ext cx="2701181" cy="1605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3B61A3-1FE2-0938-50A8-CCE1E334A56F}"/>
              </a:ext>
            </a:extLst>
          </p:cNvPr>
          <p:cNvSpPr txBox="1"/>
          <p:nvPr/>
        </p:nvSpPr>
        <p:spPr>
          <a:xfrm>
            <a:off x="9875520" y="4542282"/>
            <a:ext cx="2337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Radiology Assistant: Accessed 1-13-2023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4DA5C-D70F-2118-C80C-50DB9485A19C}"/>
              </a:ext>
            </a:extLst>
          </p:cNvPr>
          <p:cNvSpPr txBox="1">
            <a:spLocks/>
          </p:cNvSpPr>
          <p:nvPr/>
        </p:nvSpPr>
        <p:spPr>
          <a:xfrm>
            <a:off x="2770632" y="2670048"/>
            <a:ext cx="1964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Type: 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Values:  76 imputed to the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Standardized</a:t>
            </a:r>
          </a:p>
        </p:txBody>
      </p:sp>
    </p:spTree>
    <p:extLst>
      <p:ext uri="{BB962C8B-B14F-4D97-AF65-F5344CB8AC3E}">
        <p14:creationId xmlns:p14="http://schemas.microsoft.com/office/powerpoint/2010/main" val="30658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/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26518" y="179999"/>
            <a:ext cx="913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913761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Binary classification problem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Models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K-Nearest 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Support Vector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AdaBoost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Gradient 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Train-Test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75% / 25%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Stratified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GridSearchCV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hyperparameter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10-fold cross validation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9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/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FB6B3-7CF3-4BD0-4CF2-EF9584EB584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82284" y="201325"/>
            <a:ext cx="555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3ACDC5A-8AC8-ED8D-0E84-5A99DBEF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89" y="987552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2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/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FB6B3-7CF3-4BD0-4CF2-EF9584EB584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82284" y="201325"/>
            <a:ext cx="555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85533AA-57E2-513E-2089-5D739BA7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89" y="987425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/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FB6B3-7CF3-4BD0-4CF2-EF9584EB584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82284" y="201325"/>
            <a:ext cx="555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31E1FE6-3899-E394-2515-7D4BD737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4" y="987552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/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FB6B3-7CF3-4BD0-4CF2-EF9584EB584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82284" y="201325"/>
            <a:ext cx="555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A6CAC70-E990-F34E-663F-71B234AD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4" y="987552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/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FB6B3-7CF3-4BD0-4CF2-EF9584EB584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82284" y="201325"/>
            <a:ext cx="555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D2E2125A-CDD2-8355-F3BC-55080032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708" y="941832"/>
            <a:ext cx="4114800" cy="27432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8BCFBAF-E066-D438-9516-E17498D10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708" y="3817046"/>
            <a:ext cx="4114800" cy="2743200"/>
          </a:xfrm>
          <a:prstGeom prst="rect">
            <a:avLst/>
          </a:prstGeom>
        </p:spPr>
      </p:pic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30A32E74-CFFA-4064-E28A-19B73C97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03556"/>
              </p:ext>
            </p:extLst>
          </p:nvPr>
        </p:nvGraphicFramePr>
        <p:xfrm>
          <a:off x="2604601" y="1780032"/>
          <a:ext cx="5064132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2066">
                  <a:extLst>
                    <a:ext uri="{9D8B030D-6E8A-4147-A177-3AD203B41FA5}">
                      <a16:colId xmlns:a16="http://schemas.microsoft.com/office/drawing/2014/main" val="277092516"/>
                    </a:ext>
                  </a:extLst>
                </a:gridCol>
                <a:gridCol w="2532066">
                  <a:extLst>
                    <a:ext uri="{9D8B030D-6E8A-4147-A177-3AD203B41FA5}">
                      <a16:colId xmlns:a16="http://schemas.microsoft.com/office/drawing/2014/main" val="912050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AdaBoost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61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83.0%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86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90.2%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</a:rPr>
                        <a:t>77.1%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5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5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26518" y="179999"/>
            <a:ext cx="913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91376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Can you improve upon the </a:t>
            </a:r>
            <a:r>
              <a:rPr lang="en-US" sz="2400" dirty="0">
                <a:latin typeface="Arial" panose="020B0604020202020204" pitchFamily="34" charset="0"/>
              </a:rPr>
              <a:t>30% precision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 applying a machine learning model to BI-RADS assessment data and reduce the number of unnecessary breast biopsies?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Yes! 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By applying an </a:t>
            </a:r>
            <a:r>
              <a:rPr lang="en-US" sz="2400" dirty="0">
                <a:latin typeface="Arial" panose="020B0604020202020204" pitchFamily="34" charset="0"/>
              </a:rPr>
              <a:t>AdaBoost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machine learning model to BI-RADS assessment data, you can achieve a </a:t>
            </a:r>
            <a:r>
              <a:rPr lang="en-US" sz="2400" dirty="0">
                <a:latin typeface="Arial" panose="020B0604020202020204" pitchFamily="34" charset="0"/>
              </a:rPr>
              <a:t>77% precision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with a </a:t>
            </a:r>
            <a:r>
              <a:rPr lang="en-US" sz="2400" dirty="0">
                <a:latin typeface="Arial" panose="020B0604020202020204" pitchFamily="34" charset="0"/>
              </a:rPr>
              <a:t>90% recall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7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DF91EBE8-8EB0-39DE-EB94-B9ADFF1F6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4ACEA-33B2-C21A-9D4E-429489A4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4239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+mn-lt"/>
              </a:rPr>
              <a:t>Mammographic Prediction with BI-RADS Assessments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5D33E-BC52-81D5-9C21-CAFD7023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Milestone Project 3</a:t>
            </a:r>
          </a:p>
          <a:p>
            <a:pPr algn="l"/>
            <a:r>
              <a:rPr lang="en-US" sz="2000" dirty="0"/>
              <a:t>Wisconsin Data Science and Analytics</a:t>
            </a:r>
          </a:p>
          <a:p>
            <a:pPr algn="l"/>
            <a:r>
              <a:rPr lang="en-US" sz="2000" dirty="0"/>
              <a:t>Donald Taggart</a:t>
            </a:r>
          </a:p>
          <a:p>
            <a:pPr algn="l"/>
            <a:r>
              <a:rPr lang="en-US" sz="2000" dirty="0"/>
              <a:t>January 15,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13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26518" y="179999"/>
            <a:ext cx="913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Final Note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9137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92%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5-year survival probability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We are </a:t>
            </a:r>
            <a:r>
              <a:rPr lang="en-US" sz="2400" dirty="0">
                <a:latin typeface="Arial" panose="020B0604020202020204" pitchFamily="34" charset="0"/>
              </a:rPr>
              <a:t>4.5 years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in, and all is well.</a:t>
            </a:r>
          </a:p>
        </p:txBody>
      </p:sp>
    </p:spTree>
    <p:extLst>
      <p:ext uri="{BB962C8B-B14F-4D97-AF65-F5344CB8AC3E}">
        <p14:creationId xmlns:p14="http://schemas.microsoft.com/office/powerpoint/2010/main" val="309922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/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/>
          <p:nvPr/>
        </p:nvSpPr>
        <p:spPr>
          <a:xfrm>
            <a:off x="2826518" y="179999"/>
            <a:ext cx="913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“The” Conversation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DA2A74-D962-2E03-48BD-79E63E855275}"/>
              </a:ext>
            </a:extLst>
          </p:cNvPr>
          <p:cNvGrpSpPr/>
          <p:nvPr/>
        </p:nvGrpSpPr>
        <p:grpSpPr>
          <a:xfrm>
            <a:off x="3360654" y="1039853"/>
            <a:ext cx="4034672" cy="1609303"/>
            <a:chOff x="2894029" y="987425"/>
            <a:chExt cx="4034672" cy="1609303"/>
          </a:xfrm>
        </p:grpSpPr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8DA4A20E-C1B5-EBCE-D069-FE6B7458733D}"/>
                </a:ext>
              </a:extLst>
            </p:cNvPr>
            <p:cNvSpPr/>
            <p:nvPr/>
          </p:nvSpPr>
          <p:spPr>
            <a:xfrm>
              <a:off x="2894029" y="987425"/>
              <a:ext cx="4034672" cy="1477328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6316BE-A2ED-2886-53D1-E800FAA217B9}"/>
                </a:ext>
              </a:extLst>
            </p:cNvPr>
            <p:cNvSpPr txBox="1"/>
            <p:nvPr/>
          </p:nvSpPr>
          <p:spPr>
            <a:xfrm>
              <a:off x="3026004" y="1119400"/>
              <a:ext cx="3808429" cy="14773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The ultrasound data predicted that you had a 96.58% probability of having malignant breast cancer and the biopsy confirmed it.</a:t>
              </a:r>
            </a:p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E76849-4079-1975-7C57-AF89F7AD0CF7}"/>
              </a:ext>
            </a:extLst>
          </p:cNvPr>
          <p:cNvGrpSpPr/>
          <p:nvPr/>
        </p:nvGrpSpPr>
        <p:grpSpPr>
          <a:xfrm>
            <a:off x="7359241" y="2802082"/>
            <a:ext cx="4034672" cy="802088"/>
            <a:chOff x="7648181" y="2893220"/>
            <a:chExt cx="4034672" cy="802088"/>
          </a:xfrm>
          <a:solidFill>
            <a:schemeClr val="tx1">
              <a:lumMod val="85000"/>
            </a:schemeClr>
          </a:solidFill>
        </p:grpSpPr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FA08E800-23AD-1A78-AF6A-FDE1C88C607B}"/>
                </a:ext>
              </a:extLst>
            </p:cNvPr>
            <p:cNvSpPr/>
            <p:nvPr/>
          </p:nvSpPr>
          <p:spPr>
            <a:xfrm>
              <a:off x="7648181" y="2893220"/>
              <a:ext cx="4034672" cy="802088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FD1D67-750D-7F5B-3DA2-348F5A452252}"/>
                </a:ext>
              </a:extLst>
            </p:cNvPr>
            <p:cNvSpPr txBox="1"/>
            <p:nvPr/>
          </p:nvSpPr>
          <p:spPr>
            <a:xfrm>
              <a:off x="7780156" y="2965334"/>
              <a:ext cx="380842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That’s an awful specific number Doc.  How on earth did you arrive at that?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6FBFBF-1D61-A9EF-24DE-E64A23D1905D}"/>
              </a:ext>
            </a:extLst>
          </p:cNvPr>
          <p:cNvGrpSpPr/>
          <p:nvPr/>
        </p:nvGrpSpPr>
        <p:grpSpPr>
          <a:xfrm>
            <a:off x="3360654" y="3889072"/>
            <a:ext cx="4034672" cy="2163300"/>
            <a:chOff x="3026004" y="3901944"/>
            <a:chExt cx="4034672" cy="2163300"/>
          </a:xfrm>
        </p:grpSpPr>
        <p:sp>
          <p:nvSpPr>
            <p:cNvPr id="17" name="Speech Bubble: Rectangle with Corners Rounded 16">
              <a:extLst>
                <a:ext uri="{FF2B5EF4-FFF2-40B4-BE49-F238E27FC236}">
                  <a16:creationId xmlns:a16="http://schemas.microsoft.com/office/drawing/2014/main" id="{2434B89A-D704-BC2F-9E0C-0010412C3AC4}"/>
                </a:ext>
              </a:extLst>
            </p:cNvPr>
            <p:cNvSpPr/>
            <p:nvPr/>
          </p:nvSpPr>
          <p:spPr>
            <a:xfrm>
              <a:off x="3026004" y="3901944"/>
              <a:ext cx="4034672" cy="2031325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42969E-E52A-9B62-9623-DCB3E00F9189}"/>
                </a:ext>
              </a:extLst>
            </p:cNvPr>
            <p:cNvSpPr txBox="1"/>
            <p:nvPr/>
          </p:nvSpPr>
          <p:spPr>
            <a:xfrm>
              <a:off x="3157979" y="4033919"/>
              <a:ext cx="3808429" cy="20313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We take measurements during the ultrasound and use a statistical model with a more than 98% accuracy to predict the probability that a tumor is malignant.  Basically, if the model says you have cancer, you have cancer.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91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/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26518" y="179999"/>
            <a:ext cx="913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91376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Mammographic Mass Data Set</a:t>
            </a:r>
            <a:endParaRPr lang="en-US" sz="3600" dirty="0"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Elter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R. Schulz-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Wendtland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T. Wittenberg (2007)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prediction of breast cancer biopsy outcomes using two CAD approaches that both emphasize an intelligible decision process.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Medical Physics 34(11), pp. 4164-4172</a:t>
            </a:r>
          </a:p>
          <a:p>
            <a:endParaRPr lang="en-US" sz="2000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</a:t>
            </a:r>
            <a:endParaRPr 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Data Dictionary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9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/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26518" y="179999"/>
            <a:ext cx="913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9137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“Mammography is the most effective method for breast cancer screening available today. However, the low positive predictive value of breast biopsy resulting from mammogram interpretation leads to approximately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70% unnecessary biopsies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 benign outcomes.” </a:t>
            </a:r>
          </a:p>
          <a:p>
            <a:endParaRPr lang="en-US" sz="2400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Can you improve upon the </a:t>
            </a:r>
            <a:r>
              <a:rPr lang="en-US" sz="2400" dirty="0">
                <a:latin typeface="Arial" panose="020B0604020202020204" pitchFamily="34" charset="0"/>
              </a:rPr>
              <a:t>30% precision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 applying a machine learning model to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BI-RADS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assessment data and reduce the number of unnecessary breast biopsies?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/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/>
          <p:nvPr/>
        </p:nvSpPr>
        <p:spPr>
          <a:xfrm>
            <a:off x="2826518" y="179999"/>
            <a:ext cx="913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/>
          <p:nvPr/>
        </p:nvSpPr>
        <p:spPr>
          <a:xfrm>
            <a:off x="2754559" y="944773"/>
            <a:ext cx="41415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Breast Imaging Reporting and Data System (</a:t>
            </a:r>
            <a:r>
              <a:rPr lang="en-US" sz="2000" dirty="0"/>
              <a:t>BI-RADS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Project started in the late 1980s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American College of Radiologists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Goal to develop a common lexicon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Updated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Covers the areas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Mammography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Ultrasound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8D95B63-3688-6A07-D375-F38610E99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3" y="944773"/>
            <a:ext cx="4840202" cy="48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9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/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/>
          <p:nvPr/>
        </p:nvSpPr>
        <p:spPr>
          <a:xfrm>
            <a:off x="4346977" y="179999"/>
            <a:ext cx="555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4141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BI-RADS Assessment Categories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0 – Inconclusive</a:t>
            </a:r>
          </a:p>
          <a:p>
            <a:r>
              <a:rPr lang="en-US" sz="2000" dirty="0">
                <a:solidFill>
                  <a:schemeClr val="bg1"/>
                </a:solidFill>
              </a:rPr>
              <a:t>1 – Negative</a:t>
            </a:r>
          </a:p>
          <a:p>
            <a:r>
              <a:rPr lang="en-US" sz="2000" dirty="0">
                <a:solidFill>
                  <a:schemeClr val="bg1"/>
                </a:solidFill>
              </a:rPr>
              <a:t>2 – Benign</a:t>
            </a:r>
          </a:p>
          <a:p>
            <a:r>
              <a:rPr lang="en-US" sz="2000" dirty="0">
                <a:solidFill>
                  <a:schemeClr val="bg1"/>
                </a:solidFill>
              </a:rPr>
              <a:t>3 – Probably Benign (&lt; 2%)</a:t>
            </a:r>
          </a:p>
          <a:p>
            <a:r>
              <a:rPr lang="en-US" sz="2000" dirty="0"/>
              <a:t>4 – Suspicious (50 – 95%)</a:t>
            </a:r>
          </a:p>
          <a:p>
            <a:r>
              <a:rPr lang="en-US" sz="2000" dirty="0">
                <a:solidFill>
                  <a:schemeClr val="bg1"/>
                </a:solidFill>
              </a:rPr>
              <a:t>5 – Highly Suggestive (&gt; 95%)</a:t>
            </a:r>
          </a:p>
          <a:p>
            <a:r>
              <a:rPr lang="en-US" sz="2000" dirty="0">
                <a:solidFill>
                  <a:schemeClr val="bg1"/>
                </a:solidFill>
              </a:rPr>
              <a:t>6 – Known Biopsy-proven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8D95B63-3688-6A07-D375-F38610E99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3" y="944773"/>
            <a:ext cx="4840202" cy="48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/>
              <a:t>Data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E0789-617B-3F6F-C0A8-0D7C4DD16F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26518" y="179999"/>
            <a:ext cx="9137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92C4E-2DDC-51EA-155D-CFE8A050F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4559" y="944773"/>
            <a:ext cx="91376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“This dataset can be used to predict the severity (benign or malignant)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 a mammographic mass lesion from BI-RADS attributes and the patient's age.”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BI-RADS Assessment (non-predictive)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Patient’s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Three BI-RADS Attributes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Shape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Margin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Ground Truth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516 Benign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445 Malignant</a:t>
            </a:r>
          </a:p>
          <a:p>
            <a:pPr marL="0"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1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Institute of Radiology of the University Erlangen-Nuremberg between 2003 and 2006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C4100DC-1331-CDF5-F2A7-08614B68F7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6492" y="987425"/>
            <a:ext cx="2118016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“The” Conversation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Question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285750" indent="-285750"/>
            <a:r>
              <a:rPr lang="en-US" sz="1400" b="1" dirty="0"/>
              <a:t>EDA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Modeling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285750" indent="-285750"/>
            <a:r>
              <a:rPr lang="en-US" sz="1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595F-4926-33A5-077D-4A6A4B34C1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26483" y="0"/>
            <a:ext cx="966551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10059FA-F89E-5B1B-5FDC-29CC72BF81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941832"/>
            <a:ext cx="7200900" cy="3600450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4521D06-EF64-081C-FE43-C74DABB18F04}"/>
              </a:ext>
            </a:extLst>
          </p:cNvPr>
          <p:cNvGraphicFramePr>
            <a:graphicFrameLocks noGrp="1"/>
          </p:cNvGraphicFramePr>
          <p:nvPr/>
        </p:nvGraphicFramePr>
        <p:xfrm>
          <a:off x="2752344" y="941832"/>
          <a:ext cx="196496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483">
                  <a:extLst>
                    <a:ext uri="{9D8B030D-6E8A-4147-A177-3AD203B41FA5}">
                      <a16:colId xmlns:a16="http://schemas.microsoft.com/office/drawing/2014/main" val="876351353"/>
                    </a:ext>
                  </a:extLst>
                </a:gridCol>
                <a:gridCol w="982483">
                  <a:extLst>
                    <a:ext uri="{9D8B030D-6E8A-4147-A177-3AD203B41FA5}">
                      <a16:colId xmlns:a16="http://schemas.microsoft.com/office/drawing/2014/main" val="190081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4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9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7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2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3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212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E6E1A2B-1E17-A06A-0D16-CF4C692799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74483" y="4114800"/>
            <a:ext cx="1964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Type: 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Null Values:  5 imputed to the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Standardized</a:t>
            </a:r>
          </a:p>
        </p:txBody>
      </p:sp>
    </p:spTree>
    <p:extLst>
      <p:ext uri="{BB962C8B-B14F-4D97-AF65-F5344CB8AC3E}">
        <p14:creationId xmlns:p14="http://schemas.microsoft.com/office/powerpoint/2010/main" val="100233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1650</TotalTime>
  <Words>823</Words>
  <Application>Microsoft Office PowerPoint</Application>
  <PresentationFormat>Widescreen</PresentationFormat>
  <Paragraphs>322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Mammographic Prediction with BI-RADS Assessments</vt:lpstr>
      <vt:lpstr>Mammographic Prediction with BI-RADS Assessments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Taggart</dc:creator>
  <cp:lastModifiedBy>Donald Taggart</cp:lastModifiedBy>
  <cp:revision>56</cp:revision>
  <dcterms:created xsi:type="dcterms:W3CDTF">2023-01-13T19:01:03Z</dcterms:created>
  <dcterms:modified xsi:type="dcterms:W3CDTF">2023-02-08T21:22:21Z</dcterms:modified>
</cp:coreProperties>
</file>