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6" r:id="rId10"/>
    <p:sldId id="267" r:id="rId11"/>
    <p:sldId id="265" r:id="rId12"/>
    <p:sldId id="25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ar Regression Sales Model in R" id="{0DDEC291-ADEC-374A-8006-9E4C1A5AB4B4}">
          <p14:sldIdLst>
            <p14:sldId id="256"/>
            <p14:sldId id="257"/>
            <p14:sldId id="258"/>
            <p14:sldId id="260"/>
            <p14:sldId id="264"/>
            <p14:sldId id="261"/>
            <p14:sldId id="262"/>
            <p14:sldId id="263"/>
            <p14:sldId id="266"/>
            <p14:sldId id="267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814"/>
    <a:srgbClr val="9AF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3" autoAdjust="0"/>
    <p:restoredTop sz="94649" autoAdjust="0"/>
  </p:normalViewPr>
  <p:slideViewPr>
    <p:cSldViewPr>
      <p:cViewPr varScale="1">
        <p:scale>
          <a:sx n="104" d="100"/>
          <a:sy n="104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29C90-BD10-6E47-A417-C09F5BE68506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D7C1E-9BF3-F443-9118-E8AC442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3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4F7F8-128F-8B40-AB0A-B0DFFF84725B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197B-9374-BF4B-B8BE-63331F52F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2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79625"/>
            <a:ext cx="7772400" cy="155575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600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362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AA0EF1-BE6C-AA49-BFDC-3E0CBE622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DCC58-F81D-1A41-8906-9B03F6271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06363"/>
            <a:ext cx="2000250" cy="5989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06363"/>
            <a:ext cx="5848350" cy="5989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EA00F-1B26-F347-BC79-A80E7097F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9C991-83E6-BB4C-85DC-AC83DEF9DC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411B2-E663-C04A-BABF-04A7B5045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E90ED-CBCE-2946-850F-86D63AE873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D166A-A95E-BA4B-93EF-3100487C0E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4C596-46D6-E043-B8B2-D8BD48FB2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B7293-651F-D84C-B50F-79FF16D0CA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0BD19-B126-0A4F-956B-1651F7AFF0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11BFB-7DDC-E84F-B4D6-3FBA41EE04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363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248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248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2C958B1-AF52-C946-A121-C3BA66F54AD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50" y="894502"/>
            <a:ext cx="2857500" cy="32469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How to Engineer a Model in 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24350"/>
              </p:ext>
            </p:extLst>
          </p:nvPr>
        </p:nvGraphicFramePr>
        <p:xfrm>
          <a:off x="762000" y="1397001"/>
          <a:ext cx="7620000" cy="463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38200"/>
                <a:gridCol w="1917970"/>
                <a:gridCol w="4863830"/>
              </a:tblGrid>
              <a:tr h="53098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Slides</a:t>
                      </a:r>
                      <a:endParaRPr lang="en-US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Topic</a:t>
                      </a:r>
                      <a:endParaRPr lang="en-US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 anchor="b"/>
                </a:tc>
              </a:tr>
              <a:tr h="718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– 3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Understanding</a:t>
                      </a:r>
                      <a:r>
                        <a:rPr lang="en-US" sz="1400" baseline="0" dirty="0" smtClean="0"/>
                        <a:t> the modeling process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Historical</a:t>
                      </a:r>
                      <a:r>
                        <a:rPr lang="en-US" sz="1400" baseline="0" dirty="0" smtClean="0"/>
                        <a:t> d</a:t>
                      </a:r>
                      <a:r>
                        <a:rPr lang="en-US" sz="1400" dirty="0" smtClean="0"/>
                        <a:t>ata exploration and</a:t>
                      </a:r>
                      <a:r>
                        <a:rPr lang="en-US" sz="1400" baseline="0" dirty="0" smtClean="0"/>
                        <a:t> (Mathematical) model formulation</a:t>
                      </a:r>
                      <a:endParaRPr lang="en-US" sz="1400" dirty="0"/>
                    </a:p>
                  </a:txBody>
                  <a:tcPr anchor="ctr"/>
                </a:tc>
              </a:tr>
              <a:tr h="53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– 5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Mathematical</a:t>
                      </a:r>
                      <a:r>
                        <a:rPr lang="en-US" sz="1400" baseline="0" dirty="0" smtClean="0"/>
                        <a:t> Model Specification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Example</a:t>
                      </a:r>
                      <a:r>
                        <a:rPr lang="en-US" sz="1400" baseline="0" dirty="0" smtClean="0"/>
                        <a:t> of a Linear Model specification</a:t>
                      </a:r>
                      <a:endParaRPr lang="en-US" sz="1400" dirty="0"/>
                    </a:p>
                  </a:txBody>
                  <a:tcPr anchor="ctr"/>
                </a:tc>
              </a:tr>
              <a:tr h="53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– 7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Data Examination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 example showing exploration of</a:t>
                      </a:r>
                      <a:r>
                        <a:rPr lang="en-US" sz="1400" baseline="0" dirty="0" smtClean="0"/>
                        <a:t> the simulated unit sales data (1,925 unit sales records.)</a:t>
                      </a:r>
                      <a:endParaRPr lang="en-US" sz="1400" dirty="0"/>
                    </a:p>
                  </a:txBody>
                  <a:tcPr anchor="ctr"/>
                </a:tc>
              </a:tr>
              <a:tr h="53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Fit</a:t>
                      </a:r>
                      <a:r>
                        <a:rPr lang="en-US" sz="1400" baseline="0" dirty="0" smtClean="0"/>
                        <a:t> a Model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The model, the</a:t>
                      </a:r>
                      <a:r>
                        <a:rPr lang="en-US" sz="1400" baseline="0" dirty="0" smtClean="0"/>
                        <a:t> computed means, and “goodness of fit” criteria (note ease of model specification.)</a:t>
                      </a:r>
                      <a:endParaRPr lang="en-US" sz="1400" dirty="0"/>
                    </a:p>
                  </a:txBody>
                  <a:tcPr anchor="ctr"/>
                </a:tc>
              </a:tr>
              <a:tr h="53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 – 10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Validation of Model</a:t>
                      </a:r>
                      <a:r>
                        <a:rPr lang="en-US" sz="1400" baseline="0" dirty="0" smtClean="0"/>
                        <a:t> Fit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Scatter</a:t>
                      </a:r>
                      <a:r>
                        <a:rPr lang="en-US" sz="1400" baseline="0" dirty="0" smtClean="0"/>
                        <a:t> plot of residuals showing no outliers with respect to size of predicted value, or order of prediction</a:t>
                      </a:r>
                      <a:endParaRPr lang="en-US" sz="1400" dirty="0"/>
                    </a:p>
                  </a:txBody>
                  <a:tcPr anchor="ctr"/>
                </a:tc>
              </a:tr>
              <a:tr h="7184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Comparison</a:t>
                      </a:r>
                      <a:r>
                        <a:rPr lang="en-US" sz="1400" baseline="0" dirty="0" smtClean="0"/>
                        <a:t> of Fit Techniques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Manual</a:t>
                      </a:r>
                      <a:r>
                        <a:rPr lang="en-US" sz="1400" baseline="0" dirty="0" smtClean="0"/>
                        <a:t> technique vs. various Linear Model approaches</a:t>
                      </a:r>
                    </a:p>
                    <a:p>
                      <a:pPr algn="l"/>
                      <a:r>
                        <a:rPr lang="en-US" sz="1400" baseline="0" dirty="0" smtClean="0"/>
                        <a:t>(note ease of trying a model and concrete model evaluation methodology [goodness of fit])</a:t>
                      </a:r>
                      <a:endParaRPr lang="en-US" sz="1400" dirty="0"/>
                    </a:p>
                  </a:txBody>
                  <a:tcPr anchor="ctr"/>
                </a:tc>
              </a:tr>
              <a:tr h="5309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Vocabulary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Short explanation</a:t>
                      </a:r>
                      <a:r>
                        <a:rPr lang="en-US" sz="1400" baseline="0" dirty="0" smtClean="0"/>
                        <a:t> of modeling concepts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06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894502"/>
            <a:ext cx="6515100" cy="32469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Evaluate Per-Store/Per-Style-color Means from Linear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34" y="948640"/>
            <a:ext cx="7517732" cy="51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1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894502"/>
            <a:ext cx="5600700" cy="32469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Ease of Linear Model Construction and Validation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2163"/>
              </p:ext>
            </p:extLst>
          </p:nvPr>
        </p:nvGraphicFramePr>
        <p:xfrm>
          <a:off x="723900" y="1569721"/>
          <a:ext cx="8039100" cy="4256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/>
                <a:gridCol w="2057400"/>
                <a:gridCol w="4191000"/>
              </a:tblGrid>
              <a:tr h="27270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Model</a:t>
                      </a:r>
                      <a:endParaRPr lang="en-US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D5C814"/>
                          </a:solidFill>
                        </a:rPr>
                        <a:t>Quality</a:t>
                      </a:r>
                    </a:p>
                  </a:txBody>
                  <a:tcPr anchor="b"/>
                </a:tc>
              </a:tr>
              <a:tr h="4090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Aggregation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Manually</a:t>
                      </a:r>
                      <a:r>
                        <a:rPr lang="en-US" sz="1200" baseline="0" dirty="0" smtClean="0"/>
                        <a:t> computed averages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No built-in Goodness</a:t>
                      </a:r>
                      <a:r>
                        <a:rPr lang="en-US" sz="1100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 of Fit (but </a:t>
                      </a:r>
                      <a:r>
                        <a:rPr lang="en-US" sz="1100" i="1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fast</a:t>
                      </a:r>
                      <a:r>
                        <a:rPr lang="en-US" sz="1100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, ~ 20 </a:t>
                      </a:r>
                      <a:r>
                        <a:rPr lang="en-US" sz="1100" baseline="0" dirty="0" err="1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ms</a:t>
                      </a:r>
                      <a:r>
                        <a:rPr lang="en-US" sz="1100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)</a:t>
                      </a:r>
                    </a:p>
                  </a:txBody>
                  <a:tcPr anchor="ctr"/>
                </a:tc>
              </a:tr>
              <a:tr h="73629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linearModel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formula = units ~ 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store:stylecolor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- 1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df</a:t>
                      </a:r>
                      <a:r>
                        <a:rPr lang="en-US" sz="1200" dirty="0" smtClean="0"/>
                        <a:t>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Predicted by store and cc, no 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Goodness</a:t>
                      </a:r>
                      <a:r>
                        <a:rPr lang="en-US" sz="1100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 of Fit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N          : 1925.      N Singular : 0.</a:t>
                      </a:r>
                    </a:p>
                    <a:p>
                      <a:r>
                        <a:rPr lang="en-US" sz="1100" dirty="0" err="1" smtClean="0">
                          <a:latin typeface="Andale Mono"/>
                          <a:cs typeface="Andale Mono"/>
                        </a:rPr>
                        <a:t>Residual_SE</a:t>
                      </a: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: 0.9501880</a:t>
                      </a:r>
                    </a:p>
                    <a:p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R-Squared  : 0.9191111</a:t>
                      </a:r>
                      <a:r>
                        <a:rPr lang="en-US" sz="1100" baseline="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Adj-R2: 0.8988888</a:t>
                      </a:r>
                    </a:p>
                  </a:txBody>
                  <a:tcPr anchor="ctr"/>
                </a:tc>
              </a:tr>
              <a:tr h="736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linearModel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formula = units ~ 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store:stylecolor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df</a:t>
                      </a:r>
                      <a:r>
                        <a:rPr lang="en-US" sz="1200" dirty="0" smtClean="0"/>
                        <a:t> 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Predicted by store,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cc, and intercept;</a:t>
                      </a:r>
                      <a:r>
                        <a:rPr lang="en-US" sz="1200" baseline="0" dirty="0" smtClean="0"/>
                        <a:t> intercept is an average base units per store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Goodness</a:t>
                      </a:r>
                      <a:r>
                        <a:rPr lang="en-US" sz="1100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 of Fit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N          : 1925.      N Singular  1.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Residual_SE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: 0.9501880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R-Squared  : 0.4679538  Adj-R2: 0.3352878</a:t>
                      </a:r>
                    </a:p>
                  </a:txBody>
                  <a:tcPr anchor="ctr"/>
                </a:tc>
              </a:tr>
              <a:tr h="924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linearModel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formula = units ~ 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stylecolor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- 1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df</a:t>
                      </a:r>
                      <a:r>
                        <a:rPr lang="en-US" sz="1200" dirty="0" smtClean="0"/>
                        <a:t>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Predicted by</a:t>
                      </a:r>
                      <a:r>
                        <a:rPr lang="en-US" sz="1200" baseline="0" dirty="0" smtClean="0"/>
                        <a:t> cc only, no intercept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Goodness</a:t>
                      </a:r>
                      <a:r>
                        <a:rPr lang="en-US" sz="1100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 of Fit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Residual_SE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: 1.08128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R-Squared  : 0.8728     Adj-R2: 0.8691</a:t>
                      </a:r>
                    </a:p>
                  </a:txBody>
                  <a:tcPr anchor="ctr"/>
                </a:tc>
              </a:tr>
              <a:tr h="924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linearModel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formula = units ~ store - 1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df</a:t>
                      </a:r>
                      <a:r>
                        <a:rPr lang="en-US" sz="1200" dirty="0" smtClean="0"/>
                        <a:t> 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Predicted by</a:t>
                      </a:r>
                      <a:r>
                        <a:rPr lang="en-US" sz="1200" baseline="0" dirty="0" smtClean="0"/>
                        <a:t> store only, no intercept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Goodness</a:t>
                      </a:r>
                      <a:r>
                        <a:rPr lang="en-US" sz="1100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 of Fit</a:t>
                      </a:r>
                      <a:endParaRPr lang="en-US" sz="1100" kern="1200" baseline="0" dirty="0" smtClean="0">
                        <a:solidFill>
                          <a:schemeClr val="tx1"/>
                        </a:solidFill>
                        <a:latin typeface="Andale Mono"/>
                        <a:ea typeface="+mn-ea"/>
                        <a:cs typeface="Andale Mono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Residual_SE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: 1.02609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R-squared  : 0.8825    Adj-R2:  0.8821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15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825" y="894502"/>
            <a:ext cx="3562350" cy="4008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Modeling Vocabulary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41788"/>
              </p:ext>
            </p:extLst>
          </p:nvPr>
        </p:nvGraphicFramePr>
        <p:xfrm>
          <a:off x="323850" y="1524000"/>
          <a:ext cx="8496300" cy="448592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30843"/>
                <a:gridCol w="6165457"/>
              </a:tblGrid>
              <a:tr h="3607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Definition</a:t>
                      </a:r>
                      <a:endParaRPr lang="en-US" sz="1400" dirty="0"/>
                    </a:p>
                  </a:txBody>
                  <a:tcPr anchor="ctr"/>
                </a:tc>
              </a:tr>
              <a:tr h="6006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Coefficients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the case of our linear model, these would be the desired average unit sales per store and cc.</a:t>
                      </a:r>
                      <a:endParaRPr lang="en-US" sz="1400" dirty="0"/>
                    </a:p>
                  </a:txBody>
                  <a:tcPr anchor="ctr"/>
                </a:tc>
              </a:tr>
              <a:tr h="6006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Error</a:t>
                      </a:r>
                      <a:r>
                        <a:rPr lang="en-US" sz="1400" baseline="0" dirty="0" smtClean="0"/>
                        <a:t> of Estimate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standard error of estimate is a measure of the accuracy of  model predictions.  Prediction errors are larger than static </a:t>
                      </a:r>
                      <a:r>
                        <a:rPr lang="en-US" sz="1400" smtClean="0"/>
                        <a:t>standard</a:t>
                      </a:r>
                      <a:r>
                        <a:rPr lang="en-US" sz="1400" baseline="0" smtClean="0"/>
                        <a:t> errors.</a:t>
                      </a:r>
                      <a:endParaRPr lang="en-US" sz="1400" dirty="0"/>
                    </a:p>
                  </a:txBody>
                  <a:tcPr anchor="ctr"/>
                </a:tc>
              </a:tr>
              <a:tr h="524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Error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standard error (SE) is the standard deviation of the sampling distribution of a statistic, most commonly of the sample mean.</a:t>
                      </a:r>
                      <a:endParaRPr lang="en-US" sz="1400" dirty="0"/>
                    </a:p>
                  </a:txBody>
                  <a:tcPr anchor="ctr"/>
                </a:tc>
              </a:tr>
              <a:tr h="5176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Goodness of Fit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</a:t>
                      </a:r>
                      <a:r>
                        <a:rPr lang="en-US" sz="1400" baseline="0" dirty="0" smtClean="0"/>
                        <a:t> assessment of how well a mathematical model predicts the observed data (see https://en.wikipedia.org/wiki/Goodness_of_fit.) </a:t>
                      </a:r>
                      <a:endParaRPr lang="en-US" sz="1400" dirty="0"/>
                    </a:p>
                  </a:txBody>
                  <a:tcPr anchor="ctr"/>
                </a:tc>
              </a:tr>
              <a:tr h="8915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commonly used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measure of goodness; 0 &lt;= R</a:t>
                      </a:r>
                      <a:r>
                        <a:rPr lang="en-US" sz="1400" baseline="30000" dirty="0" smtClean="0"/>
                        <a:t>2 </a:t>
                      </a:r>
                      <a:r>
                        <a:rPr lang="en-US" sz="1400" dirty="0" smtClean="0"/>
                        <a:t>&lt;= 1.0, with larger values indicating a better fit than smaller values (see http://web.maths.unsw.edu.au/~adelle/Garvan/Assays/</a:t>
                      </a:r>
                      <a:r>
                        <a:rPr lang="en-US" sz="1400" dirty="0" err="1" smtClean="0"/>
                        <a:t>GoodnessOfFit.html</a:t>
                      </a:r>
                      <a:r>
                        <a:rPr lang="en-US" sz="1400" dirty="0" smtClean="0"/>
                        <a:t>.)</a:t>
                      </a:r>
                    </a:p>
                  </a:txBody>
                  <a:tcPr anchor="ctr"/>
                </a:tc>
              </a:tr>
              <a:tr h="989632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Response and predictor variable(s) relationship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a linear model used to obtain</a:t>
                      </a:r>
                      <a:r>
                        <a:rPr lang="en-US" sz="1400" baseline="0" dirty="0" smtClean="0"/>
                        <a:t> averages in our case</a:t>
                      </a:r>
                      <a:r>
                        <a:rPr lang="en-US" sz="1400" dirty="0" smtClean="0"/>
                        <a:t>, the coefficients</a:t>
                      </a:r>
                      <a:r>
                        <a:rPr lang="en-US" sz="1400" baseline="0" dirty="0" smtClean="0"/>
                        <a:t> of fitted model and their  standard errors assess the comparative relationship.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Response of predicted Units = </a:t>
                      </a:r>
                      <a:r>
                        <a:rPr lang="en-US" sz="1400" baseline="0" dirty="0" err="1" smtClean="0"/>
                        <a:t>LinearModel</a:t>
                      </a:r>
                      <a:r>
                        <a:rPr lang="en-US" sz="1400" baseline="0" dirty="0" smtClean="0"/>
                        <a:t>(predictors: store, cc)  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350" y="1524000"/>
            <a:ext cx="81153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Before mathematical modeling, one must: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Understand the mechanics of the Sales process being modeled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Understand the goal of the model (e.g., predict future sales)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Express the model in Mathematical terms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Express the objective in Mathematical terms (e.g., Goodness of Fit)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Understand the input data (missing values, range errors, inconsistent data)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u"/>
            </a:pPr>
            <a:r>
              <a:rPr lang="en-US" dirty="0" smtClean="0"/>
              <a:t>Understand the scaling, calculation, and numerical stability problems in computing the solution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3143250" y="894503"/>
            <a:ext cx="2857500" cy="32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How to Engineer a Model in 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1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894502"/>
            <a:ext cx="4724400" cy="32469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Mechanics of </a:t>
            </a:r>
            <a:r>
              <a:rPr lang="en-US" dirty="0"/>
              <a:t>The </a:t>
            </a:r>
            <a:r>
              <a:rPr lang="en-US" dirty="0" smtClean="0"/>
              <a:t>Simplified Sales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0442" y="1600200"/>
            <a:ext cx="5763116" cy="187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FFFF00"/>
                </a:solidFill>
              </a:rPr>
              <a:t>The Sales Process: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Items are sold I transactions occurring in a store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Stores are managed by Departments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Items have a style and color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 number of units of items are sold in a week period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209800" y="1127760"/>
            <a:ext cx="4724400" cy="33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And the Analytic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1021" y="3962400"/>
            <a:ext cx="6081958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9AFF2A"/>
                </a:solidFill>
              </a:rPr>
              <a:t>The Analytic Goal: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solidFill>
                  <a:srgbClr val="9AFF2A"/>
                </a:solidFill>
              </a:rPr>
              <a:t>Predict </a:t>
            </a:r>
            <a:r>
              <a:rPr lang="en-US" b="1" u="sng" dirty="0" smtClean="0">
                <a:solidFill>
                  <a:srgbClr val="9AFF2A"/>
                </a:solidFill>
              </a:rPr>
              <a:t>A</a:t>
            </a:r>
            <a:r>
              <a:rPr lang="en-US" dirty="0" smtClean="0">
                <a:solidFill>
                  <a:srgbClr val="9AFF2A"/>
                </a:solidFill>
              </a:rPr>
              <a:t>verage number of units sold </a:t>
            </a:r>
            <a:r>
              <a:rPr lang="en-US" b="1" u="sng" dirty="0" smtClean="0">
                <a:solidFill>
                  <a:srgbClr val="9AFF2A"/>
                </a:solidFill>
              </a:rPr>
              <a:t>P</a:t>
            </a:r>
            <a:r>
              <a:rPr lang="en-US" dirty="0" smtClean="0">
                <a:solidFill>
                  <a:srgbClr val="9AFF2A"/>
                </a:solidFill>
              </a:rPr>
              <a:t>er </a:t>
            </a:r>
            <a:r>
              <a:rPr lang="en-US" b="1" u="sng" dirty="0" smtClean="0">
                <a:solidFill>
                  <a:srgbClr val="9AFF2A"/>
                </a:solidFill>
              </a:rPr>
              <a:t>S</a:t>
            </a:r>
            <a:r>
              <a:rPr lang="en-US" dirty="0" smtClean="0">
                <a:solidFill>
                  <a:srgbClr val="9AFF2A"/>
                </a:solidFill>
              </a:rPr>
              <a:t>tore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solidFill>
                  <a:srgbClr val="9AFF2A"/>
                </a:solidFill>
              </a:rPr>
              <a:t>Prediction based on assumption that past time period APS predicts future time period APS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solidFill>
                  <a:srgbClr val="9AFF2A"/>
                </a:solidFill>
              </a:rPr>
              <a:t>The predictor characteristics are Department, Store and Style-Color combination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50" y="894502"/>
            <a:ext cx="2857500" cy="32469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Mathematical Model 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12034"/>
              </p:ext>
            </p:extLst>
          </p:nvPr>
        </p:nvGraphicFramePr>
        <p:xfrm>
          <a:off x="190500" y="1524000"/>
          <a:ext cx="8763000" cy="68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Document" r:id="rId4" imgW="5486400" imgH="406400" progId="Word.Document.12">
                  <p:embed/>
                </p:oleObj>
              </mc:Choice>
              <mc:Fallback>
                <p:oleObj name="Document" r:id="rId4" imgW="5486400" imgH="4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" y="1524000"/>
                        <a:ext cx="8763000" cy="686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2438400"/>
            <a:ext cx="807720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E(…) – linear model estimate per store and cc (style-color.)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U(</a:t>
            </a:r>
            <a:r>
              <a:rPr lang="en-US" sz="2000" dirty="0" err="1" smtClean="0"/>
              <a:t>store,cc</a:t>
            </a:r>
            <a:r>
              <a:rPr lang="en-US" sz="2000" dirty="0" smtClean="0"/>
              <a:t>) – units sold for a given store and cc.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I(</a:t>
            </a:r>
            <a:r>
              <a:rPr lang="en-US" sz="2000" dirty="0" err="1" smtClean="0"/>
              <a:t>store,cc</a:t>
            </a:r>
            <a:r>
              <a:rPr lang="en-US" sz="2000" dirty="0" smtClean="0"/>
              <a:t>) – factor for a specific store and cc; 1 if this observation is this store and cc, zero otherwise.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l-GR" sz="2000" dirty="0" smtClean="0"/>
              <a:t>Β</a:t>
            </a:r>
            <a:r>
              <a:rPr lang="en-US" sz="2000" dirty="0" smtClean="0"/>
              <a:t>(store, cc) – linear model computed coefficient for this store and cc.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/>
              <a:t>ε</a:t>
            </a:r>
            <a:r>
              <a:rPr lang="en-US" sz="2000" dirty="0" smtClean="0"/>
              <a:t> – error term, errors are uncorrelated, normally distributed with zero mean and uniform </a:t>
            </a:r>
            <a:r>
              <a:rPr lang="en-US" sz="2000" dirty="0" err="1" smtClean="0"/>
              <a:t>σ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50" y="894502"/>
            <a:ext cx="2857500" cy="32469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Data Frame Model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78050"/>
              </p:ext>
            </p:extLst>
          </p:nvPr>
        </p:nvGraphicFramePr>
        <p:xfrm>
          <a:off x="2438400" y="1371600"/>
          <a:ext cx="501769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983"/>
                <a:gridCol w="430394"/>
                <a:gridCol w="430394"/>
                <a:gridCol w="430394"/>
                <a:gridCol w="430394"/>
                <a:gridCol w="430394"/>
                <a:gridCol w="430394"/>
                <a:gridCol w="430394"/>
                <a:gridCol w="429873"/>
                <a:gridCol w="51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Units Sold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1|1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1|2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1|3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2|1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2|2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2|3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2|4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N|M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98376" y="4648200"/>
            <a:ext cx="6532558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i="1" dirty="0" smtClean="0"/>
              <a:t>N</a:t>
            </a:r>
            <a:r>
              <a:rPr lang="en-US" dirty="0" smtClean="0"/>
              <a:t>|</a:t>
            </a:r>
            <a:r>
              <a:rPr lang="en-US" i="1" dirty="0" smtClean="0"/>
              <a:t>M</a:t>
            </a:r>
            <a:r>
              <a:rPr lang="en-US" dirty="0" smtClean="0"/>
              <a:t> – Indicator variable for the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store and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CC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i="1" dirty="0" smtClean="0"/>
              <a:t>S</a:t>
            </a:r>
            <a:r>
              <a:rPr lang="en-US" dirty="0" smtClean="0"/>
              <a:t>|</a:t>
            </a:r>
            <a:r>
              <a:rPr lang="en-US" i="1" dirty="0" smtClean="0"/>
              <a:t>C</a:t>
            </a:r>
            <a:r>
              <a:rPr lang="en-US" dirty="0" smtClean="0"/>
              <a:t> – 1 if the units sold at store </a:t>
            </a:r>
            <a:r>
              <a:rPr lang="en-US" i="1" dirty="0" smtClean="0"/>
              <a:t>S</a:t>
            </a:r>
            <a:r>
              <a:rPr lang="en-US" dirty="0" smtClean="0"/>
              <a:t> were style-color </a:t>
            </a:r>
            <a:r>
              <a:rPr lang="en-US" i="1" dirty="0" smtClean="0"/>
              <a:t>C</a:t>
            </a:r>
            <a:r>
              <a:rPr lang="en-US" dirty="0" smtClean="0"/>
              <a:t>, else 0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l-GR" dirty="0" smtClean="0"/>
              <a:t>Β</a:t>
            </a:r>
            <a:r>
              <a:rPr lang="en-US" baseline="-25000" dirty="0" err="1" smtClean="0"/>
              <a:t>sc</a:t>
            </a:r>
            <a:r>
              <a:rPr lang="en-US" dirty="0" smtClean="0"/>
              <a:t> – The model coefficient for store </a:t>
            </a:r>
            <a:r>
              <a:rPr lang="en-US" i="1" dirty="0" smtClean="0"/>
              <a:t>s</a:t>
            </a:r>
            <a:r>
              <a:rPr lang="en-US" dirty="0" smtClean="0"/>
              <a:t> and style-color </a:t>
            </a:r>
            <a:r>
              <a:rPr lang="en-US" i="1" dirty="0" smtClean="0"/>
              <a:t>cc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Exp</a:t>
            </a:r>
            <a:r>
              <a:rPr lang="en-US" dirty="0" smtClean="0"/>
              <a:t>(Units Sold) = (1|1)β</a:t>
            </a:r>
            <a:r>
              <a:rPr lang="en-US" baseline="-25000" dirty="0" smtClean="0"/>
              <a:t>11</a:t>
            </a:r>
            <a:r>
              <a:rPr lang="en-US" dirty="0" smtClean="0"/>
              <a:t> + (1|2)β</a:t>
            </a:r>
            <a:r>
              <a:rPr lang="en-US" baseline="-25000" dirty="0" smtClean="0"/>
              <a:t>12</a:t>
            </a:r>
            <a:r>
              <a:rPr lang="en-US" dirty="0" smtClean="0"/>
              <a:t> + . . . + (N|M)β</a:t>
            </a:r>
            <a:r>
              <a:rPr lang="en-US" baseline="-25000" dirty="0" smtClean="0"/>
              <a:t>nm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4284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8925" y="894502"/>
            <a:ext cx="3486150" cy="32469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Understanding the Sales Data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7956" y="2940547"/>
            <a:ext cx="5748088" cy="323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latin typeface="Lucida Console"/>
                <a:cs typeface="Lucida Console"/>
              </a:rPr>
              <a:t>&gt; </a:t>
            </a:r>
            <a:r>
              <a:rPr lang="da-DK" sz="1200" dirty="0" err="1">
                <a:latin typeface="Lucida Console"/>
                <a:cs typeface="Lucida Console"/>
              </a:rPr>
              <a:t>library</a:t>
            </a:r>
            <a:r>
              <a:rPr lang="da-DK" sz="1200" dirty="0">
                <a:latin typeface="Lucida Console"/>
                <a:cs typeface="Lucida Console"/>
              </a:rPr>
              <a:t>(</a:t>
            </a:r>
            <a:r>
              <a:rPr lang="da-DK" sz="1200" dirty="0" err="1">
                <a:latin typeface="Lucida Console"/>
                <a:cs typeface="Lucida Console"/>
              </a:rPr>
              <a:t>pastecs</a:t>
            </a:r>
            <a:r>
              <a:rPr lang="da-DK" sz="1200" dirty="0">
                <a:latin typeface="Lucida Console"/>
                <a:cs typeface="Lucida Console"/>
              </a:rPr>
              <a:t>)</a:t>
            </a:r>
          </a:p>
          <a:p>
            <a:r>
              <a:rPr lang="da-DK" sz="1200" dirty="0">
                <a:latin typeface="Lucida Console"/>
                <a:cs typeface="Lucida Console"/>
              </a:rPr>
              <a:t>&gt; </a:t>
            </a:r>
            <a:r>
              <a:rPr lang="da-DK" sz="1200" dirty="0" err="1">
                <a:latin typeface="Lucida Console"/>
                <a:cs typeface="Lucida Console"/>
              </a:rPr>
              <a:t>stat.desc</a:t>
            </a:r>
            <a:r>
              <a:rPr lang="da-DK" sz="1200" dirty="0">
                <a:latin typeface="Lucida Console"/>
                <a:cs typeface="Lucida Console"/>
              </a:rPr>
              <a:t>(sample1aData)</a:t>
            </a:r>
          </a:p>
          <a:p>
            <a:r>
              <a:rPr lang="nl-NL" sz="1200" dirty="0">
                <a:latin typeface="Lucida Console"/>
                <a:cs typeface="Lucida Console"/>
              </a:rPr>
              <a:t> time dept store </a:t>
            </a:r>
            <a:r>
              <a:rPr lang="nl-NL" sz="1200" dirty="0" err="1">
                <a:latin typeface="Lucida Console"/>
                <a:cs typeface="Lucida Console"/>
              </a:rPr>
              <a:t>stylecolor</a:t>
            </a:r>
            <a:r>
              <a:rPr lang="nl-NL" sz="1200" dirty="0">
                <a:latin typeface="Lucida Console"/>
                <a:cs typeface="Lucida Console"/>
              </a:rPr>
              <a:t>        units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nbr.val</a:t>
            </a:r>
            <a:r>
              <a:rPr lang="nl-NL" sz="1200" dirty="0">
                <a:latin typeface="Lucida Console"/>
                <a:cs typeface="Lucida Console"/>
              </a:rPr>
              <a:t>      1.925000e+03   NA    NA         NA 1.925000e+03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nbr.null</a:t>
            </a:r>
            <a:r>
              <a:rPr lang="nl-NL" sz="1200" dirty="0">
                <a:latin typeface="Lucida Console"/>
                <a:cs typeface="Lucida Console"/>
              </a:rPr>
              <a:t>     0.000000e+00   NA    NA         NA 4.900000e+01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nbr.na</a:t>
            </a:r>
            <a:r>
              <a:rPr lang="nl-NL" sz="1200" dirty="0">
                <a:latin typeface="Lucida Console"/>
                <a:cs typeface="Lucida Console"/>
              </a:rPr>
              <a:t>       0.000000e+00   NA    NA         NA 0.000000e+00</a:t>
            </a:r>
          </a:p>
          <a:p>
            <a:r>
              <a:rPr lang="nl-NL" sz="1200" dirty="0">
                <a:latin typeface="Lucida Console"/>
                <a:cs typeface="Lucida Console"/>
              </a:rPr>
              <a:t>min          2.015000e+07   NA    NA         NA 0.000000e+00</a:t>
            </a:r>
          </a:p>
          <a:p>
            <a:r>
              <a:rPr lang="nl-NL" sz="1200" dirty="0">
                <a:latin typeface="Lucida Console"/>
                <a:cs typeface="Lucida Console"/>
              </a:rPr>
              <a:t>max          2.015238e+07   NA    NA         NA 6.000000e+00</a:t>
            </a:r>
          </a:p>
          <a:p>
            <a:r>
              <a:rPr lang="nl-NL" sz="1200" dirty="0">
                <a:latin typeface="Lucida Console"/>
                <a:cs typeface="Lucida Console"/>
              </a:rPr>
              <a:t>range        2.379000e+03   NA    NA         NA 6.000000e+00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sum</a:t>
            </a:r>
            <a:r>
              <a:rPr lang="nl-NL" sz="1200" dirty="0">
                <a:latin typeface="Lucida Console"/>
                <a:cs typeface="Lucida Console"/>
              </a:rPr>
              <a:t>          3.879104e+10   NA    NA         NA 5.297000e+03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median</a:t>
            </a:r>
            <a:r>
              <a:rPr lang="nl-NL" sz="1200" dirty="0">
                <a:latin typeface="Lucida Console"/>
                <a:cs typeface="Lucida Console"/>
              </a:rPr>
              <a:t>       2.015119e+07   NA    NA         NA 3.000000e+00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mean</a:t>
            </a:r>
            <a:r>
              <a:rPr lang="nl-NL" sz="1200" dirty="0">
                <a:latin typeface="Lucida Console"/>
                <a:cs typeface="Lucida Console"/>
              </a:rPr>
              <a:t>         2.015119e+07   NA    NA         NA 2.751688e+00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SE.mean</a:t>
            </a:r>
            <a:r>
              <a:rPr lang="nl-NL" sz="1200" dirty="0">
                <a:latin typeface="Lucida Console"/>
                <a:cs typeface="Lucida Console"/>
              </a:rPr>
              <a:t>      1.566260e+01   NA    NA         NA 2.656301e-02</a:t>
            </a:r>
          </a:p>
          <a:p>
            <a:r>
              <a:rPr lang="nl-NL" sz="1200" dirty="0">
                <a:latin typeface="Lucida Console"/>
                <a:cs typeface="Lucida Console"/>
              </a:rPr>
              <a:t>CI.mean.0.95 3.071746e+01   NA    NA         NA 5.209532e-02</a:t>
            </a:r>
          </a:p>
          <a:p>
            <a:r>
              <a:rPr lang="nl-NL" sz="1200" dirty="0">
                <a:latin typeface="Lucida Console"/>
                <a:cs typeface="Lucida Console"/>
              </a:rPr>
              <a:t>var          4.722354e+05   NA    NA         NA 1.358268e+00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std.dev</a:t>
            </a:r>
            <a:r>
              <a:rPr lang="nl-NL" sz="1200" dirty="0">
                <a:latin typeface="Lucida Console"/>
                <a:cs typeface="Lucida Console"/>
              </a:rPr>
              <a:t>      6.871938e+02   NA    NA         NA 1.165447e+00</a:t>
            </a:r>
          </a:p>
          <a:p>
            <a:r>
              <a:rPr lang="nl-NL" sz="1200" dirty="0" err="1">
                <a:latin typeface="Lucida Console"/>
                <a:cs typeface="Lucida Console"/>
              </a:rPr>
              <a:t>coef.var</a:t>
            </a:r>
            <a:r>
              <a:rPr lang="nl-NL" sz="1200" dirty="0">
                <a:latin typeface="Lucida Console"/>
                <a:cs typeface="Lucida Console"/>
              </a:rPr>
              <a:t>     3.410190e-05   NA    NA         NA 4.235390e-01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6484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 fields have no missing data and ranges make sense: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Dates between 2015000 and 2018564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Units sold are between 0 and 6.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Zero valued units sold are counted as NULL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2725" y="894502"/>
            <a:ext cx="3638550" cy="32469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Better understanding Sales Data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6612" y="1295400"/>
            <a:ext cx="545077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&gt; library</a:t>
            </a:r>
            <a:r>
              <a:rPr lang="en-US" sz="1000" dirty="0">
                <a:latin typeface="Lucida Console"/>
                <a:cs typeface="Lucida Console"/>
              </a:rPr>
              <a:t>(</a:t>
            </a:r>
            <a:r>
              <a:rPr lang="en-US" sz="1000" dirty="0" err="1">
                <a:latin typeface="Lucida Console"/>
                <a:cs typeface="Lucida Console"/>
              </a:rPr>
              <a:t>Hmisc</a:t>
            </a:r>
            <a:r>
              <a:rPr lang="en-US" sz="1000" dirty="0">
                <a:latin typeface="Lucida Console"/>
                <a:cs typeface="Lucida Console"/>
              </a:rPr>
              <a:t>)</a:t>
            </a:r>
          </a:p>
          <a:p>
            <a:pPr marL="171450" indent="-171450">
              <a:buFont typeface="Wingdings" charset="0"/>
              <a:buChar char="Ø"/>
            </a:pPr>
            <a:r>
              <a:rPr lang="en-US" sz="1000" dirty="0" smtClean="0">
                <a:latin typeface="Lucida Console"/>
                <a:cs typeface="Lucida Console"/>
              </a:rPr>
              <a:t>describe</a:t>
            </a:r>
            <a:r>
              <a:rPr lang="en-US" sz="1000" dirty="0">
                <a:latin typeface="Lucida Console"/>
                <a:cs typeface="Lucida Console"/>
              </a:rPr>
              <a:t>(sample1aData</a:t>
            </a:r>
            <a:r>
              <a:rPr lang="en-US" sz="1000" dirty="0" smtClean="0">
                <a:latin typeface="Lucida Console"/>
                <a:cs typeface="Lucida Console"/>
              </a:rPr>
              <a:t>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err="1">
                <a:latin typeface="Lucida Console"/>
                <a:cs typeface="Lucida Console"/>
              </a:rPr>
              <a:t>sampleData</a:t>
            </a:r>
            <a:r>
              <a:rPr lang="en-US" sz="1000" dirty="0">
                <a:latin typeface="Lucida Console"/>
                <a:cs typeface="Lucida Console"/>
              </a:rPr>
              <a:t>: 5  Variables      1925  Observations</a:t>
            </a:r>
          </a:p>
          <a:p>
            <a:r>
              <a:rPr lang="en-US" sz="1000" dirty="0">
                <a:latin typeface="Lucida Console"/>
                <a:cs typeface="Lucida Console"/>
              </a:rPr>
              <a:t>-------------------------------------------------------------------</a:t>
            </a:r>
            <a:r>
              <a:rPr lang="en-US" sz="1000" dirty="0" smtClean="0">
                <a:latin typeface="Lucida Console"/>
                <a:cs typeface="Lucida Console"/>
              </a:rPr>
              <a:t>-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>
                <a:latin typeface="Lucida Console"/>
                <a:cs typeface="Lucida Console"/>
              </a:rPr>
              <a:t>dept</a:t>
            </a:r>
            <a:r>
              <a:rPr lang="en-US" sz="1000" dirty="0">
                <a:latin typeface="Lucida Console"/>
                <a:cs typeface="Lucida Console"/>
              </a:rPr>
              <a:t>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   n </a:t>
            </a:r>
            <a:r>
              <a:rPr lang="en-US" sz="1000" dirty="0" smtClean="0">
                <a:latin typeface="Lucida Console"/>
                <a:cs typeface="Lucida Console"/>
              </a:rPr>
              <a:t>  missing  </a:t>
            </a:r>
            <a:r>
              <a:rPr lang="en-US" sz="1000" dirty="0">
                <a:latin typeface="Lucida Console"/>
                <a:cs typeface="Lucida Console"/>
              </a:rPr>
              <a:t>unique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</a:t>
            </a:r>
            <a:r>
              <a:rPr lang="en-US" sz="1000" dirty="0" smtClean="0">
                <a:latin typeface="Lucida Console"/>
                <a:cs typeface="Lucida Console"/>
              </a:rPr>
              <a:t>1925         </a:t>
            </a:r>
            <a:r>
              <a:rPr lang="en-US" sz="1000" dirty="0">
                <a:latin typeface="Lucida Console"/>
                <a:cs typeface="Lucida Console"/>
              </a:rPr>
              <a:t>0       5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       D01 D02 D03 D04 D05</a:t>
            </a:r>
          </a:p>
          <a:p>
            <a:r>
              <a:rPr lang="en-US" sz="1000" dirty="0">
                <a:latin typeface="Lucida Console"/>
                <a:cs typeface="Lucida Console"/>
              </a:rPr>
              <a:t>Frequency 385 385 385 385 385</a:t>
            </a:r>
          </a:p>
          <a:p>
            <a:r>
              <a:rPr lang="en-US" sz="1000" dirty="0">
                <a:latin typeface="Lucida Console"/>
                <a:cs typeface="Lucida Console"/>
              </a:rPr>
              <a:t>%          20  20  20  20  20</a:t>
            </a:r>
          </a:p>
          <a:p>
            <a:r>
              <a:rPr lang="en-US" sz="1000" dirty="0">
                <a:latin typeface="Lucida Console"/>
                <a:cs typeface="Lucida Console"/>
              </a:rPr>
              <a:t>-------------------------------------------------------------------</a:t>
            </a:r>
            <a:r>
              <a:rPr lang="en-US" sz="1000" dirty="0" smtClean="0">
                <a:latin typeface="Lucida Console"/>
                <a:cs typeface="Lucida Console"/>
              </a:rPr>
              <a:t>-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store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   </a:t>
            </a:r>
            <a:r>
              <a:rPr lang="en-US" sz="1000" dirty="0" smtClean="0">
                <a:latin typeface="Lucida Console"/>
                <a:cs typeface="Lucida Console"/>
              </a:rPr>
              <a:t>n   </a:t>
            </a:r>
            <a:r>
              <a:rPr lang="en-US" sz="1000" dirty="0">
                <a:latin typeface="Lucida Console"/>
                <a:cs typeface="Lucida Console"/>
              </a:rPr>
              <a:t>missing  unique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1925  </a:t>
            </a:r>
            <a:r>
              <a:rPr lang="en-US" sz="1000" dirty="0" smtClean="0">
                <a:latin typeface="Lucida Console"/>
                <a:cs typeface="Lucida Console"/>
              </a:rPr>
              <a:t>       </a:t>
            </a:r>
            <a:r>
              <a:rPr lang="en-US" sz="1000" dirty="0">
                <a:latin typeface="Lucida Console"/>
                <a:cs typeface="Lucida Console"/>
              </a:rPr>
              <a:t>0       7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       S0001 S0002 S0003 S0004 S0005 S0006 S0007</a:t>
            </a:r>
          </a:p>
          <a:p>
            <a:r>
              <a:rPr lang="en-US" sz="1000" dirty="0">
                <a:latin typeface="Lucida Console"/>
                <a:cs typeface="Lucida Console"/>
              </a:rPr>
              <a:t>Frequency   275   275   275   275   275   275   275</a:t>
            </a:r>
          </a:p>
          <a:p>
            <a:r>
              <a:rPr lang="en-US" sz="1000" dirty="0">
                <a:latin typeface="Lucida Console"/>
                <a:cs typeface="Lucida Console"/>
              </a:rPr>
              <a:t>%            14    14    14    14    14    14    14</a:t>
            </a:r>
          </a:p>
          <a:p>
            <a:r>
              <a:rPr lang="en-US" sz="1000" dirty="0">
                <a:latin typeface="Lucida Console"/>
                <a:cs typeface="Lucida Console"/>
              </a:rPr>
              <a:t>-------------------------------------------------------------------</a:t>
            </a:r>
            <a:r>
              <a:rPr lang="en-US" sz="1000" dirty="0" smtClean="0">
                <a:latin typeface="Lucida Console"/>
                <a:cs typeface="Lucida Console"/>
              </a:rPr>
              <a:t>-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>
                <a:latin typeface="Lucida Console"/>
                <a:cs typeface="Lucida Console"/>
              </a:rPr>
              <a:t>stylecolor</a:t>
            </a:r>
            <a:r>
              <a:rPr lang="en-US" sz="1000" dirty="0">
                <a:latin typeface="Lucida Console"/>
                <a:cs typeface="Lucida Console"/>
              </a:rPr>
              <a:t>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   n </a:t>
            </a:r>
            <a:r>
              <a:rPr lang="en-US" sz="1000" dirty="0" smtClean="0">
                <a:latin typeface="Lucida Console"/>
                <a:cs typeface="Lucida Console"/>
              </a:rPr>
              <a:t>  missing  </a:t>
            </a:r>
            <a:r>
              <a:rPr lang="en-US" sz="1000" dirty="0">
                <a:latin typeface="Lucida Console"/>
                <a:cs typeface="Lucida Console"/>
              </a:rPr>
              <a:t>unique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1925 </a:t>
            </a:r>
            <a:r>
              <a:rPr lang="en-US" sz="1000" dirty="0" smtClean="0">
                <a:latin typeface="Lucida Console"/>
                <a:cs typeface="Lucida Console"/>
              </a:rPr>
              <a:t>        </a:t>
            </a:r>
            <a:r>
              <a:rPr lang="en-US" sz="1000" dirty="0">
                <a:latin typeface="Lucida Console"/>
                <a:cs typeface="Lucida Console"/>
              </a:rPr>
              <a:t>0      55 </a:t>
            </a:r>
          </a:p>
          <a:p>
            <a:r>
              <a:rPr lang="en-US" sz="1000" dirty="0">
                <a:latin typeface="Lucida Console"/>
                <a:cs typeface="Lucida Console"/>
              </a:rPr>
              <a:t>lowest : D0001|Y001 D0001|Y002 D0001|Y003 D0001|Y004 D0001|Y005</a:t>
            </a:r>
          </a:p>
          <a:p>
            <a:r>
              <a:rPr lang="en-US" sz="1000" dirty="0">
                <a:latin typeface="Lucida Console"/>
                <a:cs typeface="Lucida Console"/>
              </a:rPr>
              <a:t>highest: D0014|Y003 D0014|Y004 D0014|Y005 D0015|Y002 D0015|Y004 </a:t>
            </a:r>
          </a:p>
          <a:p>
            <a:r>
              <a:rPr lang="en-US" sz="1000" dirty="0">
                <a:latin typeface="Lucida Console"/>
                <a:cs typeface="Lucida Console"/>
              </a:rPr>
              <a:t>-------------------------------------------------------------------</a:t>
            </a:r>
            <a:r>
              <a:rPr lang="en-US" sz="1000" dirty="0" smtClean="0">
                <a:latin typeface="Lucida Console"/>
                <a:cs typeface="Lucida Console"/>
              </a:rPr>
              <a:t>-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units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   n </a:t>
            </a:r>
            <a:r>
              <a:rPr lang="en-US" sz="1000" dirty="0" smtClean="0">
                <a:latin typeface="Lucida Console"/>
                <a:cs typeface="Lucida Console"/>
              </a:rPr>
              <a:t>  missing  </a:t>
            </a:r>
            <a:r>
              <a:rPr lang="en-US" sz="1000" dirty="0">
                <a:latin typeface="Lucida Console"/>
                <a:cs typeface="Lucida Console"/>
              </a:rPr>
              <a:t>unique    Info    Mean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1925 </a:t>
            </a:r>
            <a:r>
              <a:rPr lang="en-US" sz="1000" dirty="0" smtClean="0">
                <a:latin typeface="Lucida Console"/>
                <a:cs typeface="Lucida Console"/>
              </a:rPr>
              <a:t>        </a:t>
            </a:r>
            <a:r>
              <a:rPr lang="en-US" sz="1000" dirty="0">
                <a:latin typeface="Lucida Console"/>
                <a:cs typeface="Lucida Console"/>
              </a:rPr>
              <a:t>0       7    0.93   2.752 </a:t>
            </a:r>
          </a:p>
          <a:p>
            <a:r>
              <a:rPr lang="en-US" sz="1000" dirty="0">
                <a:latin typeface="Lucida Console"/>
                <a:cs typeface="Lucida Console"/>
              </a:rPr>
              <a:t>           0   1   2   3   4   5  6</a:t>
            </a:r>
          </a:p>
          <a:p>
            <a:r>
              <a:rPr lang="en-US" sz="1000" dirty="0">
                <a:latin typeface="Lucida Console"/>
                <a:cs typeface="Lucida Console"/>
              </a:rPr>
              <a:t>Frequency 49 220 511 652 379 101 13</a:t>
            </a:r>
          </a:p>
          <a:p>
            <a:r>
              <a:rPr lang="en-US" sz="1000" dirty="0">
                <a:latin typeface="Lucida Console"/>
                <a:cs typeface="Lucida Console"/>
              </a:rPr>
              <a:t>%          3  11  27  34  20   5 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894502"/>
            <a:ext cx="6324600" cy="32469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Find Per-Store/Per-Style-color Means with Linear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08587"/>
              </p:ext>
            </p:extLst>
          </p:nvPr>
        </p:nvGraphicFramePr>
        <p:xfrm>
          <a:off x="1009650" y="1288386"/>
          <a:ext cx="7124700" cy="4883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251"/>
                <a:gridCol w="5002449"/>
              </a:tblGrid>
              <a:tr h="446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Load Simulated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Simulated</a:t>
                      </a:r>
                      <a:r>
                        <a:rPr lang="en-US" sz="1100" baseline="0" dirty="0" smtClean="0">
                          <a:latin typeface="Andale Mono"/>
                          <a:cs typeface="Andale Mono"/>
                        </a:rPr>
                        <a:t> data with 1,925 rows required &lt; 300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Andale Mono"/>
                          <a:ea typeface="+mn-ea"/>
                          <a:cs typeface="Andale Mono"/>
                        </a:rPr>
                        <a:t>ms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Andale Mono"/>
                        <a:ea typeface="+mn-ea"/>
                        <a:cs typeface="Andale Mono"/>
                      </a:endParaRPr>
                    </a:p>
                  </a:txBody>
                  <a:tcPr anchor="ctr"/>
                </a:tc>
              </a:tr>
              <a:tr h="9072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linearModel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formula = units ~ </a:t>
                      </a: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store:stylecolor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- 1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df</a:t>
                      </a:r>
                      <a:r>
                        <a:rPr lang="en-US" sz="1200" dirty="0" smtClean="0"/>
                        <a:t>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Goodness</a:t>
                      </a:r>
                      <a:r>
                        <a:rPr lang="en-US" sz="1100" baseline="0" dirty="0" smtClean="0">
                          <a:solidFill>
                            <a:srgbClr val="D5C814"/>
                          </a:solidFill>
                          <a:latin typeface="Andale Mono"/>
                          <a:cs typeface="Andale Mono"/>
                        </a:rPr>
                        <a:t> of Fit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N          : 1925.      N Singular: 0.</a:t>
                      </a:r>
                    </a:p>
                    <a:p>
                      <a:r>
                        <a:rPr lang="en-US" sz="1100" dirty="0" err="1" smtClean="0">
                          <a:latin typeface="Andale Mono"/>
                          <a:cs typeface="Andale Mono"/>
                        </a:rPr>
                        <a:t>dfP</a:t>
                      </a: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        :  385.      </a:t>
                      </a:r>
                      <a:r>
                        <a:rPr lang="en-US" sz="1100" dirty="0" err="1" smtClean="0">
                          <a:latin typeface="Andale Mono"/>
                          <a:cs typeface="Andale Mono"/>
                        </a:rPr>
                        <a:t>dfR</a:t>
                      </a: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       : 1540.</a:t>
                      </a:r>
                    </a:p>
                    <a:p>
                      <a:r>
                        <a:rPr lang="en-US" sz="1100" dirty="0" err="1" smtClean="0">
                          <a:latin typeface="Andale Mono"/>
                          <a:cs typeface="Andale Mono"/>
                        </a:rPr>
                        <a:t>Residual_SE</a:t>
                      </a: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: 0.9501880</a:t>
                      </a:r>
                    </a:p>
                    <a:p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R-Squared  : 0.9191111</a:t>
                      </a:r>
                      <a:r>
                        <a:rPr lang="en-US" sz="1100" baseline="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en-US" sz="1100" dirty="0" err="1" smtClean="0">
                          <a:latin typeface="Andale Mono"/>
                          <a:cs typeface="Andale Mono"/>
                        </a:rPr>
                        <a:t>Adj</a:t>
                      </a: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-R-</a:t>
                      </a:r>
                      <a:r>
                        <a:rPr lang="en-US" sz="1100" dirty="0" err="1" smtClean="0">
                          <a:latin typeface="Andale Mono"/>
                          <a:cs typeface="Andale Mono"/>
                        </a:rPr>
                        <a:t>Sqr</a:t>
                      </a:r>
                      <a:r>
                        <a:rPr lang="en-US" sz="1100" dirty="0" smtClean="0">
                          <a:latin typeface="Andale Mono"/>
                          <a:cs typeface="Andale Mono"/>
                        </a:rPr>
                        <a:t> : 0.8988888</a:t>
                      </a:r>
                    </a:p>
                  </a:txBody>
                  <a:tcPr anchor="ctr"/>
                </a:tc>
              </a:tr>
              <a:tr h="1234493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Model Coefficients</a:t>
                      </a:r>
                    </a:p>
                    <a:p>
                      <a:r>
                        <a:rPr lang="en-US" sz="1200" dirty="0" smtClean="0"/>
                        <a:t>(store, cc)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1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key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          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estimate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std.error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t.value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p.value</a:t>
                      </a:r>
                      <a:endParaRPr lang="fi-FI" sz="1100" dirty="0" smtClean="0">
                        <a:latin typeface="Andale Mono"/>
                        <a:cs typeface="Andale Mono"/>
                      </a:endParaRP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1 S0001:D0001|Y001  1.4</a:t>
                      </a:r>
                      <a:r>
                        <a:rPr lang="fi-FI" sz="1100" baseline="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0.424937 3.294606 1.007982e-03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2 S0002:D0001|Y001  2.2</a:t>
                      </a:r>
                      <a:r>
                        <a:rPr lang="fi-FI" sz="1100" baseline="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0.424937 5.177238 2.548720e-07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3 S0003:D0001|Y001  2.6</a:t>
                      </a:r>
                      <a:r>
                        <a:rPr lang="fi-FI" sz="1100" baseline="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0.424937 6.118554 1.195350e-09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4 S0004:D0001|Y001  3.2</a:t>
                      </a:r>
                      <a:r>
                        <a:rPr lang="fi-FI" sz="1100" baseline="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0.424937 7.530529 8.564407e-14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5 S0005:D0001|Y001  3.0</a:t>
                      </a:r>
                      <a:r>
                        <a:rPr lang="fi-FI" sz="1100" baseline="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0.424937 7.059871 2.512662e-12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. . .</a:t>
                      </a:r>
                      <a:endParaRPr lang="en-US" sz="1100" dirty="0">
                        <a:latin typeface="Andale Mono"/>
                        <a:cs typeface="Andale Mono"/>
                      </a:endParaRPr>
                    </a:p>
                  </a:txBody>
                  <a:tcPr anchor="ctr"/>
                </a:tc>
              </a:tr>
              <a:tr h="12344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1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key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          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estimate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std.error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t.value</a:t>
                      </a:r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</a:t>
                      </a:r>
                      <a:r>
                        <a:rPr lang="fi-FI" sz="1100" dirty="0" err="1" smtClean="0">
                          <a:latin typeface="Andale Mono"/>
                          <a:cs typeface="Andale Mono"/>
                        </a:rPr>
                        <a:t>p.value</a:t>
                      </a:r>
                      <a:endParaRPr lang="fi-FI" sz="1100" dirty="0" smtClean="0">
                        <a:latin typeface="Andale Mono"/>
                        <a:cs typeface="Andale Mono"/>
                      </a:endParaRP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380 S0003:D0015|Y004  2.6  0.424937 6.118554 1.195350e-09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381 S0004:D0015|Y004  2.6  0.424937 6.118554 1.195350e-09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383 S0005:D0015|Y004  2.8  0.424937 6.589213 6.053692e-11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384 S0006:D0015|Y004  3.6  0.424937 8.471845 5.560104e-17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385 S0007:D0015|Y004  1.4  0.424937 3.294606 1.007982e-03</a:t>
                      </a:r>
                    </a:p>
                    <a:p>
                      <a:r>
                        <a:rPr lang="fi-FI" sz="1100" dirty="0" smtClean="0">
                          <a:latin typeface="Andale Mono"/>
                          <a:cs typeface="Andale Mono"/>
                        </a:rPr>
                        <a:t>                   385</a:t>
                      </a:r>
                      <a:r>
                        <a:rPr lang="fi-FI" sz="11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fi-FI" sz="1100" baseline="0" dirty="0" err="1" smtClean="0">
                          <a:latin typeface="Andale Mono"/>
                          <a:cs typeface="Andale Mono"/>
                        </a:rPr>
                        <a:t>Coefficients</a:t>
                      </a:r>
                      <a:endParaRPr lang="en-US" sz="1100" dirty="0">
                        <a:latin typeface="Andale Mono"/>
                        <a:cs typeface="Andale Mono"/>
                      </a:endParaRPr>
                    </a:p>
                  </a:txBody>
                  <a:tcPr anchor="ctr"/>
                </a:tc>
              </a:tr>
              <a:tr h="978133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summary(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fit$residuals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   Min. 1st Qu.  Median    Mean 3rd Qu.    Max. </a:t>
                      </a:r>
                    </a:p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   -2.4    -0.6     0.0     0.0     0.6     3.0 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Andale Mono"/>
                        <a:cs typeface="Andale Mono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Sales 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894502"/>
            <a:ext cx="6515100" cy="32469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Evaluate Per-Store/Per-Style-color Means from Linear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Donald_Trummell@gap.com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AA0EF1-BE6C-AA49-BFDC-3E0CBE6222A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83" y="1295400"/>
            <a:ext cx="7010034" cy="47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9940"/>
      </p:ext>
    </p:extLst>
  </p:cSld>
  <p:clrMapOvr>
    <a:masterClrMapping/>
  </p:clrMapOvr>
</p:sld>
</file>

<file path=ppt/theme/theme1.xml><?xml version="1.0" encoding="utf-8"?>
<a:theme xmlns:a="http://schemas.openxmlformats.org/drawingml/2006/main" name="TM01072146">
  <a:themeElements>
    <a:clrScheme name="Office Theme 12">
      <a:dk1>
        <a:srgbClr val="003366"/>
      </a:dk1>
      <a:lt1>
        <a:srgbClr val="FFFFFF"/>
      </a:lt1>
      <a:dk2>
        <a:srgbClr val="0000FF"/>
      </a:dk2>
      <a:lt2>
        <a:srgbClr val="CCECFF"/>
      </a:lt2>
      <a:accent1>
        <a:srgbClr val="3366CC"/>
      </a:accent1>
      <a:accent2>
        <a:srgbClr val="004570"/>
      </a:accent2>
      <a:accent3>
        <a:srgbClr val="AAAAFF"/>
      </a:accent3>
      <a:accent4>
        <a:srgbClr val="DADADA"/>
      </a:accent4>
      <a:accent5>
        <a:srgbClr val="ADB8E2"/>
      </a:accent5>
      <a:accent6>
        <a:srgbClr val="003E65"/>
      </a:accent6>
      <a:hlink>
        <a:srgbClr val="99CCFF"/>
      </a:hlink>
      <a:folHlink>
        <a:srgbClr val="FFE701"/>
      </a:folHlink>
    </a:clrScheme>
    <a:fontScheme name="Office Theme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336699"/>
        </a:dk1>
        <a:lt1>
          <a:srgbClr val="FFFFFF"/>
        </a:lt1>
        <a:dk2>
          <a:srgbClr val="969696"/>
        </a:dk2>
        <a:lt2>
          <a:srgbClr val="E3EBF1"/>
        </a:lt2>
        <a:accent1>
          <a:srgbClr val="003399"/>
        </a:accent1>
        <a:accent2>
          <a:srgbClr val="59A7E1"/>
        </a:accent2>
        <a:accent3>
          <a:srgbClr val="C9C9C9"/>
        </a:accent3>
        <a:accent4>
          <a:srgbClr val="DADADA"/>
        </a:accent4>
        <a:accent5>
          <a:srgbClr val="AAADCA"/>
        </a:accent5>
        <a:accent6>
          <a:srgbClr val="5097CC"/>
        </a:accent6>
        <a:hlink>
          <a:srgbClr val="66CCFF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2D2015"/>
        </a:dk1>
        <a:lt1>
          <a:srgbClr val="FFFFFF"/>
        </a:lt1>
        <a:dk2>
          <a:srgbClr val="A17A4B"/>
        </a:dk2>
        <a:lt2>
          <a:srgbClr val="DFC08D"/>
        </a:lt2>
        <a:accent1>
          <a:srgbClr val="8C7B70"/>
        </a:accent1>
        <a:accent2>
          <a:srgbClr val="354FBB"/>
        </a:accent2>
        <a:accent3>
          <a:srgbClr val="CDBEB1"/>
        </a:accent3>
        <a:accent4>
          <a:srgbClr val="DADADA"/>
        </a:accent4>
        <a:accent5>
          <a:srgbClr val="C5BFBB"/>
        </a:accent5>
        <a:accent6>
          <a:srgbClr val="2F47A9"/>
        </a:accent6>
        <a:hlink>
          <a:srgbClr val="CCB400"/>
        </a:hlink>
        <a:folHlink>
          <a:srgbClr val="BEC9C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77777"/>
        </a:dk1>
        <a:lt1>
          <a:srgbClr val="FFFFFF"/>
        </a:lt1>
        <a:dk2>
          <a:srgbClr val="A1A496"/>
        </a:dk2>
        <a:lt2>
          <a:srgbClr val="D1D1CB"/>
        </a:lt2>
        <a:accent1>
          <a:srgbClr val="909082"/>
        </a:accent1>
        <a:accent2>
          <a:srgbClr val="6484C4"/>
        </a:accent2>
        <a:accent3>
          <a:srgbClr val="CDCFC9"/>
        </a:accent3>
        <a:accent4>
          <a:srgbClr val="DADADA"/>
        </a:accent4>
        <a:accent5>
          <a:srgbClr val="C6C6C1"/>
        </a:accent5>
        <a:accent6>
          <a:srgbClr val="5A77B1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E3E5C"/>
        </a:dk1>
        <a:lt1>
          <a:srgbClr val="FFFFFF"/>
        </a:lt1>
        <a:dk2>
          <a:srgbClr val="819DC5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C1CCD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5A58"/>
        </a:dk1>
        <a:lt1>
          <a:srgbClr val="99CCFF"/>
        </a:lt1>
        <a:dk2>
          <a:srgbClr val="0099CC"/>
        </a:dk2>
        <a:lt2>
          <a:srgbClr val="CCECFF"/>
        </a:lt2>
        <a:accent1>
          <a:srgbClr val="256487"/>
        </a:accent1>
        <a:accent2>
          <a:srgbClr val="6D6FC7"/>
        </a:accent2>
        <a:accent3>
          <a:srgbClr val="AACAE2"/>
        </a:accent3>
        <a:accent4>
          <a:srgbClr val="82AEDA"/>
        </a:accent4>
        <a:accent5>
          <a:srgbClr val="ACB8C3"/>
        </a:accent5>
        <a:accent6>
          <a:srgbClr val="6264B4"/>
        </a:accent6>
        <a:hlink>
          <a:srgbClr val="85A8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B2B2B2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979797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CCFFFF"/>
        </a:lt1>
        <a:dk2>
          <a:srgbClr val="CCECFF"/>
        </a:dk2>
        <a:lt2>
          <a:srgbClr val="99CCFF"/>
        </a:lt2>
        <a:accent1>
          <a:srgbClr val="99CCFF"/>
        </a:accent1>
        <a:accent2>
          <a:srgbClr val="003399"/>
        </a:accent2>
        <a:accent3>
          <a:srgbClr val="E2F4FF"/>
        </a:accent3>
        <a:accent4>
          <a:srgbClr val="AEDADA"/>
        </a:accent4>
        <a:accent5>
          <a:srgbClr val="CAE2FF"/>
        </a:accent5>
        <a:accent6>
          <a:srgbClr val="002D8A"/>
        </a:accent6>
        <a:hlink>
          <a:srgbClr val="FF5050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8F8F8"/>
        </a:dk1>
        <a:lt1>
          <a:srgbClr val="FFFFFF"/>
        </a:lt1>
        <a:dk2>
          <a:srgbClr val="DDDDDD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D4D4D4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C1F00"/>
        </a:dk1>
        <a:lt1>
          <a:srgbClr val="FFF8EB"/>
        </a:lt1>
        <a:dk2>
          <a:srgbClr val="FFEBD7"/>
        </a:dk2>
        <a:lt2>
          <a:srgbClr val="FFFFF7"/>
        </a:lt2>
        <a:accent1>
          <a:srgbClr val="CC3300"/>
        </a:accent1>
        <a:accent2>
          <a:srgbClr val="BE7960"/>
        </a:accent2>
        <a:accent3>
          <a:srgbClr val="FFF3E8"/>
        </a:accent3>
        <a:accent4>
          <a:srgbClr val="DAD4C9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969696"/>
        </a:dk1>
        <a:lt1>
          <a:srgbClr val="F8F8F8"/>
        </a:lt1>
        <a:dk2>
          <a:srgbClr val="DDDDDD"/>
        </a:dk2>
        <a:lt2>
          <a:srgbClr val="CC9900"/>
        </a:lt2>
        <a:accent1>
          <a:srgbClr val="DFBB05"/>
        </a:accent1>
        <a:accent2>
          <a:srgbClr val="FF9966"/>
        </a:accent2>
        <a:accent3>
          <a:srgbClr val="EBEBEB"/>
        </a:accent3>
        <a:accent4>
          <a:srgbClr val="D4D4D4"/>
        </a:accent4>
        <a:accent5>
          <a:srgbClr val="ECDAAA"/>
        </a:accent5>
        <a:accent6>
          <a:srgbClr val="E78A5C"/>
        </a:accent6>
        <a:hlink>
          <a:srgbClr val="CC3300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808080"/>
        </a:dk1>
        <a:lt1>
          <a:srgbClr val="F8F8F8"/>
        </a:lt1>
        <a:dk2>
          <a:srgbClr val="EAEAEA"/>
        </a:dk2>
        <a:lt2>
          <a:srgbClr val="FFFFFF"/>
        </a:lt2>
        <a:accent1>
          <a:srgbClr val="99CCFF"/>
        </a:accent1>
        <a:accent2>
          <a:srgbClr val="9999FF"/>
        </a:accent2>
        <a:accent3>
          <a:srgbClr val="F3F3F3"/>
        </a:accent3>
        <a:accent4>
          <a:srgbClr val="D4D4D4"/>
        </a:accent4>
        <a:accent5>
          <a:srgbClr val="CAE2FF"/>
        </a:accent5>
        <a:accent6>
          <a:srgbClr val="8A8AE7"/>
        </a:accent6>
        <a:hlink>
          <a:srgbClr val="3333CC"/>
        </a:hlink>
        <a:folHlink>
          <a:srgbClr val="8927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3366"/>
        </a:dk1>
        <a:lt1>
          <a:srgbClr val="FFFFFF"/>
        </a:lt1>
        <a:dk2>
          <a:srgbClr val="0000FF"/>
        </a:dk2>
        <a:lt2>
          <a:srgbClr val="CCECFF"/>
        </a:lt2>
        <a:accent1>
          <a:srgbClr val="3366CC"/>
        </a:accent1>
        <a:accent2>
          <a:srgbClr val="004570"/>
        </a:accent2>
        <a:accent3>
          <a:srgbClr val="AAAAFF"/>
        </a:accent3>
        <a:accent4>
          <a:srgbClr val="DADADA"/>
        </a:accent4>
        <a:accent5>
          <a:srgbClr val="ADB8E2"/>
        </a:accent5>
        <a:accent6>
          <a:srgbClr val="003E65"/>
        </a:accent6>
        <a:hlink>
          <a:srgbClr val="99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808080"/>
        </a:dk1>
        <a:lt1>
          <a:srgbClr val="FFFFFF"/>
        </a:lt1>
        <a:dk2>
          <a:srgbClr val="CCCCFF"/>
        </a:dk2>
        <a:lt2>
          <a:srgbClr val="F8F8F8"/>
        </a:lt2>
        <a:accent1>
          <a:srgbClr val="85ADDD"/>
        </a:accent1>
        <a:accent2>
          <a:srgbClr val="333399"/>
        </a:accent2>
        <a:accent3>
          <a:srgbClr val="E2E2FF"/>
        </a:accent3>
        <a:accent4>
          <a:srgbClr val="DADADA"/>
        </a:accent4>
        <a:accent5>
          <a:srgbClr val="C2D3EB"/>
        </a:accent5>
        <a:accent6>
          <a:srgbClr val="2D2D8A"/>
        </a:accent6>
        <a:hlink>
          <a:srgbClr val="0250C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TM01072146</Template>
  <TotalTime>1848</TotalTime>
  <Words>2073</Words>
  <Application>Microsoft Macintosh PowerPoint</Application>
  <PresentationFormat>On-screen Show (4:3)</PresentationFormat>
  <Paragraphs>314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TM01072146</vt:lpstr>
      <vt:lpstr>Document</vt:lpstr>
      <vt:lpstr>Predictive Sales R Model</vt:lpstr>
      <vt:lpstr>Predictive Sales R Model</vt:lpstr>
      <vt:lpstr>Predictive Sales R Model</vt:lpstr>
      <vt:lpstr>Predictive Sales R Model</vt:lpstr>
      <vt:lpstr>Predictive Sales R Model</vt:lpstr>
      <vt:lpstr>Predictive Sales R Model</vt:lpstr>
      <vt:lpstr>Predictive Sales R Model</vt:lpstr>
      <vt:lpstr>Predictive Sales R Model</vt:lpstr>
      <vt:lpstr>Predictive Sales R Model</vt:lpstr>
      <vt:lpstr>Predictive Sales R Model</vt:lpstr>
      <vt:lpstr>Predictive Sales R Model</vt:lpstr>
      <vt:lpstr>Predictive Sales R Model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Sales Model</dc:title>
  <dc:subject>Modeling Unit Sales in R</dc:subject>
  <dc:creator>Donald Trummell</dc:creator>
  <cp:keywords>Linear Regression Modeling R</cp:keywords>
  <dc:description/>
  <cp:lastModifiedBy>Donald Trummell</cp:lastModifiedBy>
  <cp:revision>128</cp:revision>
  <cp:lastPrinted>2015-07-10T19:49:58Z</cp:lastPrinted>
  <dcterms:created xsi:type="dcterms:W3CDTF">1601-01-01T00:00:00Z</dcterms:created>
  <dcterms:modified xsi:type="dcterms:W3CDTF">2015-07-11T15:32:35Z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TC010721461033</vt:lpwstr>
  </property>
</Properties>
</file>