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83" r:id="rId13"/>
    <p:sldId id="260" r:id="rId14"/>
    <p:sldId id="265" r:id="rId15"/>
    <p:sldId id="266" r:id="rId16"/>
    <p:sldId id="267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4" r:id="rId26"/>
    <p:sldId id="285" r:id="rId27"/>
    <p:sldId id="261" r:id="rId28"/>
    <p:sldId id="262" r:id="rId29"/>
    <p:sldId id="263" r:id="rId30"/>
    <p:sldId id="264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7999EE-D396-3E62-70C1-5AE18B0F1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7E8E5B0-7241-C75E-690D-E80D9AB03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AA1803-348F-ABE5-190F-AD1E258DB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FD7C-3E2E-434E-8C7E-515C0E6E9878}" type="datetimeFigureOut">
              <a:rPr lang="zh-TW" altLang="en-US" smtClean="0"/>
              <a:t>2023/12/8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F936DE-8325-6E60-F93F-4B889926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765EE3-B0BB-C749-D81F-7111E7DD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2DFE-F002-4D22-B37E-D2BC12E6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77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782CF8-4AC4-E2B1-F59C-4BEBAAC78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D1E2AE2-900F-D17C-6409-7B0A58541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87254D-4C46-9870-F4D4-C6B551700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FD7C-3E2E-434E-8C7E-515C0E6E9878}" type="datetimeFigureOut">
              <a:rPr lang="zh-TW" altLang="en-US" smtClean="0"/>
              <a:t>2023/12/8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2C6C9A-DF37-6FF9-FF93-773CA20E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3CF504-FC37-5F6E-69FA-D6A0ABD7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2DFE-F002-4D22-B37E-D2BC12E6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28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1DB4D82-226C-9ED7-E5D0-681E30FC2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9F1869C-FBF6-9EFB-8E5B-22CE6C96D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1FBD7E-BCED-BCB1-0972-BA45F2C63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FD7C-3E2E-434E-8C7E-515C0E6E9878}" type="datetimeFigureOut">
              <a:rPr lang="zh-TW" altLang="en-US" smtClean="0"/>
              <a:t>2023/12/8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4BFFCB-B3C6-EB34-CC73-65FD9C849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65736A-E8A1-7E0C-0E2B-AA79E1B2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2DFE-F002-4D22-B37E-D2BC12E6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3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FAEBE2-FA99-0C99-4E1A-8431BFB9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56B5AF-A1DB-DC1F-8C8C-7D7BAAE67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A96E3B-7F12-5261-5C52-251E2E13B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FD7C-3E2E-434E-8C7E-515C0E6E9878}" type="datetimeFigureOut">
              <a:rPr lang="zh-TW" altLang="en-US" smtClean="0"/>
              <a:t>2023/12/8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109520-C7EC-40CB-5B5B-3CDD61C46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17F2EA-0D6D-57F3-C301-27542ED0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2DFE-F002-4D22-B37E-D2BC12E6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13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DD9F55-B88D-2875-0D4A-F13410AE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91CDC1-869E-E8EF-AC27-D0757691E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D74DE1-F9D1-58DB-4AE9-3CA04F3F1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FD7C-3E2E-434E-8C7E-515C0E6E9878}" type="datetimeFigureOut">
              <a:rPr lang="zh-TW" altLang="en-US" smtClean="0"/>
              <a:t>2023/12/8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1C470C-6AD9-E171-FBA4-1568996E4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CF9570-2466-766B-0A40-A8E9AD7F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2DFE-F002-4D22-B37E-D2BC12E6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88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DA5172-6966-1DC8-5EA7-87EAEAA7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24834E-0F03-27DF-F647-3A234F21F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2985B6-8BD0-498B-EE1A-7DDC4F794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0886FEF-C445-27B7-8D52-8CAA703D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FD7C-3E2E-434E-8C7E-515C0E6E9878}" type="datetimeFigureOut">
              <a:rPr lang="zh-TW" altLang="en-US" smtClean="0"/>
              <a:t>2023/12/8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CADE8B-86AF-B4E0-A02C-4506D8F8F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9112C9-EEA7-928A-88B2-091C6CA8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2DFE-F002-4D22-B37E-D2BC12E6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99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D2976-F903-1ECB-CA77-DD1D986F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042C69-8D2E-45B4-D95D-16C822A45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D66854-93C3-F115-19EF-FD12B20B5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A1A935-17BD-DE0E-3795-DC37E993C4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0E60A4B-AAC2-756B-55CE-A9A4ED432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E1E8AB5-07A0-2FC8-558D-5FB57CA96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FD7C-3E2E-434E-8C7E-515C0E6E9878}" type="datetimeFigureOut">
              <a:rPr lang="zh-TW" altLang="en-US" smtClean="0"/>
              <a:t>2023/12/8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E7540F7-1327-7E19-2CC5-6E3E8BFCA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9C32196-4090-3355-99F8-FF806A54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2DFE-F002-4D22-B37E-D2BC12E6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61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F0592C-9A31-4FF6-D68A-232D62A6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A508497-B9B0-0352-81B7-80827E9C8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FD7C-3E2E-434E-8C7E-515C0E6E9878}" type="datetimeFigureOut">
              <a:rPr lang="zh-TW" altLang="en-US" smtClean="0"/>
              <a:t>2023/12/8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0EB110A-81B4-999A-7597-BB0097A25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606850F-10F2-9B11-2B1C-D0C7A5276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2DFE-F002-4D22-B37E-D2BC12E6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43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CA70160-384B-AB49-AA5C-9399FD503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FD7C-3E2E-434E-8C7E-515C0E6E9878}" type="datetimeFigureOut">
              <a:rPr lang="zh-TW" altLang="en-US" smtClean="0"/>
              <a:t>2023/12/8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E981584-E19B-FA67-7E1B-2AFBDA4AA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199773-9D55-2F79-7D1D-6407B891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2DFE-F002-4D22-B37E-D2BC12E6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72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EF612A-235F-05C9-1BDF-8173A3E7C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8BB1E7-28BC-425B-CD26-ADD9E9716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3456434-30E5-4F21-F671-133F563DF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F67370-8A74-19EF-52A8-A3055CD7B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FD7C-3E2E-434E-8C7E-515C0E6E9878}" type="datetimeFigureOut">
              <a:rPr lang="zh-TW" altLang="en-US" smtClean="0"/>
              <a:t>2023/12/8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190B3A-7B7E-3155-59D0-63320AE1A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CEE7B36-DFA7-0233-F8C9-6EB5A763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2DFE-F002-4D22-B37E-D2BC12E6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02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FEDCD0-7CF1-1C79-524E-2D60C1903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F067FC5-BF9B-73E7-0975-B85E4AA4F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C1C91E0-FDBC-BABC-0591-E20000BF4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180F59F-6AEF-23FB-380F-F8FF6B7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FD7C-3E2E-434E-8C7E-515C0E6E9878}" type="datetimeFigureOut">
              <a:rPr lang="zh-TW" altLang="en-US" smtClean="0"/>
              <a:t>2023/12/8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2E3C4F2-736B-4C42-C385-E2F80D6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F6045E-53A1-71D6-CC14-DC57C7CE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2DFE-F002-4D22-B37E-D2BC12E6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21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4F10E1D-DD27-B263-95BF-14D8CD8F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D076C9-BADB-10BA-833B-2FCBEAEB2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8E47B5-126F-8143-0AC6-09A8D104E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1FD7C-3E2E-434E-8C7E-515C0E6E9878}" type="datetimeFigureOut">
              <a:rPr lang="zh-TW" altLang="en-US" smtClean="0"/>
              <a:t>2023/12/8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52A894-2E9A-0679-2477-ADA81AF27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0174F-4EB4-B083-FA6C-B7DAF6D9E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42DFE-F002-4D22-B37E-D2BC12E6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9.png"/><Relationship Id="rId4" Type="http://schemas.openxmlformats.org/officeDocument/2006/relationships/image" Target="../media/image11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10" Type="http://schemas.openxmlformats.org/officeDocument/2006/relationships/image" Target="../media/image123.png"/><Relationship Id="rId4" Type="http://schemas.openxmlformats.org/officeDocument/2006/relationships/image" Target="../media/image117.png"/><Relationship Id="rId9" Type="http://schemas.openxmlformats.org/officeDocument/2006/relationships/image" Target="../media/image1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7" Type="http://schemas.openxmlformats.org/officeDocument/2006/relationships/image" Target="../media/image109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5FBDFA43-B96B-343B-4FC3-03B21D6E85E4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廁所配置項目說明</a:t>
            </a:r>
            <a:endParaRPr lang="zh-TW" altLang="en-US" sz="32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4AFBD4-6F98-9728-CF98-2930600C7E51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C46B6A2-A8C4-EDF3-2769-477860186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86" y="1100837"/>
            <a:ext cx="9478698" cy="2857899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AB5CB603-6097-B9E5-A17A-A4FC9332BFB1}"/>
              </a:ext>
            </a:extLst>
          </p:cNvPr>
          <p:cNvSpPr txBox="1"/>
          <p:nvPr/>
        </p:nvSpPr>
        <p:spPr>
          <a:xfrm>
            <a:off x="3762738" y="3424996"/>
            <a:ext cx="743894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男廁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1C25B4AC-2334-5E9B-F512-44469F96F5FA}"/>
              </a:ext>
            </a:extLst>
          </p:cNvPr>
          <p:cNvCxnSpPr>
            <a:cxnSpLocks/>
          </p:cNvCxnSpPr>
          <p:nvPr/>
        </p:nvCxnSpPr>
        <p:spPr>
          <a:xfrm>
            <a:off x="4201551" y="3175381"/>
            <a:ext cx="0" cy="336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D827C12-EAF1-D14D-B5FD-2E2D93EC586D}"/>
              </a:ext>
            </a:extLst>
          </p:cNvPr>
          <p:cNvSpPr txBox="1"/>
          <p:nvPr/>
        </p:nvSpPr>
        <p:spPr>
          <a:xfrm>
            <a:off x="4131295" y="2007945"/>
            <a:ext cx="1272970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親子廁所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49173A2-3153-9336-3405-5DFE5819D412}"/>
              </a:ext>
            </a:extLst>
          </p:cNvPr>
          <p:cNvSpPr txBox="1"/>
          <p:nvPr/>
        </p:nvSpPr>
        <p:spPr>
          <a:xfrm>
            <a:off x="5560299" y="2006416"/>
            <a:ext cx="743894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女廁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C725CED-5D3A-4E32-11E7-904CF7A63AD8}"/>
              </a:ext>
            </a:extLst>
          </p:cNvPr>
          <p:cNvSpPr txBox="1"/>
          <p:nvPr/>
        </p:nvSpPr>
        <p:spPr>
          <a:xfrm>
            <a:off x="4491527" y="3430380"/>
            <a:ext cx="1389216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無障礙廁所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D362E23-5220-EC64-1E67-711782E59C78}"/>
              </a:ext>
            </a:extLst>
          </p:cNvPr>
          <p:cNvSpPr txBox="1"/>
          <p:nvPr/>
        </p:nvSpPr>
        <p:spPr>
          <a:xfrm>
            <a:off x="6368822" y="2006416"/>
            <a:ext cx="1880558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清潔人員休息室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F5AC8E2-3D7A-7507-3814-3003975E8150}"/>
              </a:ext>
            </a:extLst>
          </p:cNvPr>
          <p:cNvSpPr txBox="1"/>
          <p:nvPr/>
        </p:nvSpPr>
        <p:spPr>
          <a:xfrm>
            <a:off x="6206786" y="3430380"/>
            <a:ext cx="1102315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哺集乳室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E88DFD97-BE31-3CA5-FA20-AA8E0ACFA2C5}"/>
              </a:ext>
            </a:extLst>
          </p:cNvPr>
          <p:cNvCxnSpPr>
            <a:cxnSpLocks/>
          </p:cNvCxnSpPr>
          <p:nvPr/>
        </p:nvCxnSpPr>
        <p:spPr>
          <a:xfrm>
            <a:off x="4863538" y="2361349"/>
            <a:ext cx="0" cy="336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D34B2FE-4E09-4DDA-076F-32099AB6212A}"/>
              </a:ext>
            </a:extLst>
          </p:cNvPr>
          <p:cNvCxnSpPr>
            <a:cxnSpLocks/>
          </p:cNvCxnSpPr>
          <p:nvPr/>
        </p:nvCxnSpPr>
        <p:spPr>
          <a:xfrm>
            <a:off x="5249301" y="2996155"/>
            <a:ext cx="0" cy="516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69694BD8-1774-6F43-B302-C72A2F7D48F6}"/>
              </a:ext>
            </a:extLst>
          </p:cNvPr>
          <p:cNvCxnSpPr>
            <a:cxnSpLocks/>
          </p:cNvCxnSpPr>
          <p:nvPr/>
        </p:nvCxnSpPr>
        <p:spPr>
          <a:xfrm>
            <a:off x="5992251" y="2361349"/>
            <a:ext cx="0" cy="336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F5906263-E5FB-DDFE-FC1B-2450A138234D}"/>
              </a:ext>
            </a:extLst>
          </p:cNvPr>
          <p:cNvCxnSpPr>
            <a:cxnSpLocks/>
          </p:cNvCxnSpPr>
          <p:nvPr/>
        </p:nvCxnSpPr>
        <p:spPr>
          <a:xfrm>
            <a:off x="6757943" y="3175381"/>
            <a:ext cx="0" cy="336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0AB4C53E-ACB4-F883-9D80-32BA1507AD20}"/>
              </a:ext>
            </a:extLst>
          </p:cNvPr>
          <p:cNvCxnSpPr>
            <a:cxnSpLocks/>
          </p:cNvCxnSpPr>
          <p:nvPr/>
        </p:nvCxnSpPr>
        <p:spPr>
          <a:xfrm>
            <a:off x="7225739" y="2359600"/>
            <a:ext cx="0" cy="336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12DA0D5-C186-65A6-C985-845FC2C59C87}"/>
              </a:ext>
            </a:extLst>
          </p:cNvPr>
          <p:cNvSpPr txBox="1"/>
          <p:nvPr/>
        </p:nvSpPr>
        <p:spPr>
          <a:xfrm>
            <a:off x="1908928" y="4074137"/>
            <a:ext cx="4848047" cy="2263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男廁：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ManData.json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5750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女廁：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WomanData.json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5750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親子廁所：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FamilyData.json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5750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無障礙廁所：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AccessibleData.json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5750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哺集乳室：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BreastfeedingData.json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5750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清潔人員休息室：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JanitorRoomData.json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E3CAB52-26DD-E4C4-04D4-A578077D27CA}"/>
              </a:ext>
            </a:extLst>
          </p:cNvPr>
          <p:cNvSpPr txBox="1"/>
          <p:nvPr/>
        </p:nvSpPr>
        <p:spPr>
          <a:xfrm>
            <a:off x="329995" y="4051441"/>
            <a:ext cx="1766223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檔案名稱對應：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34933F2-7F60-3BA0-638A-8BB6458C571D}"/>
              </a:ext>
            </a:extLst>
          </p:cNvPr>
          <p:cNvSpPr txBox="1"/>
          <p:nvPr/>
        </p:nvSpPr>
        <p:spPr>
          <a:xfrm>
            <a:off x="6601646" y="4046124"/>
            <a:ext cx="2320923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資料中的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Level_id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2D3EDA1-30D2-8E46-47F8-966D8282673D}"/>
              </a:ext>
            </a:extLst>
          </p:cNvPr>
          <p:cNvSpPr txBox="1"/>
          <p:nvPr/>
        </p:nvSpPr>
        <p:spPr>
          <a:xfrm>
            <a:off x="8688446" y="4057141"/>
            <a:ext cx="1677954" cy="2632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：出入口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5750">
              <a:lnSpc>
                <a:spcPct val="150000"/>
              </a:lnSpc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：地面層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5750">
              <a:lnSpc>
                <a:spcPct val="150000"/>
              </a:lnSpc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：轉折層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5750">
              <a:lnSpc>
                <a:spcPct val="150000"/>
              </a:lnSpc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：穿堂層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5750">
              <a:lnSpc>
                <a:spcPct val="150000"/>
              </a:lnSpc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：設備層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5750">
              <a:lnSpc>
                <a:spcPct val="150000"/>
              </a:lnSpc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：月台層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5750">
              <a:lnSpc>
                <a:spcPct val="150000"/>
              </a:lnSpc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：軌道層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6910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12E869FD-511A-84F3-A37F-5C969CAEB2EE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男廁說明</a:t>
            </a:r>
            <a:endParaRPr lang="zh-TW" altLang="en-US" sz="32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FD39A3-FEFC-3F76-B15E-D48D0C804487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F5D416E-940F-C912-1A38-13D158B1EB30}"/>
              </a:ext>
            </a:extLst>
          </p:cNvPr>
          <p:cNvSpPr txBox="1"/>
          <p:nvPr/>
        </p:nvSpPr>
        <p:spPr>
          <a:xfrm>
            <a:off x="313468" y="972136"/>
            <a:ext cx="3473527" cy="57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走道長寬說明：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Type6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8A4B70F-03E0-33C5-603D-B39FDBDB2922}"/>
              </a:ext>
            </a:extLst>
          </p:cNvPr>
          <p:cNvSpPr txBox="1"/>
          <p:nvPr/>
        </p:nvSpPr>
        <p:spPr>
          <a:xfrm>
            <a:off x="2560294" y="2714159"/>
            <a:ext cx="2453401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Aisle_Whith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1.5(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Aisle_Length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0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C94C411-2505-7CB2-6D4C-2C2E927F0C4C}"/>
              </a:ext>
            </a:extLst>
          </p:cNvPr>
          <p:cNvSpPr txBox="1"/>
          <p:nvPr/>
        </p:nvSpPr>
        <p:spPr>
          <a:xfrm>
            <a:off x="8088147" y="2752032"/>
            <a:ext cx="4339568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Aisle_Whith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1.5(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Aisle_Length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0.8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調整總長度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9.2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39E0A1F-52C4-EADF-79B0-A315A978E47A}"/>
              </a:ext>
            </a:extLst>
          </p:cNvPr>
          <p:cNvSpPr txBox="1"/>
          <p:nvPr/>
        </p:nvSpPr>
        <p:spPr>
          <a:xfrm>
            <a:off x="3326786" y="4911326"/>
            <a:ext cx="5887301" cy="102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Aisle_Whith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3.3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調整總寬度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3.4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5.2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Aisle_Length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0.8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調整總長度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9.2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會影響洗面盆位置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E08D966-469A-5B64-D5C6-C850CF380FED}"/>
              </a:ext>
            </a:extLst>
          </p:cNvPr>
          <p:cNvSpPr txBox="1"/>
          <p:nvPr/>
        </p:nvSpPr>
        <p:spPr>
          <a:xfrm>
            <a:off x="446785" y="1759665"/>
            <a:ext cx="8300399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Aisle_Whith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=&gt;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控制廁所總寬度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上下方向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，預設本來就有走道：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1.5m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Aisle_Length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=&gt;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控制廁所總長度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左右方向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，預設沒走道所以值是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0m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47A2755-1523-D118-4E43-F7364AEFF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42" y="2799331"/>
            <a:ext cx="2090659" cy="102355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445634B-A6FE-6189-28EA-85D093215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875" y="2835977"/>
            <a:ext cx="2364544" cy="112085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6E516D7-2B58-5037-FC5F-9D8FD2C68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42" y="4895363"/>
            <a:ext cx="2666360" cy="1430003"/>
          </a:xfrm>
          <a:prstGeom prst="rect">
            <a:avLst/>
          </a:prstGeom>
        </p:spPr>
      </p:pic>
      <p:sp>
        <p:nvSpPr>
          <p:cNvPr id="3" name="箭號: 向右 2">
            <a:extLst>
              <a:ext uri="{FF2B5EF4-FFF2-40B4-BE49-F238E27FC236}">
                <a16:creationId xmlns:a16="http://schemas.microsoft.com/office/drawing/2014/main" id="{C715C7B1-1C1A-4494-CDD1-CCEEC71CC2B1}"/>
              </a:ext>
            </a:extLst>
          </p:cNvPr>
          <p:cNvSpPr/>
          <p:nvPr/>
        </p:nvSpPr>
        <p:spPr>
          <a:xfrm>
            <a:off x="4820773" y="3063678"/>
            <a:ext cx="733245" cy="4621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彎曲 7">
            <a:extLst>
              <a:ext uri="{FF2B5EF4-FFF2-40B4-BE49-F238E27FC236}">
                <a16:creationId xmlns:a16="http://schemas.microsoft.com/office/drawing/2014/main" id="{B86E8125-7460-1954-ECF3-E61AA436AA84}"/>
              </a:ext>
            </a:extLst>
          </p:cNvPr>
          <p:cNvSpPr/>
          <p:nvPr/>
        </p:nvSpPr>
        <p:spPr>
          <a:xfrm rot="10800000">
            <a:off x="7281887" y="4405564"/>
            <a:ext cx="957532" cy="1250831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505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12E869FD-511A-84F3-A37F-5C969CAEB2EE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男廁說明</a:t>
            </a:r>
            <a:endParaRPr lang="zh-TW" altLang="en-US" sz="32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FD39A3-FEFC-3F76-B15E-D48D0C804487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F5D416E-940F-C912-1A38-13D158B1EB30}"/>
              </a:ext>
            </a:extLst>
          </p:cNvPr>
          <p:cNvSpPr txBox="1"/>
          <p:nvPr/>
        </p:nvSpPr>
        <p:spPr>
          <a:xfrm>
            <a:off x="313468" y="972136"/>
            <a:ext cx="3473527" cy="57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走道長寬說明：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Type7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8A4B70F-03E0-33C5-603D-B39FDBDB2922}"/>
              </a:ext>
            </a:extLst>
          </p:cNvPr>
          <p:cNvSpPr txBox="1"/>
          <p:nvPr/>
        </p:nvSpPr>
        <p:spPr>
          <a:xfrm>
            <a:off x="2372640" y="2832731"/>
            <a:ext cx="2453401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Aisle_Whith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1.5(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Aisle_Length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0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C94C411-2505-7CB2-6D4C-2C2E927F0C4C}"/>
              </a:ext>
            </a:extLst>
          </p:cNvPr>
          <p:cNvSpPr txBox="1"/>
          <p:nvPr/>
        </p:nvSpPr>
        <p:spPr>
          <a:xfrm>
            <a:off x="8084092" y="2832731"/>
            <a:ext cx="4339568" cy="102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Aisle_Whith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1.5(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Aisle_Length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1.5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調整總長度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7.5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會影響洗面盆位置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，此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洗面盆需置中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39E0A1F-52C4-EADF-79B0-A315A978E47A}"/>
              </a:ext>
            </a:extLst>
          </p:cNvPr>
          <p:cNvSpPr txBox="1"/>
          <p:nvPr/>
        </p:nvSpPr>
        <p:spPr>
          <a:xfrm>
            <a:off x="2782696" y="4766037"/>
            <a:ext cx="3895382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Aisle_Whith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2.7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調整總寬度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7.2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Aisle_Length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1.5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調整總長度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7.5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E08D966-469A-5B64-D5C6-C850CF380FED}"/>
              </a:ext>
            </a:extLst>
          </p:cNvPr>
          <p:cNvSpPr txBox="1"/>
          <p:nvPr/>
        </p:nvSpPr>
        <p:spPr>
          <a:xfrm>
            <a:off x="446785" y="1759665"/>
            <a:ext cx="8300399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Aisle_Whith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=&gt;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控制廁所總寬度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上下方向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，預設本來就有走道：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1.5m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Aisle_Length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=&gt;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控制廁所總長度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左右方向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，預設沒走道所以值是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0m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21A4F79-CD76-EAE8-563B-9F9CA811A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85" y="2849528"/>
            <a:ext cx="1904369" cy="149068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C40A68B-400E-3E32-2463-A39087135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895" y="2845671"/>
            <a:ext cx="2169197" cy="153339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3E72AF5-3669-4D57-ECC0-4A836C5E4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890" y="4761781"/>
            <a:ext cx="2381457" cy="1776989"/>
          </a:xfrm>
          <a:prstGeom prst="rect">
            <a:avLst/>
          </a:prstGeom>
        </p:spPr>
      </p:pic>
      <p:sp>
        <p:nvSpPr>
          <p:cNvPr id="3" name="箭號: 向右 2">
            <a:extLst>
              <a:ext uri="{FF2B5EF4-FFF2-40B4-BE49-F238E27FC236}">
                <a16:creationId xmlns:a16="http://schemas.microsoft.com/office/drawing/2014/main" id="{32BB7B3B-B9B2-7B9A-2043-D73FAE495C16}"/>
              </a:ext>
            </a:extLst>
          </p:cNvPr>
          <p:cNvSpPr/>
          <p:nvPr/>
        </p:nvSpPr>
        <p:spPr>
          <a:xfrm>
            <a:off x="4820773" y="3063678"/>
            <a:ext cx="733245" cy="4621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彎曲 4">
            <a:extLst>
              <a:ext uri="{FF2B5EF4-FFF2-40B4-BE49-F238E27FC236}">
                <a16:creationId xmlns:a16="http://schemas.microsoft.com/office/drawing/2014/main" id="{1553CE27-C628-5E94-63D1-E50D5A59D039}"/>
              </a:ext>
            </a:extLst>
          </p:cNvPr>
          <p:cNvSpPr/>
          <p:nvPr/>
        </p:nvSpPr>
        <p:spPr>
          <a:xfrm rot="10800000">
            <a:off x="6845766" y="4552214"/>
            <a:ext cx="957532" cy="1250831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414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12E869FD-511A-84F3-A37F-5C969CAEB2EE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男廁說明</a:t>
            </a:r>
            <a:endParaRPr lang="zh-TW" altLang="en-US" sz="32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FD39A3-FEFC-3F76-B15E-D48D0C804487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F5D416E-940F-C912-1A38-13D158B1EB30}"/>
              </a:ext>
            </a:extLst>
          </p:cNvPr>
          <p:cNvSpPr txBox="1"/>
          <p:nvPr/>
        </p:nvSpPr>
        <p:spPr>
          <a:xfrm>
            <a:off x="313468" y="972136"/>
            <a:ext cx="3473527" cy="57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廁間擺放原則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E08D966-469A-5B64-D5C6-C850CF380FED}"/>
              </a:ext>
            </a:extLst>
          </p:cNvPr>
          <p:cNvSpPr txBox="1"/>
          <p:nvPr/>
        </p:nvSpPr>
        <p:spPr>
          <a:xfrm>
            <a:off x="446787" y="1785545"/>
            <a:ext cx="4703184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15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廁間數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2/3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坐式、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1/3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蹲式，除不盡以坐式為主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915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要有高齡者坐式馬桶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算坐式的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1E43060-B13D-73CA-9467-39B9B425F8B8}"/>
              </a:ext>
            </a:extLst>
          </p:cNvPr>
          <p:cNvGrpSpPr/>
          <p:nvPr/>
        </p:nvGrpSpPr>
        <p:grpSpPr>
          <a:xfrm>
            <a:off x="878184" y="3438057"/>
            <a:ext cx="3615014" cy="2636278"/>
            <a:chOff x="577424" y="3417658"/>
            <a:chExt cx="3615014" cy="2636278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F885F0CE-41DC-6497-EB71-5C2BC43A1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7424" y="3417658"/>
              <a:ext cx="3615014" cy="2636278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4CF0304-662C-B29B-E7A5-BCF8DFF8C551}"/>
                </a:ext>
              </a:extLst>
            </p:cNvPr>
            <p:cNvSpPr txBox="1"/>
            <p:nvPr/>
          </p:nvSpPr>
          <p:spPr>
            <a:xfrm>
              <a:off x="2263539" y="4063588"/>
              <a:ext cx="569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5750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高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05750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齡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7327B2E3-8B6B-68B8-FF15-0A6F06341F6F}"/>
                </a:ext>
              </a:extLst>
            </p:cNvPr>
            <p:cNvSpPr txBox="1"/>
            <p:nvPr/>
          </p:nvSpPr>
          <p:spPr>
            <a:xfrm>
              <a:off x="1781083" y="4072213"/>
              <a:ext cx="569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5750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蹲式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1DD9607D-0A40-27FA-78D4-69B4ED9740D2}"/>
                </a:ext>
              </a:extLst>
            </p:cNvPr>
            <p:cNvSpPr txBox="1"/>
            <p:nvPr/>
          </p:nvSpPr>
          <p:spPr>
            <a:xfrm>
              <a:off x="1281375" y="4063587"/>
              <a:ext cx="569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5750"/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拖布</a:t>
              </a:r>
              <a:endPara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3F507BF-F947-FA9A-AC6F-0C2E58B39521}"/>
              </a:ext>
            </a:extLst>
          </p:cNvPr>
          <p:cNvSpPr txBox="1"/>
          <p:nvPr/>
        </p:nvSpPr>
        <p:spPr>
          <a:xfrm>
            <a:off x="723725" y="2884260"/>
            <a:ext cx="1018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620AA3D-F4F4-D5F7-B98B-00EF3BB47E14}"/>
              </a:ext>
            </a:extLst>
          </p:cNvPr>
          <p:cNvSpPr txBox="1"/>
          <p:nvPr/>
        </p:nvSpPr>
        <p:spPr>
          <a:xfrm>
            <a:off x="5266970" y="2884259"/>
            <a:ext cx="1018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0268FDF3-EFAA-E88E-736B-8E7658C8A4E8}"/>
              </a:ext>
            </a:extLst>
          </p:cNvPr>
          <p:cNvGrpSpPr/>
          <p:nvPr/>
        </p:nvGrpSpPr>
        <p:grpSpPr>
          <a:xfrm>
            <a:off x="5387471" y="3438057"/>
            <a:ext cx="4110212" cy="2673930"/>
            <a:chOff x="5387471" y="3438057"/>
            <a:chExt cx="4110212" cy="2673930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5DFF152E-D954-7AB8-D0BA-C3273DAAC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87471" y="3438057"/>
              <a:ext cx="4110212" cy="2673930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BFE68E2E-C1A3-9B4C-6CED-C6B65F288287}"/>
                </a:ext>
              </a:extLst>
            </p:cNvPr>
            <p:cNvSpPr txBox="1"/>
            <p:nvPr/>
          </p:nvSpPr>
          <p:spPr>
            <a:xfrm>
              <a:off x="7573371" y="4154569"/>
              <a:ext cx="569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5750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高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05750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齡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B3074B6-A259-76F2-91DA-CE3653AFB922}"/>
                </a:ext>
              </a:extLst>
            </p:cNvPr>
            <p:cNvSpPr txBox="1"/>
            <p:nvPr/>
          </p:nvSpPr>
          <p:spPr>
            <a:xfrm>
              <a:off x="6600021" y="4163195"/>
              <a:ext cx="569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5750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蹲式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B283F43B-234A-FF36-EE96-BE0AB816232A}"/>
                </a:ext>
              </a:extLst>
            </p:cNvPr>
            <p:cNvSpPr txBox="1"/>
            <p:nvPr/>
          </p:nvSpPr>
          <p:spPr>
            <a:xfrm>
              <a:off x="7086696" y="4163195"/>
              <a:ext cx="569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5750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坐式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7F41E5EA-32AC-5825-B5E8-DEA1122F893F}"/>
                </a:ext>
              </a:extLst>
            </p:cNvPr>
            <p:cNvSpPr txBox="1"/>
            <p:nvPr/>
          </p:nvSpPr>
          <p:spPr>
            <a:xfrm>
              <a:off x="6125162" y="4154569"/>
              <a:ext cx="569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5750"/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拖布</a:t>
              </a:r>
              <a:endPara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0648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717B9A5-895A-068E-B58F-A2F060413B4C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女廁說明</a:t>
            </a:r>
            <a:endParaRPr lang="zh-TW" altLang="en-US" sz="32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9DB705A-7342-6ADE-92C6-44140BA4FBED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DD11DE3-CD96-61C0-315B-6E4A997F5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58" y="2732030"/>
            <a:ext cx="2598339" cy="162165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3CBB429C-7DD8-47B1-2E32-FCDF2EA94785}"/>
              </a:ext>
            </a:extLst>
          </p:cNvPr>
          <p:cNvSpPr txBox="1"/>
          <p:nvPr/>
        </p:nvSpPr>
        <p:spPr>
          <a:xfrm>
            <a:off x="329996" y="4322784"/>
            <a:ext cx="3063517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資料中的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座標位於設備左上角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19BDDD1-4C3C-6FCE-7C8B-803237EAE9F3}"/>
              </a:ext>
            </a:extLst>
          </p:cNvPr>
          <p:cNvSpPr txBox="1"/>
          <p:nvPr/>
        </p:nvSpPr>
        <p:spPr>
          <a:xfrm>
            <a:off x="1377335" y="2398449"/>
            <a:ext cx="83547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廁間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22699778-A51B-519E-4B13-ACEB3B395DE9}"/>
              </a:ext>
            </a:extLst>
          </p:cNvPr>
          <p:cNvCxnSpPr>
            <a:cxnSpLocks/>
          </p:cNvCxnSpPr>
          <p:nvPr/>
        </p:nvCxnSpPr>
        <p:spPr>
          <a:xfrm>
            <a:off x="1868330" y="2791579"/>
            <a:ext cx="0" cy="336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90AF076-C2ED-A0F3-687A-15AF7CE2C20E}"/>
              </a:ext>
            </a:extLst>
          </p:cNvPr>
          <p:cNvSpPr txBox="1"/>
          <p:nvPr/>
        </p:nvSpPr>
        <p:spPr>
          <a:xfrm>
            <a:off x="798079" y="2398449"/>
            <a:ext cx="83547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洗面盆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71F54DCC-BAA0-390A-0897-C43271471B81}"/>
              </a:ext>
            </a:extLst>
          </p:cNvPr>
          <p:cNvCxnSpPr>
            <a:cxnSpLocks/>
          </p:cNvCxnSpPr>
          <p:nvPr/>
        </p:nvCxnSpPr>
        <p:spPr>
          <a:xfrm>
            <a:off x="1261608" y="2774327"/>
            <a:ext cx="0" cy="336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66C089C-AEF7-3C4C-47AF-07607F066404}"/>
              </a:ext>
            </a:extLst>
          </p:cNvPr>
          <p:cNvSpPr txBox="1"/>
          <p:nvPr/>
        </p:nvSpPr>
        <p:spPr>
          <a:xfrm>
            <a:off x="1258609" y="4037366"/>
            <a:ext cx="1042279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出口方向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14A217FB-6ECB-F2F7-2FBA-5439896F7BFB}"/>
              </a:ext>
            </a:extLst>
          </p:cNvPr>
          <p:cNvCxnSpPr>
            <a:cxnSpLocks/>
          </p:cNvCxnSpPr>
          <p:nvPr/>
        </p:nvCxnSpPr>
        <p:spPr>
          <a:xfrm>
            <a:off x="1258609" y="4168558"/>
            <a:ext cx="184429" cy="94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圖片 20">
            <a:extLst>
              <a:ext uri="{FF2B5EF4-FFF2-40B4-BE49-F238E27FC236}">
                <a16:creationId xmlns:a16="http://schemas.microsoft.com/office/drawing/2014/main" id="{7D784601-DC4F-D302-2A20-B3A489523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660" y="3019054"/>
            <a:ext cx="1930679" cy="1170474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81833E10-FC60-1B93-2714-74858E4C1DEC}"/>
              </a:ext>
            </a:extLst>
          </p:cNvPr>
          <p:cNvSpPr txBox="1"/>
          <p:nvPr/>
        </p:nvSpPr>
        <p:spPr>
          <a:xfrm>
            <a:off x="3471183" y="2626954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  Rotate_id:1</a:t>
            </a: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2C36C6FA-2054-4FC1-9407-E21E8534C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0720" y="3029088"/>
            <a:ext cx="2037302" cy="1196214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49263FF4-1B40-0294-281D-A6DFCA840C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4403" y="3002826"/>
            <a:ext cx="2037302" cy="1226213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265E0BCD-AA03-07D6-15FE-E26643AE62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8086" y="3002826"/>
            <a:ext cx="2037302" cy="1176826"/>
          </a:xfrm>
          <a:prstGeom prst="rect">
            <a:avLst/>
          </a:prstGeom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891FF4B0-F59E-41B6-B88E-3C4EDACF1616}"/>
              </a:ext>
            </a:extLst>
          </p:cNvPr>
          <p:cNvSpPr txBox="1"/>
          <p:nvPr/>
        </p:nvSpPr>
        <p:spPr>
          <a:xfrm>
            <a:off x="5537168" y="2626954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  Rotate_id:2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33D3503-1261-D7A5-A987-9E9F5E3EE6FE}"/>
              </a:ext>
            </a:extLst>
          </p:cNvPr>
          <p:cNvSpPr txBox="1"/>
          <p:nvPr/>
        </p:nvSpPr>
        <p:spPr>
          <a:xfrm>
            <a:off x="7770623" y="2632206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  Rotate_id:3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FD93E2E-D13B-9B99-B281-26094EC7E6C3}"/>
              </a:ext>
            </a:extLst>
          </p:cNvPr>
          <p:cNvSpPr txBox="1"/>
          <p:nvPr/>
        </p:nvSpPr>
        <p:spPr>
          <a:xfrm>
            <a:off x="9911741" y="2639808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  Rotate_id:4</a:t>
            </a:r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79D118F7-A3AB-FE11-D790-A9820EA660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4780" y="5111794"/>
            <a:ext cx="1786729" cy="1229995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F85604D5-3F0F-6D25-003C-1C6D531D36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3971" y="5111794"/>
            <a:ext cx="1950799" cy="1229995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43736D65-926A-B1B4-1379-6A6FD61A8A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00905" y="5133828"/>
            <a:ext cx="1950800" cy="1248782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52C0C583-C022-DC8B-9B9E-8980180A86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37840" y="5111794"/>
            <a:ext cx="1892687" cy="1248783"/>
          </a:xfrm>
          <a:prstGeom prst="rect">
            <a:avLst/>
          </a:prstGeom>
        </p:spPr>
      </p:pic>
      <p:sp>
        <p:nvSpPr>
          <p:cNvPr id="40" name="文字方塊 39">
            <a:extLst>
              <a:ext uri="{FF2B5EF4-FFF2-40B4-BE49-F238E27FC236}">
                <a16:creationId xmlns:a16="http://schemas.microsoft.com/office/drawing/2014/main" id="{771F3D00-CA48-1B43-4F5B-FE6E570EB686}"/>
              </a:ext>
            </a:extLst>
          </p:cNvPr>
          <p:cNvSpPr txBox="1"/>
          <p:nvPr/>
        </p:nvSpPr>
        <p:spPr>
          <a:xfrm>
            <a:off x="3511483" y="4703908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  Rotate_id:1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334F4454-AC4E-8EC4-9679-D840705FA268}"/>
              </a:ext>
            </a:extLst>
          </p:cNvPr>
          <p:cNvSpPr txBox="1"/>
          <p:nvPr/>
        </p:nvSpPr>
        <p:spPr>
          <a:xfrm>
            <a:off x="5577468" y="4703908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  Rotate_id:2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537DF662-1A9B-10FF-B6A9-B7D9ACF23676}"/>
              </a:ext>
            </a:extLst>
          </p:cNvPr>
          <p:cNvSpPr txBox="1"/>
          <p:nvPr/>
        </p:nvSpPr>
        <p:spPr>
          <a:xfrm>
            <a:off x="7810923" y="4709160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  Rotate_id:3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7AE167AE-8DF4-572E-5719-013EB0179D9D}"/>
              </a:ext>
            </a:extLst>
          </p:cNvPr>
          <p:cNvSpPr txBox="1"/>
          <p:nvPr/>
        </p:nvSpPr>
        <p:spPr>
          <a:xfrm>
            <a:off x="9952041" y="4716762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  Rotate_id:4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122FD47-73C5-C2E8-09E7-136C4AA76BCF}"/>
              </a:ext>
            </a:extLst>
          </p:cNvPr>
          <p:cNvSpPr txBox="1"/>
          <p:nvPr/>
        </p:nvSpPr>
        <p:spPr>
          <a:xfrm>
            <a:off x="602332" y="1157094"/>
            <a:ext cx="113467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[{“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dirty="0"/>
              <a:t>”:設施</a:t>
            </a:r>
            <a:r>
              <a:rPr lang="en-US" altLang="zh-TW" dirty="0"/>
              <a:t>id</a:t>
            </a:r>
            <a:r>
              <a:rPr lang="zh-TW" altLang="en-US" dirty="0"/>
              <a:t>,“</a:t>
            </a:r>
            <a:r>
              <a:rPr lang="zh-TW" altLang="en-US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Width</a:t>
            </a:r>
            <a:r>
              <a:rPr lang="zh-TW" altLang="en-US" dirty="0"/>
              <a:t>”:寬度,“</a:t>
            </a:r>
            <a:r>
              <a:rPr lang="zh-TW" altLang="en-US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Length</a:t>
            </a:r>
            <a:r>
              <a:rPr lang="zh-TW" altLang="en-US" dirty="0"/>
              <a:t>”:長度,“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Aisle_Width</a:t>
            </a:r>
            <a:r>
              <a:rPr lang="zh-TW" altLang="en-US" dirty="0"/>
              <a:t>”:</a:t>
            </a:r>
            <a:r>
              <a:rPr lang="zh-TW" altLang="en-US" dirty="0">
                <a:solidFill>
                  <a:srgbClr val="FF0000"/>
                </a:solidFill>
              </a:rPr>
              <a:t>走道</a:t>
            </a:r>
            <a:r>
              <a:rPr lang="zh-TW" altLang="en-US" dirty="0"/>
              <a:t>寬度,“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Aisle_Length</a:t>
            </a:r>
            <a:r>
              <a:rPr lang="zh-TW" altLang="en-US" dirty="0"/>
              <a:t>”:</a:t>
            </a:r>
            <a:r>
              <a:rPr lang="zh-TW" altLang="en-US" dirty="0">
                <a:solidFill>
                  <a:srgbClr val="FF0000"/>
                </a:solidFill>
              </a:rPr>
              <a:t>走道</a:t>
            </a:r>
            <a:r>
              <a:rPr lang="zh-TW" altLang="en-US" dirty="0"/>
              <a:t>長度,“</a:t>
            </a:r>
            <a:r>
              <a:rPr lang="zh-TW" altLang="en-US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Restroom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Wom</a:t>
            </a:r>
            <a:r>
              <a:rPr lang="zh-TW" altLang="en-US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an_x</a:t>
            </a:r>
            <a:r>
              <a:rPr lang="zh-TW" altLang="en-US" dirty="0"/>
              <a:t>”:</a:t>
            </a:r>
            <a:r>
              <a:rPr lang="en-US" altLang="zh-TW" dirty="0"/>
              <a:t>X</a:t>
            </a:r>
            <a:r>
              <a:rPr lang="zh-TW" altLang="en-US" dirty="0"/>
              <a:t>座標,“</a:t>
            </a:r>
            <a:r>
              <a:rPr lang="zh-TW" altLang="en-US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Restroom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Wom</a:t>
            </a:r>
            <a:r>
              <a:rPr lang="zh-TW" altLang="en-US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an_y</a:t>
            </a:r>
            <a:r>
              <a:rPr lang="zh-TW" altLang="en-US" dirty="0"/>
              <a:t>”:</a:t>
            </a:r>
            <a:r>
              <a:rPr lang="en-US" altLang="zh-TW" dirty="0"/>
              <a:t>Y</a:t>
            </a:r>
            <a:r>
              <a:rPr lang="zh-TW" altLang="en-US" dirty="0"/>
              <a:t>座標,“</a:t>
            </a:r>
            <a:r>
              <a:rPr lang="zh-TW" altLang="en-US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Toilet_Count</a:t>
            </a:r>
            <a:r>
              <a:rPr lang="zh-TW" altLang="en-US" dirty="0"/>
              <a:t>”:廁間數,“</a:t>
            </a:r>
            <a:r>
              <a:rPr lang="zh-TW" altLang="en-US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Washbasin_Count</a:t>
            </a:r>
            <a:r>
              <a:rPr lang="zh-TW" altLang="en-US" dirty="0"/>
              <a:t>”:洗面盆數,“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Mopbasin_id</a:t>
            </a:r>
            <a:r>
              <a:rPr lang="zh-TW" altLang="en-US" dirty="0"/>
              <a:t>”:是否有拖布盆,“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AccessibleWashbasin_id</a:t>
            </a:r>
            <a:r>
              <a:rPr lang="zh-TW" altLang="en-US" dirty="0"/>
              <a:t>”:是否有無障礙洗面盆,“</a:t>
            </a:r>
            <a:r>
              <a:rPr lang="zh-TW" altLang="en-US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Type</a:t>
            </a:r>
            <a:r>
              <a:rPr lang="zh-TW" altLang="en-US" dirty="0"/>
              <a:t>”:類型,“</a:t>
            </a:r>
            <a:r>
              <a:rPr lang="zh-TW" altLang="en-US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Rotate_id</a:t>
            </a:r>
            <a:r>
              <a:rPr lang="zh-TW" altLang="en-US" dirty="0"/>
              <a:t>”:出口方向,“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Restroom_id</a:t>
            </a:r>
            <a:r>
              <a:rPr lang="zh-TW" altLang="en-US" dirty="0"/>
              <a:t>”:總體廁所</a:t>
            </a:r>
            <a:r>
              <a:rPr lang="en-US" altLang="zh-TW" dirty="0"/>
              <a:t>id</a:t>
            </a:r>
            <a:r>
              <a:rPr lang="zh-TW" altLang="en-US" dirty="0"/>
              <a:t>,“</a:t>
            </a:r>
            <a:r>
              <a:rPr lang="zh-TW" altLang="en-US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Level_id</a:t>
            </a:r>
            <a:r>
              <a:rPr lang="zh-TW" altLang="en-US" dirty="0"/>
              <a:t>”:樓層,“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Plan_id</a:t>
            </a:r>
            <a:r>
              <a:rPr lang="zh-TW" altLang="en-US" dirty="0"/>
              <a:t>”:專案</a:t>
            </a:r>
            <a:r>
              <a:rPr lang="en-US" altLang="zh-TW" dirty="0"/>
              <a:t>id</a:t>
            </a:r>
            <a:r>
              <a:rPr lang="zh-TW" altLang="en-US" dirty="0"/>
              <a:t>}]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92184E6-F257-3D38-0E89-D8656ECCCBB4}"/>
              </a:ext>
            </a:extLst>
          </p:cNvPr>
          <p:cNvSpPr txBox="1"/>
          <p:nvPr/>
        </p:nvSpPr>
        <p:spPr>
          <a:xfrm>
            <a:off x="203180" y="4842658"/>
            <a:ext cx="3446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Mopbasin_id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：沒有拖布盆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D8945C4-AAF1-348A-F98A-1C0EE3B6B455}"/>
              </a:ext>
            </a:extLst>
          </p:cNvPr>
          <p:cNvSpPr txBox="1"/>
          <p:nvPr/>
        </p:nvSpPr>
        <p:spPr>
          <a:xfrm>
            <a:off x="203180" y="5208512"/>
            <a:ext cx="3446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Mopbasin_id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：有拖布盆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8F5BB6C-6709-06F4-493A-ABE765D498EB}"/>
              </a:ext>
            </a:extLst>
          </p:cNvPr>
          <p:cNvSpPr txBox="1"/>
          <p:nvPr/>
        </p:nvSpPr>
        <p:spPr>
          <a:xfrm>
            <a:off x="203180" y="5608575"/>
            <a:ext cx="34464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AccessibleWashbasin _id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：沒有無障礙洗面盆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8813DA8-75D2-E205-00AF-DB5159854103}"/>
              </a:ext>
            </a:extLst>
          </p:cNvPr>
          <p:cNvSpPr txBox="1"/>
          <p:nvPr/>
        </p:nvSpPr>
        <p:spPr>
          <a:xfrm>
            <a:off x="203180" y="6156072"/>
            <a:ext cx="34464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AccessibleWashbasin _id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：有無障礙洗面盆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8243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>
            <a:extLst>
              <a:ext uri="{FF2B5EF4-FFF2-40B4-BE49-F238E27FC236}">
                <a16:creationId xmlns:a16="http://schemas.microsoft.com/office/drawing/2014/main" id="{0E863151-0F7A-BFCE-BA20-8FB41DD49787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女廁說明</a:t>
            </a:r>
            <a:endParaRPr lang="zh-TW" altLang="en-US" sz="32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16A3CD-8E43-9860-CFEA-B0B6416CE38A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2556DC9-30DA-E387-8664-BB9C11F8EC31}"/>
              </a:ext>
            </a:extLst>
          </p:cNvPr>
          <p:cNvSpPr txBox="1"/>
          <p:nvPr/>
        </p:nvSpPr>
        <p:spPr>
          <a:xfrm>
            <a:off x="561881" y="989044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Type:3  Rotate_id:1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6E3D193-856E-F414-9A27-D9B9FE9DB644}"/>
              </a:ext>
            </a:extLst>
          </p:cNvPr>
          <p:cNvSpPr txBox="1"/>
          <p:nvPr/>
        </p:nvSpPr>
        <p:spPr>
          <a:xfrm>
            <a:off x="3400613" y="989044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Type:3  Rotate_id:2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91A3ADE-7A2C-6D13-0C79-209E8BF743E0}"/>
              </a:ext>
            </a:extLst>
          </p:cNvPr>
          <p:cNvSpPr txBox="1"/>
          <p:nvPr/>
        </p:nvSpPr>
        <p:spPr>
          <a:xfrm>
            <a:off x="6305881" y="989044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Type:3  Rotate_id:3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CF74624-0ED3-276A-2F5B-084CC994607E}"/>
              </a:ext>
            </a:extLst>
          </p:cNvPr>
          <p:cNvSpPr txBox="1"/>
          <p:nvPr/>
        </p:nvSpPr>
        <p:spPr>
          <a:xfrm>
            <a:off x="9151988" y="989044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Type:3  Rotate_id:4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6C6B583-A600-8374-D3D9-BC3190534D0E}"/>
              </a:ext>
            </a:extLst>
          </p:cNvPr>
          <p:cNvSpPr txBox="1"/>
          <p:nvPr/>
        </p:nvSpPr>
        <p:spPr>
          <a:xfrm>
            <a:off x="2131190" y="3297419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Type:4  Rotate_id:1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A3C2443-0121-A8C8-7F35-7D9B44A99E56}"/>
              </a:ext>
            </a:extLst>
          </p:cNvPr>
          <p:cNvSpPr txBox="1"/>
          <p:nvPr/>
        </p:nvSpPr>
        <p:spPr>
          <a:xfrm>
            <a:off x="7616437" y="3297419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Type:4  Rotate_id:2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0DB2AF0-3215-7D34-3C06-390500C6900D}"/>
              </a:ext>
            </a:extLst>
          </p:cNvPr>
          <p:cNvSpPr txBox="1"/>
          <p:nvPr/>
        </p:nvSpPr>
        <p:spPr>
          <a:xfrm>
            <a:off x="2131190" y="5105820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Type:4  Rotate_id:3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DBBCEFF-8025-4D58-2FF8-5CC15AF9998B}"/>
              </a:ext>
            </a:extLst>
          </p:cNvPr>
          <p:cNvSpPr txBox="1"/>
          <p:nvPr/>
        </p:nvSpPr>
        <p:spPr>
          <a:xfrm>
            <a:off x="7547075" y="5108559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Type:4  Rotate_id:4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12A1CE8-8FDD-CF31-4EBE-DCA568483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00" y="1364407"/>
            <a:ext cx="2331553" cy="1411203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17DBC701-F3FD-B210-30A8-62A4BCEF2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487" y="1373569"/>
            <a:ext cx="2331554" cy="1392877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800F26CE-6398-FEB2-D218-9DA55BFAA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175" y="1419492"/>
            <a:ext cx="2331554" cy="1361997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404FBA08-FE52-5A95-D4C5-3468157BD3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4863" y="1367732"/>
            <a:ext cx="2331553" cy="1460164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40CD6D90-A329-6CD4-9F7B-868C8241F1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1559" y="3673291"/>
            <a:ext cx="4077385" cy="1139389"/>
          </a:xfrm>
          <a:prstGeom prst="rect">
            <a:avLst/>
          </a:prstGeom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751EC372-B99D-78E8-4953-CC41C2B4C9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8252" y="3679061"/>
            <a:ext cx="4133673" cy="1087810"/>
          </a:xfrm>
          <a:prstGeom prst="rect">
            <a:avLst/>
          </a:prstGeom>
        </p:spPr>
      </p:pic>
      <p:pic>
        <p:nvPicPr>
          <p:cNvPr id="42" name="圖片 41">
            <a:extLst>
              <a:ext uri="{FF2B5EF4-FFF2-40B4-BE49-F238E27FC236}">
                <a16:creationId xmlns:a16="http://schemas.microsoft.com/office/drawing/2014/main" id="{FBE75158-3F47-F16E-1DA2-01796030F4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1559" y="5484431"/>
            <a:ext cx="4076564" cy="1049900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D56AE7A6-3094-4DA4-F579-96B8078590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68253" y="5478639"/>
            <a:ext cx="4076564" cy="112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28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>
            <a:extLst>
              <a:ext uri="{FF2B5EF4-FFF2-40B4-BE49-F238E27FC236}">
                <a16:creationId xmlns:a16="http://schemas.microsoft.com/office/drawing/2014/main" id="{0E863151-0F7A-BFCE-BA20-8FB41DD49787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女廁說明</a:t>
            </a:r>
            <a:endParaRPr lang="zh-TW" altLang="en-US" sz="32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16A3CD-8E43-9860-CFEA-B0B6416CE38A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2E4D1F4-67DD-732D-301C-444B488A0330}"/>
              </a:ext>
            </a:extLst>
          </p:cNvPr>
          <p:cNvSpPr txBox="1"/>
          <p:nvPr/>
        </p:nvSpPr>
        <p:spPr>
          <a:xfrm>
            <a:off x="2439199" y="987372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Type:5  Rotate_id:1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CF7B697-7943-033F-977E-119ED9C96D60}"/>
              </a:ext>
            </a:extLst>
          </p:cNvPr>
          <p:cNvSpPr txBox="1"/>
          <p:nvPr/>
        </p:nvSpPr>
        <p:spPr>
          <a:xfrm>
            <a:off x="7789812" y="987372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Type:5  Rotate_id:2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0F22695-9259-ECB3-01E5-C85AAFAA61E0}"/>
              </a:ext>
            </a:extLst>
          </p:cNvPr>
          <p:cNvSpPr txBox="1"/>
          <p:nvPr/>
        </p:nvSpPr>
        <p:spPr>
          <a:xfrm>
            <a:off x="2439199" y="2724190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Type:5  Rotate_id:3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2B96E0AF-0B24-7B4B-6B9C-155BB1F5B78E}"/>
              </a:ext>
            </a:extLst>
          </p:cNvPr>
          <p:cNvSpPr txBox="1"/>
          <p:nvPr/>
        </p:nvSpPr>
        <p:spPr>
          <a:xfrm>
            <a:off x="7789812" y="2724190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Type:5  Rotate_id:4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459CBB5-0348-7B7D-D9A5-2692FE1A3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331" y="1386306"/>
            <a:ext cx="4013038" cy="1146582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08FDA1DF-A56E-DE1B-9CD3-23B34BCC3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686" y="1386306"/>
            <a:ext cx="4135555" cy="1092728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B0704AED-5E69-0B2A-7E2D-58B9701F7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331" y="3108681"/>
            <a:ext cx="4013038" cy="1052600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500C8CEC-842C-958F-E2DB-E66B09090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6344" y="3072328"/>
            <a:ext cx="4013038" cy="1125306"/>
          </a:xfrm>
          <a:prstGeom prst="rect">
            <a:avLst/>
          </a:prstGeom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61409E23-5B9A-8423-4606-F1DC50975FFD}"/>
              </a:ext>
            </a:extLst>
          </p:cNvPr>
          <p:cNvSpPr txBox="1"/>
          <p:nvPr/>
        </p:nvSpPr>
        <p:spPr>
          <a:xfrm>
            <a:off x="574139" y="4702661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Type:6  Rotate_id:1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5B65E05-84FB-EC77-F5CD-124550E711FE}"/>
              </a:ext>
            </a:extLst>
          </p:cNvPr>
          <p:cNvSpPr txBox="1"/>
          <p:nvPr/>
        </p:nvSpPr>
        <p:spPr>
          <a:xfrm>
            <a:off x="3618385" y="4702661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Type:6  Rotate_id:2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D01CAB49-34F8-16DC-8E7A-C64AC889F28D}"/>
              </a:ext>
            </a:extLst>
          </p:cNvPr>
          <p:cNvSpPr txBox="1"/>
          <p:nvPr/>
        </p:nvSpPr>
        <p:spPr>
          <a:xfrm>
            <a:off x="6677648" y="4702661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Type:6  Rotate_id:3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FF5E56A-A708-BADF-F19B-CFEF05D585AA}"/>
              </a:ext>
            </a:extLst>
          </p:cNvPr>
          <p:cNvSpPr txBox="1"/>
          <p:nvPr/>
        </p:nvSpPr>
        <p:spPr>
          <a:xfrm>
            <a:off x="9606917" y="4697811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Type:6  Rotate_id:4</a:t>
            </a:r>
          </a:p>
        </p:txBody>
      </p:sp>
      <p:pic>
        <p:nvPicPr>
          <p:cNvPr id="40" name="圖片 39">
            <a:extLst>
              <a:ext uri="{FF2B5EF4-FFF2-40B4-BE49-F238E27FC236}">
                <a16:creationId xmlns:a16="http://schemas.microsoft.com/office/drawing/2014/main" id="{7AFE0F26-4603-D3EC-0B61-4FE41EAFDD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17" y="5130319"/>
            <a:ext cx="2905302" cy="1167960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E1285799-3DD5-CFD7-1E36-C4AD0A429E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6737" y="5135077"/>
            <a:ext cx="2900598" cy="1090450"/>
          </a:xfrm>
          <a:prstGeom prst="rect">
            <a:avLst/>
          </a:prstGeom>
        </p:spPr>
      </p:pic>
      <p:pic>
        <p:nvPicPr>
          <p:cNvPr id="42" name="圖片 41">
            <a:extLst>
              <a:ext uri="{FF2B5EF4-FFF2-40B4-BE49-F238E27FC236}">
                <a16:creationId xmlns:a16="http://schemas.microsoft.com/office/drawing/2014/main" id="{3FE72A0B-8E9E-22DC-4005-35AC70C49C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6001" y="5146851"/>
            <a:ext cx="2900597" cy="1077778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6BE3E39A-9E5C-D9A2-5E3F-17849CD519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75269" y="5108285"/>
            <a:ext cx="2900598" cy="117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46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12E869FD-511A-84F3-A37F-5C969CAEB2EE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女廁說明</a:t>
            </a:r>
            <a:endParaRPr lang="zh-TW" altLang="en-US" sz="32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FD39A3-FEFC-3F76-B15E-D48D0C804487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6922B6D-67C4-73AD-78D1-987868932414}"/>
              </a:ext>
            </a:extLst>
          </p:cNvPr>
          <p:cNvSpPr txBox="1"/>
          <p:nvPr/>
        </p:nvSpPr>
        <p:spPr>
          <a:xfrm>
            <a:off x="2925080" y="1024701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Type:7  Rotate_id:1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18C5A26-919F-26E7-5089-A27552FB22F5}"/>
              </a:ext>
            </a:extLst>
          </p:cNvPr>
          <p:cNvSpPr txBox="1"/>
          <p:nvPr/>
        </p:nvSpPr>
        <p:spPr>
          <a:xfrm>
            <a:off x="7229617" y="1024701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Type:7  Rotate_id:2</a:t>
            </a: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901F551B-65E7-EB63-E877-1E18395ED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723" y="1417031"/>
            <a:ext cx="2924016" cy="1598570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308CE5E2-10F0-7EA7-9092-212858CBF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260" y="1417031"/>
            <a:ext cx="2924017" cy="1571355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BFB8C427-BE10-9968-1DE8-05428A979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00" y="4423421"/>
            <a:ext cx="2515527" cy="1558802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B756EBF5-CA97-7492-3FDF-69F2259CFC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1585" y="4437008"/>
            <a:ext cx="2515527" cy="1499321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A3E4A82F-DB7E-2497-F02A-F8890836F9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6786" y="4469314"/>
            <a:ext cx="2571495" cy="1467016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8B579EDF-A14F-AFAC-FF37-3A442FA4CA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7955" y="4469314"/>
            <a:ext cx="2553063" cy="1558801"/>
          </a:xfrm>
          <a:prstGeom prst="rect">
            <a:avLst/>
          </a:prstGeom>
        </p:spPr>
      </p:pic>
      <p:sp>
        <p:nvSpPr>
          <p:cNvPr id="37" name="文字方塊 36">
            <a:extLst>
              <a:ext uri="{FF2B5EF4-FFF2-40B4-BE49-F238E27FC236}">
                <a16:creationId xmlns:a16="http://schemas.microsoft.com/office/drawing/2014/main" id="{B6B51775-D351-CC69-971D-4AB426F26893}"/>
              </a:ext>
            </a:extLst>
          </p:cNvPr>
          <p:cNvSpPr txBox="1"/>
          <p:nvPr/>
        </p:nvSpPr>
        <p:spPr>
          <a:xfrm>
            <a:off x="574139" y="4019616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Type:8  Rotate_id:1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606B442-F96A-4235-8177-A35B967136BA}"/>
              </a:ext>
            </a:extLst>
          </p:cNvPr>
          <p:cNvSpPr txBox="1"/>
          <p:nvPr/>
        </p:nvSpPr>
        <p:spPr>
          <a:xfrm>
            <a:off x="3618385" y="4019616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Type:8  Rotate_id:2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25278877-E60C-B29B-10D1-B1E9B2842004}"/>
              </a:ext>
            </a:extLst>
          </p:cNvPr>
          <p:cNvSpPr txBox="1"/>
          <p:nvPr/>
        </p:nvSpPr>
        <p:spPr>
          <a:xfrm>
            <a:off x="6677648" y="4019616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Type:8  Rotate_id:3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79A2A87-F01C-DB49-1B24-57E436CF13BA}"/>
              </a:ext>
            </a:extLst>
          </p:cNvPr>
          <p:cNvSpPr txBox="1"/>
          <p:nvPr/>
        </p:nvSpPr>
        <p:spPr>
          <a:xfrm>
            <a:off x="9606917" y="4014766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Type:8  Rotate_id:4</a:t>
            </a:r>
          </a:p>
        </p:txBody>
      </p:sp>
    </p:spTree>
    <p:extLst>
      <p:ext uri="{BB962C8B-B14F-4D97-AF65-F5344CB8AC3E}">
        <p14:creationId xmlns:p14="http://schemas.microsoft.com/office/powerpoint/2010/main" val="931041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12E869FD-511A-84F3-A37F-5C969CAEB2EE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女廁說明</a:t>
            </a:r>
            <a:endParaRPr lang="zh-TW" altLang="en-US" sz="32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FD39A3-FEFC-3F76-B15E-D48D0C804487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F5D416E-940F-C912-1A38-13D158B1EB30}"/>
              </a:ext>
            </a:extLst>
          </p:cNvPr>
          <p:cNvSpPr txBox="1"/>
          <p:nvPr/>
        </p:nvSpPr>
        <p:spPr>
          <a:xfrm>
            <a:off x="313468" y="972136"/>
            <a:ext cx="3473527" cy="57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走道長寬說明：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Type1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8A4B70F-03E0-33C5-603D-B39FDBDB2922}"/>
              </a:ext>
            </a:extLst>
          </p:cNvPr>
          <p:cNvSpPr txBox="1"/>
          <p:nvPr/>
        </p:nvSpPr>
        <p:spPr>
          <a:xfrm>
            <a:off x="2334259" y="2711430"/>
            <a:ext cx="2318736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Aisle_Whith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1.5(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Aisle_Length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0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C94C411-2505-7CB2-6D4C-2C2E927F0C4C}"/>
              </a:ext>
            </a:extLst>
          </p:cNvPr>
          <p:cNvSpPr txBox="1"/>
          <p:nvPr/>
        </p:nvSpPr>
        <p:spPr>
          <a:xfrm>
            <a:off x="8220493" y="2682983"/>
            <a:ext cx="4339568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Aisle_Whith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1.5(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Aisle_Length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2.1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調整總長度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9.9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39E0A1F-52C4-EADF-79B0-A315A978E47A}"/>
              </a:ext>
            </a:extLst>
          </p:cNvPr>
          <p:cNvSpPr txBox="1"/>
          <p:nvPr/>
        </p:nvSpPr>
        <p:spPr>
          <a:xfrm>
            <a:off x="2859883" y="4842902"/>
            <a:ext cx="3920479" cy="102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Aisle_Whith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2.6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調整總寬度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5.2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6.3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Aisle_Length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2.1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調整總長度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9.9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會影響下排廁間位置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E08D966-469A-5B64-D5C6-C850CF380FED}"/>
              </a:ext>
            </a:extLst>
          </p:cNvPr>
          <p:cNvSpPr txBox="1"/>
          <p:nvPr/>
        </p:nvSpPr>
        <p:spPr>
          <a:xfrm>
            <a:off x="446785" y="1759665"/>
            <a:ext cx="8300399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Aisle_Whith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=&gt;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控制廁所總寬度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上下方向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，預設本來就有走道：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1.5m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Aisle_Length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=&gt;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控制廁所總長度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左右方向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，預設沒走道所以值是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0m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A5235ED-7D16-04C9-86F8-B767D9A62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85" y="2780661"/>
            <a:ext cx="1930679" cy="117047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49F6413-16F7-3ABE-5D87-C786C9C9C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464" y="2813590"/>
            <a:ext cx="2370029" cy="122365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222BF7F-0A45-C88E-B29A-F03252308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85" y="4978093"/>
            <a:ext cx="2509028" cy="1357241"/>
          </a:xfrm>
          <a:prstGeom prst="rect">
            <a:avLst/>
          </a:prstGeom>
        </p:spPr>
      </p:pic>
      <p:sp>
        <p:nvSpPr>
          <p:cNvPr id="4" name="箭號: 向右 3">
            <a:extLst>
              <a:ext uri="{FF2B5EF4-FFF2-40B4-BE49-F238E27FC236}">
                <a16:creationId xmlns:a16="http://schemas.microsoft.com/office/drawing/2014/main" id="{FAECA549-7120-77B9-FE66-F840206C7A0C}"/>
              </a:ext>
            </a:extLst>
          </p:cNvPr>
          <p:cNvSpPr/>
          <p:nvPr/>
        </p:nvSpPr>
        <p:spPr>
          <a:xfrm>
            <a:off x="4820773" y="3063678"/>
            <a:ext cx="733245" cy="4621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彎曲 7">
            <a:extLst>
              <a:ext uri="{FF2B5EF4-FFF2-40B4-BE49-F238E27FC236}">
                <a16:creationId xmlns:a16="http://schemas.microsoft.com/office/drawing/2014/main" id="{374E6664-1424-28B1-D5D9-126252185127}"/>
              </a:ext>
            </a:extLst>
          </p:cNvPr>
          <p:cNvSpPr/>
          <p:nvPr/>
        </p:nvSpPr>
        <p:spPr>
          <a:xfrm rot="10800000">
            <a:off x="6845766" y="4552214"/>
            <a:ext cx="957532" cy="1250831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250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12E869FD-511A-84F3-A37F-5C969CAEB2EE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女廁說明</a:t>
            </a:r>
            <a:endParaRPr lang="zh-TW" altLang="en-US" sz="32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FD39A3-FEFC-3F76-B15E-D48D0C804487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F5D416E-940F-C912-1A38-13D158B1EB30}"/>
              </a:ext>
            </a:extLst>
          </p:cNvPr>
          <p:cNvSpPr txBox="1"/>
          <p:nvPr/>
        </p:nvSpPr>
        <p:spPr>
          <a:xfrm>
            <a:off x="313468" y="972136"/>
            <a:ext cx="3473527" cy="57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走道長寬說明：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Type2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8A4B70F-03E0-33C5-603D-B39FDBDB2922}"/>
              </a:ext>
            </a:extLst>
          </p:cNvPr>
          <p:cNvSpPr txBox="1"/>
          <p:nvPr/>
        </p:nvSpPr>
        <p:spPr>
          <a:xfrm>
            <a:off x="2334259" y="2711430"/>
            <a:ext cx="2318736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Aisle_Whith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1.5(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Aisle_Length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0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C94C411-2505-7CB2-6D4C-2C2E927F0C4C}"/>
              </a:ext>
            </a:extLst>
          </p:cNvPr>
          <p:cNvSpPr txBox="1"/>
          <p:nvPr/>
        </p:nvSpPr>
        <p:spPr>
          <a:xfrm>
            <a:off x="8027986" y="2711797"/>
            <a:ext cx="4339568" cy="102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Aisle_Whith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1.5(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Aisle_Length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0.5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會影響洗面盆位置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39E0A1F-52C4-EADF-79B0-A315A978E47A}"/>
              </a:ext>
            </a:extLst>
          </p:cNvPr>
          <p:cNvSpPr txBox="1"/>
          <p:nvPr/>
        </p:nvSpPr>
        <p:spPr>
          <a:xfrm>
            <a:off x="2678728" y="4829132"/>
            <a:ext cx="2531627" cy="102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Aisle_Whith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2.6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Aisle_Length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0.5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會影響下排廁間位置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E08D966-469A-5B64-D5C6-C850CF380FED}"/>
              </a:ext>
            </a:extLst>
          </p:cNvPr>
          <p:cNvSpPr txBox="1"/>
          <p:nvPr/>
        </p:nvSpPr>
        <p:spPr>
          <a:xfrm>
            <a:off x="446785" y="1759665"/>
            <a:ext cx="8300399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Aisle_Whith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=&gt;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控制廁所總寬度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上下方向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，預設本來就有走道：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1.5m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Aisle_Length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=&gt;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控制廁所總長度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左右方向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，預設沒走道所以值是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0m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481AE27-ECBC-52FC-8669-8FA179459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85" y="2790285"/>
            <a:ext cx="1900020" cy="123403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0017CEA-D600-B0F3-6D3E-08A7E1A2F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260" y="2793818"/>
            <a:ext cx="2082377" cy="131295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209CB93-22B1-5B03-732F-43AF3C67B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85" y="4842902"/>
            <a:ext cx="2127283" cy="1475803"/>
          </a:xfrm>
          <a:prstGeom prst="rect">
            <a:avLst/>
          </a:prstGeom>
        </p:spPr>
      </p:pic>
      <p:sp>
        <p:nvSpPr>
          <p:cNvPr id="3" name="箭號: 向右 2">
            <a:extLst>
              <a:ext uri="{FF2B5EF4-FFF2-40B4-BE49-F238E27FC236}">
                <a16:creationId xmlns:a16="http://schemas.microsoft.com/office/drawing/2014/main" id="{ACFF4D46-B5D4-9490-1DEC-2282FCE77D20}"/>
              </a:ext>
            </a:extLst>
          </p:cNvPr>
          <p:cNvSpPr/>
          <p:nvPr/>
        </p:nvSpPr>
        <p:spPr>
          <a:xfrm>
            <a:off x="4820773" y="3063678"/>
            <a:ext cx="733245" cy="4621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箭號: 彎曲 3">
            <a:extLst>
              <a:ext uri="{FF2B5EF4-FFF2-40B4-BE49-F238E27FC236}">
                <a16:creationId xmlns:a16="http://schemas.microsoft.com/office/drawing/2014/main" id="{00059FA2-20A0-10F0-16E0-BF4114D36D68}"/>
              </a:ext>
            </a:extLst>
          </p:cNvPr>
          <p:cNvSpPr/>
          <p:nvPr/>
        </p:nvSpPr>
        <p:spPr>
          <a:xfrm rot="10800000">
            <a:off x="6206786" y="4576490"/>
            <a:ext cx="957532" cy="1250831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11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12E869FD-511A-84F3-A37F-5C969CAEB2EE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女廁說明</a:t>
            </a:r>
            <a:endParaRPr lang="zh-TW" altLang="en-US" sz="32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FD39A3-FEFC-3F76-B15E-D48D0C804487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F5D416E-940F-C912-1A38-13D158B1EB30}"/>
              </a:ext>
            </a:extLst>
          </p:cNvPr>
          <p:cNvSpPr txBox="1"/>
          <p:nvPr/>
        </p:nvSpPr>
        <p:spPr>
          <a:xfrm>
            <a:off x="313468" y="972136"/>
            <a:ext cx="3473527" cy="57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走道長寬說明：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Type3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8A4B70F-03E0-33C5-603D-B39FDBDB2922}"/>
              </a:ext>
            </a:extLst>
          </p:cNvPr>
          <p:cNvSpPr txBox="1"/>
          <p:nvPr/>
        </p:nvSpPr>
        <p:spPr>
          <a:xfrm>
            <a:off x="2334259" y="2711430"/>
            <a:ext cx="2318736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Aisle_Whith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1.5(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Aisle_Length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0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C94C411-2505-7CB2-6D4C-2C2E927F0C4C}"/>
              </a:ext>
            </a:extLst>
          </p:cNvPr>
          <p:cNvSpPr txBox="1"/>
          <p:nvPr/>
        </p:nvSpPr>
        <p:spPr>
          <a:xfrm>
            <a:off x="8056591" y="2735621"/>
            <a:ext cx="4339568" cy="102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Aisle_Whith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1.5(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Aisle_Length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0.9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會影響洗面盆位置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39E0A1F-52C4-EADF-79B0-A315A978E47A}"/>
              </a:ext>
            </a:extLst>
          </p:cNvPr>
          <p:cNvSpPr txBox="1"/>
          <p:nvPr/>
        </p:nvSpPr>
        <p:spPr>
          <a:xfrm>
            <a:off x="2678729" y="4829132"/>
            <a:ext cx="2393604" cy="102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Aisle_Whith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2.3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Aisle_Length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0.9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會影響下排廁間位置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E08D966-469A-5B64-D5C6-C850CF380FED}"/>
              </a:ext>
            </a:extLst>
          </p:cNvPr>
          <p:cNvSpPr txBox="1"/>
          <p:nvPr/>
        </p:nvSpPr>
        <p:spPr>
          <a:xfrm>
            <a:off x="446785" y="1759665"/>
            <a:ext cx="8300399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Aisle_Whith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=&gt;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控制廁所總寬度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上下方向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，預設本來就有走道：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1.5m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Aisle_Length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=&gt;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控制廁所總長度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左右方向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，預設沒走道所以值是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0m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00F3A9F-BFF7-819B-228B-9986676BB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84" y="2824425"/>
            <a:ext cx="1980987" cy="121311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3961022-25E2-B1D7-7138-21C9CB6A3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427" y="2851783"/>
            <a:ext cx="2245074" cy="127312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F607406-B54C-75D5-29B8-F3830C95D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84" y="4945613"/>
            <a:ext cx="2325917" cy="1317163"/>
          </a:xfrm>
          <a:prstGeom prst="rect">
            <a:avLst/>
          </a:prstGeom>
        </p:spPr>
      </p:pic>
      <p:sp>
        <p:nvSpPr>
          <p:cNvPr id="3" name="箭號: 向右 2">
            <a:extLst>
              <a:ext uri="{FF2B5EF4-FFF2-40B4-BE49-F238E27FC236}">
                <a16:creationId xmlns:a16="http://schemas.microsoft.com/office/drawing/2014/main" id="{4642C13A-F474-E3E3-C151-83B85B2F8FA4}"/>
              </a:ext>
            </a:extLst>
          </p:cNvPr>
          <p:cNvSpPr/>
          <p:nvPr/>
        </p:nvSpPr>
        <p:spPr>
          <a:xfrm>
            <a:off x="4820773" y="3063678"/>
            <a:ext cx="733245" cy="4621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彎曲 7">
            <a:extLst>
              <a:ext uri="{FF2B5EF4-FFF2-40B4-BE49-F238E27FC236}">
                <a16:creationId xmlns:a16="http://schemas.microsoft.com/office/drawing/2014/main" id="{FFFACBDD-95C0-38E6-EF8E-6CA7526C3C88}"/>
              </a:ext>
            </a:extLst>
          </p:cNvPr>
          <p:cNvSpPr/>
          <p:nvPr/>
        </p:nvSpPr>
        <p:spPr>
          <a:xfrm rot="10800000">
            <a:off x="6206786" y="4576490"/>
            <a:ext cx="957532" cy="1250831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570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DEC926B-9A60-940E-CD27-1DAB12C8A58C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男廁說明</a:t>
            </a:r>
            <a:endParaRPr lang="zh-TW" altLang="en-US" sz="32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FDBC328-D824-A4ED-D96F-6222E7BA2378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877BC64-6654-8045-B20E-2FD606670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09" y="2542667"/>
            <a:ext cx="2598339" cy="195844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81867D4-823C-F648-0163-6DA4F373B6E0}"/>
              </a:ext>
            </a:extLst>
          </p:cNvPr>
          <p:cNvSpPr txBox="1"/>
          <p:nvPr/>
        </p:nvSpPr>
        <p:spPr>
          <a:xfrm>
            <a:off x="222819" y="4468895"/>
            <a:ext cx="3063517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資料中的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座標位於設備左上角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9ED7DD3-67DA-5CEB-9473-56C34C9D3FB0}"/>
              </a:ext>
            </a:extLst>
          </p:cNvPr>
          <p:cNvSpPr txBox="1"/>
          <p:nvPr/>
        </p:nvSpPr>
        <p:spPr>
          <a:xfrm>
            <a:off x="3420344" y="2335039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  Rotate_id:1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448FA3D-717D-DECD-949F-B2F72A586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343" y="2710911"/>
            <a:ext cx="1770669" cy="1283911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B1CDB55-9B61-CCCD-5599-1ED9417CF262}"/>
              </a:ext>
            </a:extLst>
          </p:cNvPr>
          <p:cNvSpPr txBox="1"/>
          <p:nvPr/>
        </p:nvSpPr>
        <p:spPr>
          <a:xfrm>
            <a:off x="988113" y="2522975"/>
            <a:ext cx="83547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廁間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08713D8E-B44E-7D75-A393-F11A3D59B86E}"/>
              </a:ext>
            </a:extLst>
          </p:cNvPr>
          <p:cNvCxnSpPr>
            <a:cxnSpLocks/>
          </p:cNvCxnSpPr>
          <p:nvPr/>
        </p:nvCxnSpPr>
        <p:spPr>
          <a:xfrm>
            <a:off x="1479108" y="2898847"/>
            <a:ext cx="0" cy="336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1AD3CE5-4989-4B6B-5C3B-28108450A4BD}"/>
              </a:ext>
            </a:extLst>
          </p:cNvPr>
          <p:cNvSpPr txBox="1"/>
          <p:nvPr/>
        </p:nvSpPr>
        <p:spPr>
          <a:xfrm>
            <a:off x="1952983" y="2516956"/>
            <a:ext cx="83547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洗面盆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742CBD4D-6640-7E83-D646-C2222EF5FA02}"/>
              </a:ext>
            </a:extLst>
          </p:cNvPr>
          <p:cNvCxnSpPr>
            <a:cxnSpLocks/>
          </p:cNvCxnSpPr>
          <p:nvPr/>
        </p:nvCxnSpPr>
        <p:spPr>
          <a:xfrm>
            <a:off x="2416512" y="2875576"/>
            <a:ext cx="0" cy="336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4F308B9-3D6A-906C-841F-0AFEEB93771C}"/>
              </a:ext>
            </a:extLst>
          </p:cNvPr>
          <p:cNvSpPr txBox="1"/>
          <p:nvPr/>
        </p:nvSpPr>
        <p:spPr>
          <a:xfrm>
            <a:off x="919105" y="4124141"/>
            <a:ext cx="83547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小便斗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74BBD442-31A7-02F5-55F6-6EE47242B9E0}"/>
              </a:ext>
            </a:extLst>
          </p:cNvPr>
          <p:cNvCxnSpPr>
            <a:cxnSpLocks/>
          </p:cNvCxnSpPr>
          <p:nvPr/>
        </p:nvCxnSpPr>
        <p:spPr>
          <a:xfrm>
            <a:off x="1408582" y="3947633"/>
            <a:ext cx="0" cy="2457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0679DB2-08D5-A1EC-A310-0AD86D229F19}"/>
              </a:ext>
            </a:extLst>
          </p:cNvPr>
          <p:cNvSpPr txBox="1"/>
          <p:nvPr/>
        </p:nvSpPr>
        <p:spPr>
          <a:xfrm>
            <a:off x="2056020" y="4135489"/>
            <a:ext cx="1042279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出口方向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961EEE8-4647-BBF9-0DF8-B2E2DD11031E}"/>
              </a:ext>
            </a:extLst>
          </p:cNvPr>
          <p:cNvCxnSpPr>
            <a:cxnSpLocks/>
          </p:cNvCxnSpPr>
          <p:nvPr/>
        </p:nvCxnSpPr>
        <p:spPr>
          <a:xfrm>
            <a:off x="2361756" y="4078745"/>
            <a:ext cx="159029" cy="1105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圖片 23">
            <a:extLst>
              <a:ext uri="{FF2B5EF4-FFF2-40B4-BE49-F238E27FC236}">
                <a16:creationId xmlns:a16="http://schemas.microsoft.com/office/drawing/2014/main" id="{11ABDDEE-7C44-3311-65D6-26FAB4DE2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390" y="2708064"/>
            <a:ext cx="1766305" cy="1283911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0BF56D5E-C8F9-93E2-5C47-241DED14DB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7440" y="2711848"/>
            <a:ext cx="1796670" cy="1280127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BA13B5C1-12D6-5CA8-4990-37123C01F9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0855" y="2704892"/>
            <a:ext cx="1766305" cy="1287308"/>
          </a:xfrm>
          <a:prstGeom prst="rect">
            <a:avLst/>
          </a:prstGeom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C0023105-2538-5531-7617-229D86F2587D}"/>
              </a:ext>
            </a:extLst>
          </p:cNvPr>
          <p:cNvSpPr txBox="1"/>
          <p:nvPr/>
        </p:nvSpPr>
        <p:spPr>
          <a:xfrm>
            <a:off x="5503131" y="2329020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  Rotate_id:2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4529CD9-714A-9B3E-1AFA-0EDF51E36AAC}"/>
              </a:ext>
            </a:extLst>
          </p:cNvPr>
          <p:cNvSpPr txBox="1"/>
          <p:nvPr/>
        </p:nvSpPr>
        <p:spPr>
          <a:xfrm>
            <a:off x="7533336" y="2325848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  Rotate_id:3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BE93292-20C4-2618-A766-7719A977D3E1}"/>
              </a:ext>
            </a:extLst>
          </p:cNvPr>
          <p:cNvSpPr txBox="1"/>
          <p:nvPr/>
        </p:nvSpPr>
        <p:spPr>
          <a:xfrm>
            <a:off x="9489350" y="2325848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  Rotate_id:4</a:t>
            </a:r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113463B3-93DF-CCAB-C0D3-22AC02D662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9343" y="4863859"/>
            <a:ext cx="1770669" cy="1368596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C0DED51F-77F2-7EDD-1506-665CAE27A4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5779" y="4857065"/>
            <a:ext cx="1784916" cy="1375390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D8EDA42B-4F8F-0043-4D1D-174B9B86FF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01958" y="4832453"/>
            <a:ext cx="1796670" cy="1400002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4797C519-BB73-CCC4-1EE2-3351218B4C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49891" y="4863858"/>
            <a:ext cx="1830101" cy="1362673"/>
          </a:xfrm>
          <a:prstGeom prst="rect">
            <a:avLst/>
          </a:prstGeom>
        </p:spPr>
      </p:pic>
      <p:sp>
        <p:nvSpPr>
          <p:cNvPr id="40" name="文字方塊 39">
            <a:extLst>
              <a:ext uri="{FF2B5EF4-FFF2-40B4-BE49-F238E27FC236}">
                <a16:creationId xmlns:a16="http://schemas.microsoft.com/office/drawing/2014/main" id="{58450253-A9BD-0D15-CCAE-1B0011981479}"/>
              </a:ext>
            </a:extLst>
          </p:cNvPr>
          <p:cNvSpPr txBox="1"/>
          <p:nvPr/>
        </p:nvSpPr>
        <p:spPr>
          <a:xfrm>
            <a:off x="3399742" y="4472567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  Rotate_id:1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19B416B1-F325-7BE4-968B-0B56D04A8EAC}"/>
              </a:ext>
            </a:extLst>
          </p:cNvPr>
          <p:cNvSpPr txBox="1"/>
          <p:nvPr/>
        </p:nvSpPr>
        <p:spPr>
          <a:xfrm>
            <a:off x="5550450" y="4456581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  Rotate_id:2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E818B80-749E-CC3B-20B8-9F5533F6D0DD}"/>
              </a:ext>
            </a:extLst>
          </p:cNvPr>
          <p:cNvSpPr txBox="1"/>
          <p:nvPr/>
        </p:nvSpPr>
        <p:spPr>
          <a:xfrm>
            <a:off x="7580655" y="4453409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  Rotate_id:3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34C4075-AA9F-D317-7290-BFF299BA1727}"/>
              </a:ext>
            </a:extLst>
          </p:cNvPr>
          <p:cNvSpPr txBox="1"/>
          <p:nvPr/>
        </p:nvSpPr>
        <p:spPr>
          <a:xfrm>
            <a:off x="9536669" y="4453409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  Rotate_id:4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A90CE76-BF59-A0B0-7144-F31D63A61C01}"/>
              </a:ext>
            </a:extLst>
          </p:cNvPr>
          <p:cNvSpPr txBox="1"/>
          <p:nvPr/>
        </p:nvSpPr>
        <p:spPr>
          <a:xfrm>
            <a:off x="491545" y="1031789"/>
            <a:ext cx="112089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[{“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dirty="0"/>
              <a:t>”:設施</a:t>
            </a:r>
            <a:r>
              <a:rPr lang="en-US" altLang="zh-TW" dirty="0"/>
              <a:t>id</a:t>
            </a:r>
            <a:r>
              <a:rPr lang="zh-TW" altLang="en-US" dirty="0"/>
              <a:t>,“</a:t>
            </a:r>
            <a:r>
              <a:rPr lang="zh-TW" altLang="en-US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Width</a:t>
            </a:r>
            <a:r>
              <a:rPr lang="zh-TW" altLang="en-US" dirty="0"/>
              <a:t>”:寬度,“</a:t>
            </a:r>
            <a:r>
              <a:rPr lang="zh-TW" altLang="en-US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Length</a:t>
            </a:r>
            <a:r>
              <a:rPr lang="zh-TW" altLang="en-US" dirty="0"/>
              <a:t>”:長度,“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Aisle_Width</a:t>
            </a:r>
            <a:r>
              <a:rPr lang="zh-TW" altLang="en-US" dirty="0"/>
              <a:t>”:</a:t>
            </a:r>
            <a:r>
              <a:rPr lang="zh-TW" altLang="en-US" dirty="0">
                <a:solidFill>
                  <a:srgbClr val="FF0000"/>
                </a:solidFill>
              </a:rPr>
              <a:t>走道</a:t>
            </a:r>
            <a:r>
              <a:rPr lang="zh-TW" altLang="en-US" dirty="0"/>
              <a:t>寬度,“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Aisle_Length</a:t>
            </a:r>
            <a:r>
              <a:rPr lang="zh-TW" altLang="en-US" dirty="0"/>
              <a:t>”:</a:t>
            </a:r>
            <a:r>
              <a:rPr lang="zh-TW" altLang="en-US" dirty="0">
                <a:solidFill>
                  <a:srgbClr val="FF0000"/>
                </a:solidFill>
              </a:rPr>
              <a:t>走道</a:t>
            </a:r>
            <a:r>
              <a:rPr lang="zh-TW" altLang="en-US" dirty="0"/>
              <a:t>長度,“</a:t>
            </a:r>
            <a:r>
              <a:rPr lang="zh-TW" altLang="en-US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RestroomMan_x</a:t>
            </a:r>
            <a:r>
              <a:rPr lang="zh-TW" altLang="en-US" dirty="0"/>
              <a:t>”:</a:t>
            </a:r>
            <a:r>
              <a:rPr lang="en-US" altLang="zh-TW" dirty="0"/>
              <a:t>X</a:t>
            </a:r>
            <a:r>
              <a:rPr lang="zh-TW" altLang="en-US" dirty="0"/>
              <a:t>座標,“</a:t>
            </a:r>
            <a:r>
              <a:rPr lang="zh-TW" altLang="en-US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RestroomMan_y</a:t>
            </a:r>
            <a:r>
              <a:rPr lang="zh-TW" altLang="en-US" dirty="0"/>
              <a:t>”:</a:t>
            </a:r>
            <a:r>
              <a:rPr lang="en-US" altLang="zh-TW" dirty="0"/>
              <a:t>Y</a:t>
            </a:r>
            <a:r>
              <a:rPr lang="zh-TW" altLang="en-US" dirty="0"/>
              <a:t>座標,“</a:t>
            </a:r>
            <a:r>
              <a:rPr lang="zh-TW" altLang="en-US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Toilet_Count</a:t>
            </a:r>
            <a:r>
              <a:rPr lang="zh-TW" altLang="en-US" dirty="0"/>
              <a:t>”:廁間數,“</a:t>
            </a:r>
            <a:r>
              <a:rPr lang="zh-TW" altLang="en-US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Washbasin_Count</a:t>
            </a:r>
            <a:r>
              <a:rPr lang="zh-TW" altLang="en-US" dirty="0"/>
              <a:t>”:洗面盆數,“</a:t>
            </a:r>
            <a:r>
              <a:rPr lang="zh-TW" altLang="en-US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Urinal_Count</a:t>
            </a:r>
            <a:r>
              <a:rPr lang="zh-TW" altLang="en-US" dirty="0"/>
              <a:t>”:小便斗數,“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Mopbasin_id</a:t>
            </a:r>
            <a:r>
              <a:rPr lang="zh-TW" altLang="en-US" dirty="0"/>
              <a:t>”:是否有拖布盆,“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AccessibleWashbasin_id</a:t>
            </a:r>
            <a:r>
              <a:rPr lang="zh-TW" altLang="en-US" dirty="0"/>
              <a:t>”:是否有無障礙洗面盆,“</a:t>
            </a:r>
            <a:r>
              <a:rPr lang="zh-TW" altLang="en-US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Type</a:t>
            </a:r>
            <a:r>
              <a:rPr lang="zh-TW" altLang="en-US" dirty="0"/>
              <a:t>”:類型,“</a:t>
            </a:r>
            <a:r>
              <a:rPr lang="zh-TW" altLang="en-US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Rotate_id</a:t>
            </a:r>
            <a:r>
              <a:rPr lang="zh-TW" altLang="en-US" dirty="0"/>
              <a:t>”:出口方向,“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Restroom_id</a:t>
            </a:r>
            <a:r>
              <a:rPr lang="zh-TW" altLang="en-US" dirty="0"/>
              <a:t>”:總體廁所</a:t>
            </a:r>
            <a:r>
              <a:rPr lang="en-US" altLang="zh-TW" dirty="0"/>
              <a:t>id</a:t>
            </a:r>
            <a:r>
              <a:rPr lang="zh-TW" altLang="en-US" dirty="0"/>
              <a:t>,“</a:t>
            </a:r>
            <a:r>
              <a:rPr lang="zh-TW" altLang="en-US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Level_id</a:t>
            </a:r>
            <a:r>
              <a:rPr lang="zh-TW" altLang="en-US" dirty="0"/>
              <a:t>”:樓層,“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Plan_id</a:t>
            </a:r>
            <a:r>
              <a:rPr lang="zh-TW" altLang="en-US" dirty="0"/>
              <a:t>”:專案</a:t>
            </a:r>
            <a:r>
              <a:rPr lang="en-US" altLang="zh-TW" dirty="0"/>
              <a:t>id</a:t>
            </a:r>
            <a:r>
              <a:rPr lang="zh-TW" altLang="en-US" dirty="0"/>
              <a:t>}]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D163E95-1AB6-A9A5-0DB4-A71FA4B514AA}"/>
              </a:ext>
            </a:extLst>
          </p:cNvPr>
          <p:cNvSpPr txBox="1"/>
          <p:nvPr/>
        </p:nvSpPr>
        <p:spPr>
          <a:xfrm>
            <a:off x="234531" y="3571761"/>
            <a:ext cx="83547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拖布盆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C90D6BD-5967-4246-6E77-0F38F31C6648}"/>
              </a:ext>
            </a:extLst>
          </p:cNvPr>
          <p:cNvCxnSpPr>
            <a:cxnSpLocks/>
          </p:cNvCxnSpPr>
          <p:nvPr/>
        </p:nvCxnSpPr>
        <p:spPr>
          <a:xfrm flipH="1">
            <a:off x="724008" y="3360052"/>
            <a:ext cx="457829" cy="280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45E98BE-70E4-C56A-269F-0BC568525170}"/>
              </a:ext>
            </a:extLst>
          </p:cNvPr>
          <p:cNvSpPr txBox="1"/>
          <p:nvPr/>
        </p:nvSpPr>
        <p:spPr>
          <a:xfrm>
            <a:off x="1170184" y="2249267"/>
            <a:ext cx="1618269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無障礙洗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面盆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BBF45DE5-F211-727E-0908-D0FFD528F36C}"/>
              </a:ext>
            </a:extLst>
          </p:cNvPr>
          <p:cNvCxnSpPr>
            <a:cxnSpLocks/>
          </p:cNvCxnSpPr>
          <p:nvPr/>
        </p:nvCxnSpPr>
        <p:spPr>
          <a:xfrm>
            <a:off x="2021052" y="2607887"/>
            <a:ext cx="0" cy="604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ECA2C1F5-E49A-6E3A-9826-3BAE04B190AB}"/>
              </a:ext>
            </a:extLst>
          </p:cNvPr>
          <p:cNvSpPr txBox="1"/>
          <p:nvPr/>
        </p:nvSpPr>
        <p:spPr>
          <a:xfrm>
            <a:off x="203180" y="4842658"/>
            <a:ext cx="3446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Mopbasin_id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：沒有拖布盆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51F9671C-7AFD-D4DE-5CEE-AD48938C2086}"/>
              </a:ext>
            </a:extLst>
          </p:cNvPr>
          <p:cNvSpPr txBox="1"/>
          <p:nvPr/>
        </p:nvSpPr>
        <p:spPr>
          <a:xfrm>
            <a:off x="203180" y="5208512"/>
            <a:ext cx="3446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Mopbasin_id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：有拖布盆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3B5A41A-B629-03E1-5D66-A062A5FA92A9}"/>
              </a:ext>
            </a:extLst>
          </p:cNvPr>
          <p:cNvSpPr txBox="1"/>
          <p:nvPr/>
        </p:nvSpPr>
        <p:spPr>
          <a:xfrm>
            <a:off x="203180" y="5608575"/>
            <a:ext cx="34464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AccessibleWashbasin _id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：沒有無障礙洗面盆</a:t>
            </a:r>
            <a:endParaRPr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7E428603-AEC5-3CDC-0622-B5962F10E97C}"/>
              </a:ext>
            </a:extLst>
          </p:cNvPr>
          <p:cNvSpPr txBox="1"/>
          <p:nvPr/>
        </p:nvSpPr>
        <p:spPr>
          <a:xfrm>
            <a:off x="203180" y="6156072"/>
            <a:ext cx="34464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AccessibleWashbasin _id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：有無障礙洗面盆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0734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12E869FD-511A-84F3-A37F-5C969CAEB2EE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女廁說明</a:t>
            </a:r>
            <a:endParaRPr lang="zh-TW" altLang="en-US" sz="32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FD39A3-FEFC-3F76-B15E-D48D0C804487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F5D416E-940F-C912-1A38-13D158B1EB30}"/>
              </a:ext>
            </a:extLst>
          </p:cNvPr>
          <p:cNvSpPr txBox="1"/>
          <p:nvPr/>
        </p:nvSpPr>
        <p:spPr>
          <a:xfrm>
            <a:off x="313468" y="972136"/>
            <a:ext cx="3473527" cy="57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走道長寬說明：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Type4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8A4B70F-03E0-33C5-603D-B39FDBDB2922}"/>
              </a:ext>
            </a:extLst>
          </p:cNvPr>
          <p:cNvSpPr txBox="1"/>
          <p:nvPr/>
        </p:nvSpPr>
        <p:spPr>
          <a:xfrm>
            <a:off x="3777264" y="2661079"/>
            <a:ext cx="2318736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Aisle_Whith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1.5(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Aisle_Length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0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C94C411-2505-7CB2-6D4C-2C2E927F0C4C}"/>
              </a:ext>
            </a:extLst>
          </p:cNvPr>
          <p:cNvSpPr txBox="1"/>
          <p:nvPr/>
        </p:nvSpPr>
        <p:spPr>
          <a:xfrm>
            <a:off x="7538965" y="3801256"/>
            <a:ext cx="4339568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Aisle_Whith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1.5(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Aisle_Length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1.7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39E0A1F-52C4-EADF-79B0-A315A978E47A}"/>
              </a:ext>
            </a:extLst>
          </p:cNvPr>
          <p:cNvSpPr txBox="1"/>
          <p:nvPr/>
        </p:nvSpPr>
        <p:spPr>
          <a:xfrm>
            <a:off x="4380882" y="4769513"/>
            <a:ext cx="2045798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Aisle_Whith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3.1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Aisle_Length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1.7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E08D966-469A-5B64-D5C6-C850CF380FED}"/>
              </a:ext>
            </a:extLst>
          </p:cNvPr>
          <p:cNvSpPr txBox="1"/>
          <p:nvPr/>
        </p:nvSpPr>
        <p:spPr>
          <a:xfrm>
            <a:off x="446785" y="1759665"/>
            <a:ext cx="8300399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Aisle_Whith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=&gt;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控制廁所總寬度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上下方向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，預設本來就有走道：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1.5m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Aisle_Length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=&gt;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控制廁所總長度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左右方向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，預設沒走道所以值是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0m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F68D3BF-32D9-4230-0C76-845F7B242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67" y="2754695"/>
            <a:ext cx="3473528" cy="97064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04A411F-AB65-4060-6389-609E6290F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965" y="2754695"/>
            <a:ext cx="3851338" cy="103311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63468CA-641B-0D17-75C7-31211BDFB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96" y="4847250"/>
            <a:ext cx="4053089" cy="1230280"/>
          </a:xfrm>
          <a:prstGeom prst="rect">
            <a:avLst/>
          </a:prstGeom>
        </p:spPr>
      </p:pic>
      <p:sp>
        <p:nvSpPr>
          <p:cNvPr id="4" name="箭號: 向右 3">
            <a:extLst>
              <a:ext uri="{FF2B5EF4-FFF2-40B4-BE49-F238E27FC236}">
                <a16:creationId xmlns:a16="http://schemas.microsoft.com/office/drawing/2014/main" id="{187D0F45-F044-9B15-8CCC-2DC9D28D10BA}"/>
              </a:ext>
            </a:extLst>
          </p:cNvPr>
          <p:cNvSpPr/>
          <p:nvPr/>
        </p:nvSpPr>
        <p:spPr>
          <a:xfrm>
            <a:off x="6206785" y="3055459"/>
            <a:ext cx="733245" cy="4621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彎曲 4">
            <a:extLst>
              <a:ext uri="{FF2B5EF4-FFF2-40B4-BE49-F238E27FC236}">
                <a16:creationId xmlns:a16="http://schemas.microsoft.com/office/drawing/2014/main" id="{465C3491-48A8-0808-0B16-38BFC7FEE06A}"/>
              </a:ext>
            </a:extLst>
          </p:cNvPr>
          <p:cNvSpPr/>
          <p:nvPr/>
        </p:nvSpPr>
        <p:spPr>
          <a:xfrm rot="10800000">
            <a:off x="7330151" y="4763262"/>
            <a:ext cx="957532" cy="1077408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69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12E869FD-511A-84F3-A37F-5C969CAEB2EE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女廁說明</a:t>
            </a:r>
            <a:endParaRPr lang="zh-TW" altLang="en-US" sz="32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FD39A3-FEFC-3F76-B15E-D48D0C804487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F5D416E-940F-C912-1A38-13D158B1EB30}"/>
              </a:ext>
            </a:extLst>
          </p:cNvPr>
          <p:cNvSpPr txBox="1"/>
          <p:nvPr/>
        </p:nvSpPr>
        <p:spPr>
          <a:xfrm>
            <a:off x="313468" y="972136"/>
            <a:ext cx="3473527" cy="57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走道長寬說明：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Type5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8A4B70F-03E0-33C5-603D-B39FDBDB2922}"/>
              </a:ext>
            </a:extLst>
          </p:cNvPr>
          <p:cNvSpPr txBox="1"/>
          <p:nvPr/>
        </p:nvSpPr>
        <p:spPr>
          <a:xfrm>
            <a:off x="3777264" y="2661079"/>
            <a:ext cx="2318736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Aisle_Whith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1.5(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Aisle_Length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0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C94C411-2505-7CB2-6D4C-2C2E927F0C4C}"/>
              </a:ext>
            </a:extLst>
          </p:cNvPr>
          <p:cNvSpPr txBox="1"/>
          <p:nvPr/>
        </p:nvSpPr>
        <p:spPr>
          <a:xfrm>
            <a:off x="7290035" y="3691755"/>
            <a:ext cx="4339568" cy="102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Aisle_Whith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1.5(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Aisle_Length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1.2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會影響洗面盆位置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39E0A1F-52C4-EADF-79B0-A315A978E47A}"/>
              </a:ext>
            </a:extLst>
          </p:cNvPr>
          <p:cNvSpPr txBox="1"/>
          <p:nvPr/>
        </p:nvSpPr>
        <p:spPr>
          <a:xfrm>
            <a:off x="4380881" y="4769513"/>
            <a:ext cx="2028545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Aisle_Whith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3.3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Aisle_Length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1.2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E08D966-469A-5B64-D5C6-C850CF380FED}"/>
              </a:ext>
            </a:extLst>
          </p:cNvPr>
          <p:cNvSpPr txBox="1"/>
          <p:nvPr/>
        </p:nvSpPr>
        <p:spPr>
          <a:xfrm>
            <a:off x="446785" y="1759665"/>
            <a:ext cx="8300399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Aisle_Whith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=&gt;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控制廁所總寬度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上下方向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，預設本來就有走道：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1.5m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Aisle_Length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=&gt;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控制廁所總長度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左右方向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，預設沒走道所以值是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0m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9A0F614-39A6-5112-ED84-F17C58C5D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85" y="2776629"/>
            <a:ext cx="3340210" cy="91512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912A558-DFE4-BD82-89B8-49F282639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114" y="2776629"/>
            <a:ext cx="3563422" cy="95113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DC48AF8-3714-CAA9-1B0E-4C51D29CA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85" y="4808889"/>
            <a:ext cx="4023016" cy="1268641"/>
          </a:xfrm>
          <a:prstGeom prst="rect">
            <a:avLst/>
          </a:prstGeom>
        </p:spPr>
      </p:pic>
      <p:sp>
        <p:nvSpPr>
          <p:cNvPr id="3" name="箭號: 向右 2">
            <a:extLst>
              <a:ext uri="{FF2B5EF4-FFF2-40B4-BE49-F238E27FC236}">
                <a16:creationId xmlns:a16="http://schemas.microsoft.com/office/drawing/2014/main" id="{5CB84A6B-28CC-01B0-DF99-70534E60C7DC}"/>
              </a:ext>
            </a:extLst>
          </p:cNvPr>
          <p:cNvSpPr/>
          <p:nvPr/>
        </p:nvSpPr>
        <p:spPr>
          <a:xfrm>
            <a:off x="6206786" y="3021129"/>
            <a:ext cx="733245" cy="4621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箭號: 彎曲 3">
            <a:extLst>
              <a:ext uri="{FF2B5EF4-FFF2-40B4-BE49-F238E27FC236}">
                <a16:creationId xmlns:a16="http://schemas.microsoft.com/office/drawing/2014/main" id="{454D59AC-CC5B-374F-D2DB-A3B3EF2EF606}"/>
              </a:ext>
            </a:extLst>
          </p:cNvPr>
          <p:cNvSpPr/>
          <p:nvPr/>
        </p:nvSpPr>
        <p:spPr>
          <a:xfrm rot="10800000">
            <a:off x="7024939" y="4760828"/>
            <a:ext cx="957532" cy="948906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94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12E869FD-511A-84F3-A37F-5C969CAEB2EE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女廁說明</a:t>
            </a:r>
            <a:endParaRPr lang="zh-TW" altLang="en-US" sz="32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FD39A3-FEFC-3F76-B15E-D48D0C804487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F5D416E-940F-C912-1A38-13D158B1EB30}"/>
              </a:ext>
            </a:extLst>
          </p:cNvPr>
          <p:cNvSpPr txBox="1"/>
          <p:nvPr/>
        </p:nvSpPr>
        <p:spPr>
          <a:xfrm>
            <a:off x="313468" y="972136"/>
            <a:ext cx="3473527" cy="57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走道長寬說明：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Type6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8A4B70F-03E0-33C5-603D-B39FDBDB2922}"/>
              </a:ext>
            </a:extLst>
          </p:cNvPr>
          <p:cNvSpPr txBox="1"/>
          <p:nvPr/>
        </p:nvSpPr>
        <p:spPr>
          <a:xfrm>
            <a:off x="3777264" y="2661079"/>
            <a:ext cx="2318736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Aisle_Whith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1.5(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Aisle_Length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0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C94C411-2505-7CB2-6D4C-2C2E927F0C4C}"/>
              </a:ext>
            </a:extLst>
          </p:cNvPr>
          <p:cNvSpPr txBox="1"/>
          <p:nvPr/>
        </p:nvSpPr>
        <p:spPr>
          <a:xfrm>
            <a:off x="7254541" y="3851834"/>
            <a:ext cx="4339568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Aisle_Whith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1.5(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Aisle_Length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1.2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39E0A1F-52C4-EADF-79B0-A315A978E47A}"/>
              </a:ext>
            </a:extLst>
          </p:cNvPr>
          <p:cNvSpPr txBox="1"/>
          <p:nvPr/>
        </p:nvSpPr>
        <p:spPr>
          <a:xfrm>
            <a:off x="4123130" y="4721516"/>
            <a:ext cx="2083655" cy="102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Aisle_Whith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3.2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Aisle_Length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1.2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會影響洗面盆位置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E08D966-469A-5B64-D5C6-C850CF380FED}"/>
              </a:ext>
            </a:extLst>
          </p:cNvPr>
          <p:cNvSpPr txBox="1"/>
          <p:nvPr/>
        </p:nvSpPr>
        <p:spPr>
          <a:xfrm>
            <a:off x="446785" y="1759665"/>
            <a:ext cx="8300399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Aisle_Whith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=&gt;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控制廁所總寬度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上下方向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，預設本來就有走道：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1.5m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Aisle_Length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=&gt;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控制廁所總長度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左右方向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，預設沒走道所以值是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0m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C24DA09-F52F-5E0D-54BC-CE3686929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91" y="2733131"/>
            <a:ext cx="2904679" cy="125397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EEDAD49-16AE-9C5A-F04C-4A52D1BDC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541" y="2733131"/>
            <a:ext cx="3057708" cy="119140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8B69E9A-2673-D88F-7EEF-A168C00EB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891" y="4735902"/>
            <a:ext cx="3525239" cy="1540085"/>
          </a:xfrm>
          <a:prstGeom prst="rect">
            <a:avLst/>
          </a:prstGeom>
        </p:spPr>
      </p:pic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41803608-87C3-5BA2-E4DD-B890F64E3A83}"/>
              </a:ext>
            </a:extLst>
          </p:cNvPr>
          <p:cNvSpPr/>
          <p:nvPr/>
        </p:nvSpPr>
        <p:spPr>
          <a:xfrm>
            <a:off x="6206785" y="3055459"/>
            <a:ext cx="733245" cy="4621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彎曲 14">
            <a:extLst>
              <a:ext uri="{FF2B5EF4-FFF2-40B4-BE49-F238E27FC236}">
                <a16:creationId xmlns:a16="http://schemas.microsoft.com/office/drawing/2014/main" id="{D5224C6B-1660-D091-460C-BBBCD8AD5F8E}"/>
              </a:ext>
            </a:extLst>
          </p:cNvPr>
          <p:cNvSpPr/>
          <p:nvPr/>
        </p:nvSpPr>
        <p:spPr>
          <a:xfrm rot="10800000">
            <a:off x="7111340" y="4747230"/>
            <a:ext cx="957532" cy="1077408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401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12E869FD-511A-84F3-A37F-5C969CAEB2EE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女廁說明</a:t>
            </a:r>
            <a:endParaRPr lang="zh-TW" altLang="en-US" sz="32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FD39A3-FEFC-3F76-B15E-D48D0C804487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F5D416E-940F-C912-1A38-13D158B1EB30}"/>
              </a:ext>
            </a:extLst>
          </p:cNvPr>
          <p:cNvSpPr txBox="1"/>
          <p:nvPr/>
        </p:nvSpPr>
        <p:spPr>
          <a:xfrm>
            <a:off x="313468" y="972136"/>
            <a:ext cx="3473527" cy="57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走道長寬說明：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Type7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8A4B70F-03E0-33C5-603D-B39FDBDB2922}"/>
              </a:ext>
            </a:extLst>
          </p:cNvPr>
          <p:cNvSpPr txBox="1"/>
          <p:nvPr/>
        </p:nvSpPr>
        <p:spPr>
          <a:xfrm>
            <a:off x="3127831" y="2729962"/>
            <a:ext cx="2318736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Aisle_Whith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1.5(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Aisle_Length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0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C94C411-2505-7CB2-6D4C-2C2E927F0C4C}"/>
              </a:ext>
            </a:extLst>
          </p:cNvPr>
          <p:cNvSpPr txBox="1"/>
          <p:nvPr/>
        </p:nvSpPr>
        <p:spPr>
          <a:xfrm>
            <a:off x="8541876" y="2774627"/>
            <a:ext cx="4339568" cy="102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Aisle_Whith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1.5(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Aisle_Length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1.4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會影響洗面盆位置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，此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洗面盆需置中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39E0A1F-52C4-EADF-79B0-A315A978E47A}"/>
              </a:ext>
            </a:extLst>
          </p:cNvPr>
          <p:cNvSpPr txBox="1"/>
          <p:nvPr/>
        </p:nvSpPr>
        <p:spPr>
          <a:xfrm>
            <a:off x="3450567" y="4721515"/>
            <a:ext cx="2318736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Aisle_Whith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2.5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Aisle_Length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1.4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E08D966-469A-5B64-D5C6-C850CF380FED}"/>
              </a:ext>
            </a:extLst>
          </p:cNvPr>
          <p:cNvSpPr txBox="1"/>
          <p:nvPr/>
        </p:nvSpPr>
        <p:spPr>
          <a:xfrm>
            <a:off x="329996" y="1874597"/>
            <a:ext cx="8300399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Aisle_Whith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=&gt;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控制廁所總寬度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上下方向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，預設本來就有走道：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1.5m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Aisle_Length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=&gt;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控制廁所總長度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左右方向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，預設沒走道所以值是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0m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3F4C07B-6884-7060-B7A9-F968622B6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90" y="2791461"/>
            <a:ext cx="2648741" cy="145050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0A60D79-9D41-28C5-B62C-BAF6A5E2D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679" y="2804487"/>
            <a:ext cx="2842197" cy="147987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6E94530-1E91-1323-935A-00C841D84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63" y="4721515"/>
            <a:ext cx="2989403" cy="1626179"/>
          </a:xfrm>
          <a:prstGeom prst="rect">
            <a:avLst/>
          </a:prstGeom>
        </p:spPr>
      </p:pic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B34AC3D5-E8B5-2AF1-CAD9-7C8D499CDA22}"/>
              </a:ext>
            </a:extLst>
          </p:cNvPr>
          <p:cNvSpPr/>
          <p:nvPr/>
        </p:nvSpPr>
        <p:spPr>
          <a:xfrm>
            <a:off x="4839878" y="3426961"/>
            <a:ext cx="733245" cy="4621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彎曲 14">
            <a:extLst>
              <a:ext uri="{FF2B5EF4-FFF2-40B4-BE49-F238E27FC236}">
                <a16:creationId xmlns:a16="http://schemas.microsoft.com/office/drawing/2014/main" id="{E4215637-01CF-EEE5-3B6D-66330C3A0890}"/>
              </a:ext>
            </a:extLst>
          </p:cNvPr>
          <p:cNvSpPr/>
          <p:nvPr/>
        </p:nvSpPr>
        <p:spPr>
          <a:xfrm rot="10800000">
            <a:off x="6367000" y="4721515"/>
            <a:ext cx="957532" cy="1077408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3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12E869FD-511A-84F3-A37F-5C969CAEB2EE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女廁說明</a:t>
            </a:r>
            <a:endParaRPr lang="zh-TW" altLang="en-US" sz="32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FD39A3-FEFC-3F76-B15E-D48D0C804487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F5D416E-940F-C912-1A38-13D158B1EB30}"/>
              </a:ext>
            </a:extLst>
          </p:cNvPr>
          <p:cNvSpPr txBox="1"/>
          <p:nvPr/>
        </p:nvSpPr>
        <p:spPr>
          <a:xfrm>
            <a:off x="313468" y="972136"/>
            <a:ext cx="3473527" cy="57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走道長寬說明：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Type8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8A4B70F-03E0-33C5-603D-B39FDBDB2922}"/>
              </a:ext>
            </a:extLst>
          </p:cNvPr>
          <p:cNvSpPr txBox="1"/>
          <p:nvPr/>
        </p:nvSpPr>
        <p:spPr>
          <a:xfrm>
            <a:off x="2731098" y="2851443"/>
            <a:ext cx="2318736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Aisle_Whith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1.5(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Aisle_Length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0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C94C411-2505-7CB2-6D4C-2C2E927F0C4C}"/>
              </a:ext>
            </a:extLst>
          </p:cNvPr>
          <p:cNvSpPr txBox="1"/>
          <p:nvPr/>
        </p:nvSpPr>
        <p:spPr>
          <a:xfrm>
            <a:off x="8923560" y="2886673"/>
            <a:ext cx="2727416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Aisle_Whith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1.5(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Aisle_Length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1.3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39E0A1F-52C4-EADF-79B0-A315A978E47A}"/>
              </a:ext>
            </a:extLst>
          </p:cNvPr>
          <p:cNvSpPr txBox="1"/>
          <p:nvPr/>
        </p:nvSpPr>
        <p:spPr>
          <a:xfrm>
            <a:off x="3326787" y="4626624"/>
            <a:ext cx="2318736" cy="102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Aisle_Whith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2.7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Aisle_Length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1.3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會影響洗面盆位置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E08D966-469A-5B64-D5C6-C850CF380FED}"/>
              </a:ext>
            </a:extLst>
          </p:cNvPr>
          <p:cNvSpPr txBox="1"/>
          <p:nvPr/>
        </p:nvSpPr>
        <p:spPr>
          <a:xfrm>
            <a:off x="329996" y="1874597"/>
            <a:ext cx="8300399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Aisle_Whith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=&gt;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控制廁所總寬度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上下方向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，預設本來就有走道：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1.5m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Aisle_Length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=&gt;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控制廁所總長度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左右方向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，預設沒走道所以值是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0m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1942CD2-F3E4-3922-D196-0B0E9EA6E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4" y="2897604"/>
            <a:ext cx="2190074" cy="130575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DB2DA90-05B1-F1C8-3209-4A83D91D6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585" y="2932835"/>
            <a:ext cx="2385975" cy="128842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3152F9A-4D69-3F5F-B086-D914CC820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4" y="4721515"/>
            <a:ext cx="2734076" cy="1523569"/>
          </a:xfrm>
          <a:prstGeom prst="rect">
            <a:avLst/>
          </a:prstGeom>
        </p:spPr>
      </p:pic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852DE785-7EFB-F5E7-6830-9F33DD46B895}"/>
              </a:ext>
            </a:extLst>
          </p:cNvPr>
          <p:cNvSpPr/>
          <p:nvPr/>
        </p:nvSpPr>
        <p:spPr>
          <a:xfrm>
            <a:off x="5362755" y="3319412"/>
            <a:ext cx="733245" cy="4621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彎曲 14">
            <a:extLst>
              <a:ext uri="{FF2B5EF4-FFF2-40B4-BE49-F238E27FC236}">
                <a16:creationId xmlns:a16="http://schemas.microsoft.com/office/drawing/2014/main" id="{CAFE79AE-52B6-9CC3-75C6-64D624FFF5CB}"/>
              </a:ext>
            </a:extLst>
          </p:cNvPr>
          <p:cNvSpPr/>
          <p:nvPr/>
        </p:nvSpPr>
        <p:spPr>
          <a:xfrm rot="10800000">
            <a:off x="6845766" y="4626624"/>
            <a:ext cx="957532" cy="1077408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155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12E869FD-511A-84F3-A37F-5C969CAEB2EE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女廁說明</a:t>
            </a:r>
            <a:endParaRPr lang="zh-TW" altLang="en-US" sz="32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FD39A3-FEFC-3F76-B15E-D48D0C804487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F5D416E-940F-C912-1A38-13D158B1EB30}"/>
              </a:ext>
            </a:extLst>
          </p:cNvPr>
          <p:cNvSpPr txBox="1"/>
          <p:nvPr/>
        </p:nvSpPr>
        <p:spPr>
          <a:xfrm>
            <a:off x="313468" y="972136"/>
            <a:ext cx="3473527" cy="57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廁間擺放原則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E08D966-469A-5B64-D5C6-C850CF380FED}"/>
              </a:ext>
            </a:extLst>
          </p:cNvPr>
          <p:cNvSpPr txBox="1"/>
          <p:nvPr/>
        </p:nvSpPr>
        <p:spPr>
          <a:xfrm>
            <a:off x="446787" y="1785545"/>
            <a:ext cx="4703184" cy="102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15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廁間數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2/3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坐式、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1/3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蹲式，除不盡以坐式為主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915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要有高齡者坐式馬桶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算坐式的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3915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如果有拖布盆室，原則上放在最內側的地方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3F507BF-F947-FA9A-AC6F-0C2E58B39521}"/>
              </a:ext>
            </a:extLst>
          </p:cNvPr>
          <p:cNvSpPr txBox="1"/>
          <p:nvPr/>
        </p:nvSpPr>
        <p:spPr>
          <a:xfrm>
            <a:off x="329996" y="2930755"/>
            <a:ext cx="1018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620AA3D-F4F4-D5F7-B98B-00EF3BB47E14}"/>
              </a:ext>
            </a:extLst>
          </p:cNvPr>
          <p:cNvSpPr txBox="1"/>
          <p:nvPr/>
        </p:nvSpPr>
        <p:spPr>
          <a:xfrm>
            <a:off x="5894717" y="2930755"/>
            <a:ext cx="1018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669A6190-05BF-102F-2791-C94E93361728}"/>
              </a:ext>
            </a:extLst>
          </p:cNvPr>
          <p:cNvGrpSpPr/>
          <p:nvPr/>
        </p:nvGrpSpPr>
        <p:grpSpPr>
          <a:xfrm>
            <a:off x="446786" y="3465580"/>
            <a:ext cx="4725320" cy="2983615"/>
            <a:chOff x="446786" y="3465580"/>
            <a:chExt cx="4725320" cy="2983615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D9F31586-A168-3D05-C104-E67ACE21A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6786" y="3465580"/>
              <a:ext cx="4725320" cy="2983615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BFE68E2E-C1A3-9B4C-6CED-C6B65F288287}"/>
                </a:ext>
              </a:extLst>
            </p:cNvPr>
            <p:cNvSpPr txBox="1"/>
            <p:nvPr/>
          </p:nvSpPr>
          <p:spPr>
            <a:xfrm>
              <a:off x="2964705" y="4154568"/>
              <a:ext cx="569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5750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高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05750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齡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B3074B6-A259-76F2-91DA-CE3653AFB922}"/>
                </a:ext>
              </a:extLst>
            </p:cNvPr>
            <p:cNvSpPr txBox="1"/>
            <p:nvPr/>
          </p:nvSpPr>
          <p:spPr>
            <a:xfrm>
              <a:off x="1064135" y="5461690"/>
              <a:ext cx="569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5750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蹲式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B283F43B-234A-FF36-EE96-BE0AB816232A}"/>
                </a:ext>
              </a:extLst>
            </p:cNvPr>
            <p:cNvSpPr txBox="1"/>
            <p:nvPr/>
          </p:nvSpPr>
          <p:spPr>
            <a:xfrm>
              <a:off x="1064135" y="4157527"/>
              <a:ext cx="569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5750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坐式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453CF8E-9251-DAEC-D405-FD9F8792AA87}"/>
                </a:ext>
              </a:extLst>
            </p:cNvPr>
            <p:cNvSpPr txBox="1"/>
            <p:nvPr/>
          </p:nvSpPr>
          <p:spPr>
            <a:xfrm>
              <a:off x="2004178" y="5461688"/>
              <a:ext cx="569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5750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蹲式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E33217B1-9740-6CFC-D3BA-184067AC7E0E}"/>
                </a:ext>
              </a:extLst>
            </p:cNvPr>
            <p:cNvSpPr txBox="1"/>
            <p:nvPr/>
          </p:nvSpPr>
          <p:spPr>
            <a:xfrm>
              <a:off x="1530177" y="5461689"/>
              <a:ext cx="569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5750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蹲式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60BB1863-BDF4-15D3-C777-8811B23FC03A}"/>
                </a:ext>
              </a:extLst>
            </p:cNvPr>
            <p:cNvSpPr txBox="1"/>
            <p:nvPr/>
          </p:nvSpPr>
          <p:spPr>
            <a:xfrm>
              <a:off x="1530177" y="4165250"/>
              <a:ext cx="569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5750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坐式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4516E33E-46B0-1BA5-4B00-778A454B42AF}"/>
                </a:ext>
              </a:extLst>
            </p:cNvPr>
            <p:cNvSpPr txBox="1"/>
            <p:nvPr/>
          </p:nvSpPr>
          <p:spPr>
            <a:xfrm>
              <a:off x="2478179" y="4154567"/>
              <a:ext cx="569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5750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坐式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936F596D-591E-C369-7C9E-1AC1EFED5A5B}"/>
                </a:ext>
              </a:extLst>
            </p:cNvPr>
            <p:cNvSpPr txBox="1"/>
            <p:nvPr/>
          </p:nvSpPr>
          <p:spPr>
            <a:xfrm>
              <a:off x="2964705" y="5461688"/>
              <a:ext cx="569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5750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坐式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9FCD689E-6486-630A-FA30-6FE5956373B9}"/>
                </a:ext>
              </a:extLst>
            </p:cNvPr>
            <p:cNvSpPr txBox="1"/>
            <p:nvPr/>
          </p:nvSpPr>
          <p:spPr>
            <a:xfrm>
              <a:off x="2478179" y="5461688"/>
              <a:ext cx="569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5750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坐式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B5BB07E2-88E9-0B2E-F153-99A117A07AB6}"/>
                </a:ext>
              </a:extLst>
            </p:cNvPr>
            <p:cNvSpPr txBox="1"/>
            <p:nvPr/>
          </p:nvSpPr>
          <p:spPr>
            <a:xfrm>
              <a:off x="2004178" y="4166404"/>
              <a:ext cx="569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5750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坐式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5B266582-8271-F137-01FE-E9DAA4B26330}"/>
              </a:ext>
            </a:extLst>
          </p:cNvPr>
          <p:cNvGrpSpPr/>
          <p:nvPr/>
        </p:nvGrpSpPr>
        <p:grpSpPr>
          <a:xfrm>
            <a:off x="6025631" y="3450898"/>
            <a:ext cx="5495740" cy="2994954"/>
            <a:chOff x="6206786" y="3454241"/>
            <a:chExt cx="5495740" cy="2994954"/>
          </a:xfrm>
        </p:grpSpPr>
        <p:pic>
          <p:nvPicPr>
            <p:cNvPr id="29" name="圖片 28">
              <a:extLst>
                <a:ext uri="{FF2B5EF4-FFF2-40B4-BE49-F238E27FC236}">
                  <a16:creationId xmlns:a16="http://schemas.microsoft.com/office/drawing/2014/main" id="{54925602-FD1F-A24F-B271-2506C1477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06786" y="3454241"/>
              <a:ext cx="5495740" cy="2994954"/>
            </a:xfrm>
            <a:prstGeom prst="rect">
              <a:avLst/>
            </a:prstGeom>
          </p:spPr>
        </p:pic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F1696BBF-F8FA-8875-D6C7-28173F8EC841}"/>
                </a:ext>
              </a:extLst>
            </p:cNvPr>
            <p:cNvSpPr txBox="1"/>
            <p:nvPr/>
          </p:nvSpPr>
          <p:spPr>
            <a:xfrm>
              <a:off x="9394645" y="4134246"/>
              <a:ext cx="569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5750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高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05750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齡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0BA205EB-D7EA-54EB-BFA8-9B3DBE46C472}"/>
                </a:ext>
              </a:extLst>
            </p:cNvPr>
            <p:cNvSpPr txBox="1"/>
            <p:nvPr/>
          </p:nvSpPr>
          <p:spPr>
            <a:xfrm>
              <a:off x="7494075" y="4137205"/>
              <a:ext cx="569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5750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坐式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7BCDE5B4-3D7D-68FC-9C43-EF007CFC1746}"/>
                </a:ext>
              </a:extLst>
            </p:cNvPr>
            <p:cNvSpPr txBox="1"/>
            <p:nvPr/>
          </p:nvSpPr>
          <p:spPr>
            <a:xfrm>
              <a:off x="7960117" y="4144928"/>
              <a:ext cx="569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5750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坐式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BFA1B9F8-76DD-84F8-F50B-98A847389057}"/>
                </a:ext>
              </a:extLst>
            </p:cNvPr>
            <p:cNvSpPr txBox="1"/>
            <p:nvPr/>
          </p:nvSpPr>
          <p:spPr>
            <a:xfrm>
              <a:off x="8908119" y="4134245"/>
              <a:ext cx="569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5750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坐式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9950841B-95E7-C0C3-7091-7FDC6339E846}"/>
                </a:ext>
              </a:extLst>
            </p:cNvPr>
            <p:cNvSpPr txBox="1"/>
            <p:nvPr/>
          </p:nvSpPr>
          <p:spPr>
            <a:xfrm>
              <a:off x="8434118" y="4133147"/>
              <a:ext cx="569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5750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坐式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3DDB060-9306-AE72-2B58-17489D843DEE}"/>
                </a:ext>
              </a:extLst>
            </p:cNvPr>
            <p:cNvSpPr txBox="1"/>
            <p:nvPr/>
          </p:nvSpPr>
          <p:spPr>
            <a:xfrm>
              <a:off x="7027652" y="4154566"/>
              <a:ext cx="569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5750"/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拖布</a:t>
              </a:r>
              <a:endPara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4B124BBE-C312-E6DB-224A-6BD52C97AF6D}"/>
                </a:ext>
              </a:extLst>
            </p:cNvPr>
            <p:cNvSpPr txBox="1"/>
            <p:nvPr/>
          </p:nvSpPr>
          <p:spPr>
            <a:xfrm>
              <a:off x="7007549" y="5453008"/>
              <a:ext cx="569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5750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蹲式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8B753111-82D5-2414-E469-5CC3550C1B6E}"/>
                </a:ext>
              </a:extLst>
            </p:cNvPr>
            <p:cNvSpPr txBox="1"/>
            <p:nvPr/>
          </p:nvSpPr>
          <p:spPr>
            <a:xfrm>
              <a:off x="7947592" y="5453006"/>
              <a:ext cx="569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5750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蹲式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2F575D90-C74E-6B63-AB94-E7018DE0389A}"/>
                </a:ext>
              </a:extLst>
            </p:cNvPr>
            <p:cNvSpPr txBox="1"/>
            <p:nvPr/>
          </p:nvSpPr>
          <p:spPr>
            <a:xfrm>
              <a:off x="7473591" y="5453007"/>
              <a:ext cx="569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5750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蹲式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D38EDDC2-6B51-CA41-4DDB-E98A85BD8260}"/>
                </a:ext>
              </a:extLst>
            </p:cNvPr>
            <p:cNvSpPr txBox="1"/>
            <p:nvPr/>
          </p:nvSpPr>
          <p:spPr>
            <a:xfrm>
              <a:off x="8909290" y="5444959"/>
              <a:ext cx="569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5750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坐式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127AD323-8F42-D58D-4C3C-6857EC84F1AA}"/>
                </a:ext>
              </a:extLst>
            </p:cNvPr>
            <p:cNvSpPr txBox="1"/>
            <p:nvPr/>
          </p:nvSpPr>
          <p:spPr>
            <a:xfrm>
              <a:off x="8421593" y="5453006"/>
              <a:ext cx="569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5750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坐式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4808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12E869FD-511A-84F3-A37F-5C969CAEB2EE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女廁說明</a:t>
            </a:r>
            <a:endParaRPr lang="zh-TW" altLang="en-US" sz="32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FD39A3-FEFC-3F76-B15E-D48D0C804487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F5D416E-940F-C912-1A38-13D158B1EB30}"/>
              </a:ext>
            </a:extLst>
          </p:cNvPr>
          <p:cNvSpPr txBox="1"/>
          <p:nvPr/>
        </p:nvSpPr>
        <p:spPr>
          <a:xfrm>
            <a:off x="313468" y="972136"/>
            <a:ext cx="3473527" cy="57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廁間擺放原則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E08D966-469A-5B64-D5C6-C850CF380FED}"/>
              </a:ext>
            </a:extLst>
          </p:cNvPr>
          <p:cNvSpPr txBox="1"/>
          <p:nvPr/>
        </p:nvSpPr>
        <p:spPr>
          <a:xfrm>
            <a:off x="446787" y="1785545"/>
            <a:ext cx="4703184" cy="102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15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廁間數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2/3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坐式、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1/3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蹲式，除不盡以坐式為主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915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要有高齡者坐式馬桶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算坐式的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3915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如果有拖布盆室，原則上放在最內側的地方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3F507BF-F947-FA9A-AC6F-0C2E58B39521}"/>
              </a:ext>
            </a:extLst>
          </p:cNvPr>
          <p:cNvSpPr txBox="1"/>
          <p:nvPr/>
        </p:nvSpPr>
        <p:spPr>
          <a:xfrm>
            <a:off x="329996" y="2930755"/>
            <a:ext cx="1018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620AA3D-F4F4-D5F7-B98B-00EF3BB47E14}"/>
              </a:ext>
            </a:extLst>
          </p:cNvPr>
          <p:cNvSpPr txBox="1"/>
          <p:nvPr/>
        </p:nvSpPr>
        <p:spPr>
          <a:xfrm>
            <a:off x="5928894" y="2930754"/>
            <a:ext cx="1018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40E81B01-75E3-ED2D-46AF-EA69F73CCB9E}"/>
              </a:ext>
            </a:extLst>
          </p:cNvPr>
          <p:cNvGrpSpPr/>
          <p:nvPr/>
        </p:nvGrpSpPr>
        <p:grpSpPr>
          <a:xfrm>
            <a:off x="446786" y="3465581"/>
            <a:ext cx="4703184" cy="2699714"/>
            <a:chOff x="446786" y="3465581"/>
            <a:chExt cx="4703184" cy="269971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41F3546F-918F-D34B-CB8D-F1C7639B9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6786" y="3465581"/>
              <a:ext cx="4703184" cy="2699714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8260B7DB-E6BA-89DB-9944-6C947813B8A3}"/>
                </a:ext>
              </a:extLst>
            </p:cNvPr>
            <p:cNvSpPr txBox="1"/>
            <p:nvPr/>
          </p:nvSpPr>
          <p:spPr>
            <a:xfrm>
              <a:off x="1064135" y="5239533"/>
              <a:ext cx="569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5750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蹲式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BE26A4A4-B2E2-10DF-FF3D-87C757F55FFC}"/>
                </a:ext>
              </a:extLst>
            </p:cNvPr>
            <p:cNvSpPr txBox="1"/>
            <p:nvPr/>
          </p:nvSpPr>
          <p:spPr>
            <a:xfrm>
              <a:off x="1978300" y="5239531"/>
              <a:ext cx="569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5750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蹲式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5E10DD0-AC1D-C781-FE98-10B841E2E308}"/>
                </a:ext>
              </a:extLst>
            </p:cNvPr>
            <p:cNvSpPr txBox="1"/>
            <p:nvPr/>
          </p:nvSpPr>
          <p:spPr>
            <a:xfrm>
              <a:off x="1521551" y="5239532"/>
              <a:ext cx="569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5750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蹲式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E89F637-2CE1-61FF-A756-D4330DDA07C0}"/>
                </a:ext>
              </a:extLst>
            </p:cNvPr>
            <p:cNvSpPr txBox="1"/>
            <p:nvPr/>
          </p:nvSpPr>
          <p:spPr>
            <a:xfrm>
              <a:off x="3754331" y="3998492"/>
              <a:ext cx="569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5750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高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05750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齡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3585CBD-D8E1-4C4D-4547-3515D432DFCB}"/>
                </a:ext>
              </a:extLst>
            </p:cNvPr>
            <p:cNvSpPr txBox="1"/>
            <p:nvPr/>
          </p:nvSpPr>
          <p:spPr>
            <a:xfrm>
              <a:off x="1957273" y="4010077"/>
              <a:ext cx="569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5750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坐式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05917974-33B9-65D6-8E1B-3B49FC3104ED}"/>
                </a:ext>
              </a:extLst>
            </p:cNvPr>
            <p:cNvSpPr txBox="1"/>
            <p:nvPr/>
          </p:nvSpPr>
          <p:spPr>
            <a:xfrm>
              <a:off x="2406063" y="4009174"/>
              <a:ext cx="569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5750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坐式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8C583522-0C25-77F3-47EA-1795B6C19898}"/>
                </a:ext>
              </a:extLst>
            </p:cNvPr>
            <p:cNvSpPr txBox="1"/>
            <p:nvPr/>
          </p:nvSpPr>
          <p:spPr>
            <a:xfrm>
              <a:off x="3293683" y="3998491"/>
              <a:ext cx="569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5750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坐式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D053D5CC-6970-564D-74E6-F6C3B1D5407D}"/>
                </a:ext>
              </a:extLst>
            </p:cNvPr>
            <p:cNvSpPr txBox="1"/>
            <p:nvPr/>
          </p:nvSpPr>
          <p:spPr>
            <a:xfrm>
              <a:off x="2845560" y="3997393"/>
              <a:ext cx="569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5750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坐式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426CB83E-B928-F8B2-36E0-65001CB9DA44}"/>
                </a:ext>
              </a:extLst>
            </p:cNvPr>
            <p:cNvSpPr txBox="1"/>
            <p:nvPr/>
          </p:nvSpPr>
          <p:spPr>
            <a:xfrm>
              <a:off x="1064375" y="4017198"/>
              <a:ext cx="569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5750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坐式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01A81DF-B49D-A638-0B41-E1FC8E5E0BDF}"/>
                </a:ext>
              </a:extLst>
            </p:cNvPr>
            <p:cNvSpPr txBox="1"/>
            <p:nvPr/>
          </p:nvSpPr>
          <p:spPr>
            <a:xfrm>
              <a:off x="1513165" y="4016295"/>
              <a:ext cx="569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5750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坐式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AC89B4EA-6EF6-BF2A-8FE5-F120D84A4CC8}"/>
              </a:ext>
            </a:extLst>
          </p:cNvPr>
          <p:cNvGrpSpPr/>
          <p:nvPr/>
        </p:nvGrpSpPr>
        <p:grpSpPr>
          <a:xfrm>
            <a:off x="6045192" y="3465581"/>
            <a:ext cx="4946730" cy="2648532"/>
            <a:chOff x="6045192" y="3465581"/>
            <a:chExt cx="4946730" cy="2648532"/>
          </a:xfrm>
        </p:grpSpPr>
        <p:pic>
          <p:nvPicPr>
            <p:cNvPr id="46" name="圖片 45">
              <a:extLst>
                <a:ext uri="{FF2B5EF4-FFF2-40B4-BE49-F238E27FC236}">
                  <a16:creationId xmlns:a16="http://schemas.microsoft.com/office/drawing/2014/main" id="{217C97B5-6329-EF6D-0CC3-005EA9416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45192" y="3465581"/>
              <a:ext cx="4946730" cy="2648532"/>
            </a:xfrm>
            <a:prstGeom prst="rect">
              <a:avLst/>
            </a:prstGeom>
          </p:spPr>
        </p:pic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D0EB6CD4-0B4B-0B43-D30D-46A8BDBD567D}"/>
                </a:ext>
              </a:extLst>
            </p:cNvPr>
            <p:cNvSpPr txBox="1"/>
            <p:nvPr/>
          </p:nvSpPr>
          <p:spPr>
            <a:xfrm>
              <a:off x="6599417" y="5213655"/>
              <a:ext cx="569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5750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蹲式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CF69DB32-FCAE-7B63-B0CB-77EB1D794C45}"/>
                </a:ext>
              </a:extLst>
            </p:cNvPr>
            <p:cNvSpPr txBox="1"/>
            <p:nvPr/>
          </p:nvSpPr>
          <p:spPr>
            <a:xfrm>
              <a:off x="7487704" y="5213653"/>
              <a:ext cx="569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5750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蹲式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0D2D8688-D197-FB5C-8CED-84805BC0B2B9}"/>
                </a:ext>
              </a:extLst>
            </p:cNvPr>
            <p:cNvSpPr txBox="1"/>
            <p:nvPr/>
          </p:nvSpPr>
          <p:spPr>
            <a:xfrm>
              <a:off x="7039581" y="5213654"/>
              <a:ext cx="569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5750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蹲式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362B18B2-6E10-8541-4958-7C79FC81F7AF}"/>
                </a:ext>
              </a:extLst>
            </p:cNvPr>
            <p:cNvSpPr txBox="1"/>
            <p:nvPr/>
          </p:nvSpPr>
          <p:spPr>
            <a:xfrm>
              <a:off x="9674008" y="4007669"/>
              <a:ext cx="569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5750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高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05750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齡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873E8BC7-E0C4-A167-3DC5-3C5A01E495D6}"/>
                </a:ext>
              </a:extLst>
            </p:cNvPr>
            <p:cNvSpPr txBox="1"/>
            <p:nvPr/>
          </p:nvSpPr>
          <p:spPr>
            <a:xfrm>
              <a:off x="7911454" y="4019254"/>
              <a:ext cx="569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5750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坐式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EDE567E5-B294-E75D-68E1-6C58507CD556}"/>
                </a:ext>
              </a:extLst>
            </p:cNvPr>
            <p:cNvSpPr txBox="1"/>
            <p:nvPr/>
          </p:nvSpPr>
          <p:spPr>
            <a:xfrm>
              <a:off x="8342992" y="4018351"/>
              <a:ext cx="569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5750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坐式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A888F26E-54A4-A2DD-D720-58EA94328C8D}"/>
                </a:ext>
              </a:extLst>
            </p:cNvPr>
            <p:cNvSpPr txBox="1"/>
            <p:nvPr/>
          </p:nvSpPr>
          <p:spPr>
            <a:xfrm>
              <a:off x="9213360" y="4007668"/>
              <a:ext cx="569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5750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坐式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5492EC97-7C14-6294-7BA4-B3C6960DD5B2}"/>
                </a:ext>
              </a:extLst>
            </p:cNvPr>
            <p:cNvSpPr txBox="1"/>
            <p:nvPr/>
          </p:nvSpPr>
          <p:spPr>
            <a:xfrm>
              <a:off x="8782489" y="4015196"/>
              <a:ext cx="569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5750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坐式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B5AC49D8-E394-C5F7-C2F8-3941DACC95FE}"/>
                </a:ext>
              </a:extLst>
            </p:cNvPr>
            <p:cNvSpPr txBox="1"/>
            <p:nvPr/>
          </p:nvSpPr>
          <p:spPr>
            <a:xfrm>
              <a:off x="7035808" y="4026375"/>
              <a:ext cx="569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5750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坐式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E209F825-4D3F-81A0-A37F-7946E90FA074}"/>
                </a:ext>
              </a:extLst>
            </p:cNvPr>
            <p:cNvSpPr txBox="1"/>
            <p:nvPr/>
          </p:nvSpPr>
          <p:spPr>
            <a:xfrm>
              <a:off x="7475972" y="4025472"/>
              <a:ext cx="569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5750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坐式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248DA9E4-D85A-5EC3-E1DB-FC32F914BCBD}"/>
                </a:ext>
              </a:extLst>
            </p:cNvPr>
            <p:cNvSpPr txBox="1"/>
            <p:nvPr/>
          </p:nvSpPr>
          <p:spPr>
            <a:xfrm>
              <a:off x="6609503" y="4025472"/>
              <a:ext cx="569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5750"/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拖布</a:t>
              </a:r>
              <a:endPara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0467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D0217CE-9AAB-64DA-2822-C0E9461AB348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親子廁所說明</a:t>
            </a:r>
            <a:endParaRPr lang="zh-TW" altLang="en-US" sz="32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80F315D-1C35-BF1E-6C2D-15F9914DED4A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98A284D-4969-50CE-DC72-11B817A40F0F}"/>
              </a:ext>
            </a:extLst>
          </p:cNvPr>
          <p:cNvSpPr txBox="1"/>
          <p:nvPr/>
        </p:nvSpPr>
        <p:spPr>
          <a:xfrm>
            <a:off x="446786" y="1086777"/>
            <a:ext cx="111902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[{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設施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id,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“Width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寬度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“Length”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:’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長度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RestroomFamily_x”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:X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RestroomFamily_y”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:Y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“Type”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出口方向到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Restroom_id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/>
              <a:t>總體廁所</a:t>
            </a:r>
            <a:r>
              <a:rPr lang="en-US" altLang="zh-TW" sz="1600" dirty="0"/>
              <a:t>id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Level_id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樓層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Plan_id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專案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id}]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7AA1426-3B9B-25F2-3C78-FD2E133D1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09" y="1988985"/>
            <a:ext cx="1326536" cy="124613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A3973AA-EA82-9252-0B43-A1CCB2A37F5A}"/>
              </a:ext>
            </a:extLst>
          </p:cNvPr>
          <p:cNvSpPr txBox="1"/>
          <p:nvPr/>
        </p:nvSpPr>
        <p:spPr>
          <a:xfrm>
            <a:off x="329996" y="3247006"/>
            <a:ext cx="3063517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資料中的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座標位於設備左上角，僅單一參考尺寸，無其他類型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3EC8EC6-1CF4-88BE-C42C-9B6A0A066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649" y="2320037"/>
            <a:ext cx="5844806" cy="363229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A1D7B03-FFAF-FD6C-7592-8069C2DA31FD}"/>
              </a:ext>
            </a:extLst>
          </p:cNvPr>
          <p:cNvSpPr/>
          <p:nvPr/>
        </p:nvSpPr>
        <p:spPr>
          <a:xfrm>
            <a:off x="10075653" y="2435623"/>
            <a:ext cx="1501938" cy="4682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08E5A31A-9D3B-E4FA-1397-D9CF88938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7264" y="2325953"/>
            <a:ext cx="1469326" cy="124613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5D6A2D3F-64F2-54AA-9A70-90B56B50E3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3316" y="4571163"/>
            <a:ext cx="1394599" cy="1165634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45D06AEC-E974-8A71-D21B-6431298650DE}"/>
              </a:ext>
            </a:extLst>
          </p:cNvPr>
          <p:cNvSpPr txBox="1"/>
          <p:nvPr/>
        </p:nvSpPr>
        <p:spPr>
          <a:xfrm>
            <a:off x="3492596" y="1905859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Type:3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8EB3684-BDF8-5C9D-B9B1-ABF2173DDEC0}"/>
              </a:ext>
            </a:extLst>
          </p:cNvPr>
          <p:cNvSpPr txBox="1"/>
          <p:nvPr/>
        </p:nvSpPr>
        <p:spPr>
          <a:xfrm>
            <a:off x="3492596" y="4136186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Type:4</a:t>
            </a:r>
          </a:p>
        </p:txBody>
      </p:sp>
    </p:spTree>
    <p:extLst>
      <p:ext uri="{BB962C8B-B14F-4D97-AF65-F5344CB8AC3E}">
        <p14:creationId xmlns:p14="http://schemas.microsoft.com/office/powerpoint/2010/main" val="704500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2A67ACB-47BC-E2C1-22D8-A6A74E8D2AC9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無障礙廁所說明</a:t>
            </a:r>
            <a:endParaRPr lang="zh-TW" altLang="en-US" sz="32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B35DF27-6A6C-3090-7BB6-C45CAA504399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6644287-9993-9F9F-DF0A-8DC4E56CFC6E}"/>
              </a:ext>
            </a:extLst>
          </p:cNvPr>
          <p:cNvSpPr txBox="1"/>
          <p:nvPr/>
        </p:nvSpPr>
        <p:spPr>
          <a:xfrm>
            <a:off x="446785" y="1138538"/>
            <a:ext cx="108710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[{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設施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id,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“Width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寬度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“Length”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長度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RestroomAccessible_x”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:X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RestroomAccessible_y”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:Y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“Type”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出口方向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Restroom_id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/>
              <a:t>總體廁所</a:t>
            </a:r>
            <a:r>
              <a:rPr lang="en-US" altLang="zh-TW" sz="1600" dirty="0"/>
              <a:t>id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Level_id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樓層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Plan_id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專案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id}]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0A4E60A-3B4B-B36F-A51E-C2AD59BC1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86" y="2010455"/>
            <a:ext cx="1778830" cy="136515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6B91C4B-67F7-8EAE-FCA5-ADA83CD9252F}"/>
              </a:ext>
            </a:extLst>
          </p:cNvPr>
          <p:cNvSpPr txBox="1"/>
          <p:nvPr/>
        </p:nvSpPr>
        <p:spPr>
          <a:xfrm>
            <a:off x="329996" y="3375605"/>
            <a:ext cx="3063517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資料中的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座標位於設備左上角，僅單一參考尺寸，無其他類型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C0703D4E-E02C-35A7-ABDF-F704BABBC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395" y="2364342"/>
            <a:ext cx="1388720" cy="113081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FD6F0746-4154-F366-A6C4-1897476B4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647" y="4595342"/>
            <a:ext cx="1388720" cy="1193126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E378D741-BCA6-CF0B-1395-0B4CDC207A9B}"/>
              </a:ext>
            </a:extLst>
          </p:cNvPr>
          <p:cNvSpPr txBox="1"/>
          <p:nvPr/>
        </p:nvSpPr>
        <p:spPr>
          <a:xfrm>
            <a:off x="3492596" y="1905859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Type:3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5FF2554-7B24-BED8-3654-F36EB1BD8CDE}"/>
              </a:ext>
            </a:extLst>
          </p:cNvPr>
          <p:cNvSpPr txBox="1"/>
          <p:nvPr/>
        </p:nvSpPr>
        <p:spPr>
          <a:xfrm>
            <a:off x="3492596" y="4136186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Type:4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93DE8D9B-0A5B-947E-A0ED-71EE109605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3649" y="2320037"/>
            <a:ext cx="5844806" cy="363229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3A3D9D57-A178-0A00-CB7D-CD4A3DD0653E}"/>
              </a:ext>
            </a:extLst>
          </p:cNvPr>
          <p:cNvSpPr/>
          <p:nvPr/>
        </p:nvSpPr>
        <p:spPr>
          <a:xfrm>
            <a:off x="10084279" y="2992029"/>
            <a:ext cx="1501938" cy="4682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4712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E0C54FC-88FB-C172-6FE8-A036A3323054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哺集乳室說明</a:t>
            </a:r>
            <a:endParaRPr lang="zh-TW" altLang="en-US" sz="32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C2F772E-41CC-F195-5A75-DD2713DC0797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7965E5B-FC93-366F-F8B4-2DCD652F9612}"/>
              </a:ext>
            </a:extLst>
          </p:cNvPr>
          <p:cNvSpPr txBox="1"/>
          <p:nvPr/>
        </p:nvSpPr>
        <p:spPr>
          <a:xfrm>
            <a:off x="446786" y="1103553"/>
            <a:ext cx="111126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[{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設施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id,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“Width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寬度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“Length”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長度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BreastfeedingRoom_x”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:X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BreastfeedingRoom_y”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:Y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“Type”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類型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Rotate_id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出口方向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Restroom_id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/>
              <a:t>總體廁所</a:t>
            </a:r>
            <a:r>
              <a:rPr lang="en-US" altLang="zh-TW" sz="1600" dirty="0"/>
              <a:t>id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Level_id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樓層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Plan_id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專案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id}]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4BDB2C5-A7BF-78EB-58C6-57121E4CA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67" y="1993018"/>
            <a:ext cx="1302557" cy="138396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842BABC-77B7-77C5-EB53-903AC0AE03F6}"/>
              </a:ext>
            </a:extLst>
          </p:cNvPr>
          <p:cNvSpPr txBox="1"/>
          <p:nvPr/>
        </p:nvSpPr>
        <p:spPr>
          <a:xfrm>
            <a:off x="329996" y="3493739"/>
            <a:ext cx="3063517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資料中的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座標位於設備左上角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4754AF9-8977-F2BE-5708-CE7184598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774" y="2509476"/>
            <a:ext cx="1532120" cy="164809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5C80F25-4993-3D91-8F3C-88949E66B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094" y="2509476"/>
            <a:ext cx="1393450" cy="1526737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9016505E-B6D5-1B7F-1DA5-39949910B1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2882" y="2469998"/>
            <a:ext cx="1432783" cy="1526737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95FA86BE-5C56-A755-438E-5F4AFDA3B2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4332" y="2469998"/>
            <a:ext cx="1532120" cy="1544526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963A136C-6658-7B8B-9E2C-76C0E2869E87}"/>
              </a:ext>
            </a:extLst>
          </p:cNvPr>
          <p:cNvSpPr txBox="1"/>
          <p:nvPr/>
        </p:nvSpPr>
        <p:spPr>
          <a:xfrm>
            <a:off x="3471183" y="1910966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  Rotate_id:1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D870860-4906-E1D6-C12F-03589BF340A0}"/>
              </a:ext>
            </a:extLst>
          </p:cNvPr>
          <p:cNvSpPr txBox="1"/>
          <p:nvPr/>
        </p:nvSpPr>
        <p:spPr>
          <a:xfrm>
            <a:off x="5537168" y="1910966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  Rotate_id:2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ECB6AC1-0F9E-DF0E-82B9-BF22FF724FD9}"/>
              </a:ext>
            </a:extLst>
          </p:cNvPr>
          <p:cNvSpPr txBox="1"/>
          <p:nvPr/>
        </p:nvSpPr>
        <p:spPr>
          <a:xfrm>
            <a:off x="7770623" y="1916218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  Rotate_id:3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5F0094A-8454-E659-79C3-8A9FBBEB9125}"/>
              </a:ext>
            </a:extLst>
          </p:cNvPr>
          <p:cNvSpPr txBox="1"/>
          <p:nvPr/>
        </p:nvSpPr>
        <p:spPr>
          <a:xfrm>
            <a:off x="9911741" y="1923820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  Rotate_id:4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D48EC531-6E6F-C8C4-3897-88EEC26C6F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3774" y="4984389"/>
            <a:ext cx="1598724" cy="1365064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1354EE55-4EC9-5854-D8E0-96C93E282C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3379" y="4984389"/>
            <a:ext cx="1670008" cy="1428714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EFFB7C66-26E4-F8E9-5D36-4BD39FADCA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54268" y="4984389"/>
            <a:ext cx="1670009" cy="1462876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6917A5D3-D770-0988-8898-9CEDBF903D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54656" y="4984389"/>
            <a:ext cx="1751471" cy="1428322"/>
          </a:xfrm>
          <a:prstGeom prst="rect">
            <a:avLst/>
          </a:prstGeom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9BEBF4EA-34B9-67BE-2F9C-35B6A5F8E369}"/>
              </a:ext>
            </a:extLst>
          </p:cNvPr>
          <p:cNvSpPr txBox="1"/>
          <p:nvPr/>
        </p:nvSpPr>
        <p:spPr>
          <a:xfrm>
            <a:off x="3454408" y="4504409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  Rotate_id:1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DAFAAFE-4E5C-36E0-A83A-1326622C839C}"/>
              </a:ext>
            </a:extLst>
          </p:cNvPr>
          <p:cNvSpPr txBox="1"/>
          <p:nvPr/>
        </p:nvSpPr>
        <p:spPr>
          <a:xfrm>
            <a:off x="5520393" y="4504409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  Rotate_id:2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609458E-9FB4-D39A-1A34-E5A8EB01DCBD}"/>
              </a:ext>
            </a:extLst>
          </p:cNvPr>
          <p:cNvSpPr txBox="1"/>
          <p:nvPr/>
        </p:nvSpPr>
        <p:spPr>
          <a:xfrm>
            <a:off x="7753848" y="4509661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  Rotate_id:3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EAE8AAB-4122-C1EB-BD24-16D7EEE50D62}"/>
              </a:ext>
            </a:extLst>
          </p:cNvPr>
          <p:cNvSpPr txBox="1"/>
          <p:nvPr/>
        </p:nvSpPr>
        <p:spPr>
          <a:xfrm>
            <a:off x="9894966" y="4517263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  Rotate_id:4</a:t>
            </a:r>
          </a:p>
        </p:txBody>
      </p:sp>
    </p:spTree>
    <p:extLst>
      <p:ext uri="{BB962C8B-B14F-4D97-AF65-F5344CB8AC3E}">
        <p14:creationId xmlns:p14="http://schemas.microsoft.com/office/powerpoint/2010/main" val="1195927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FE89FD3-799E-CF64-93B7-6BC56C10E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86" y="1484028"/>
            <a:ext cx="1968316" cy="136859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C51DC86-E9C4-B1FC-E53C-C95CBC695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831" y="1467546"/>
            <a:ext cx="2034777" cy="135919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4AA7A09-1090-E1D3-F379-2A3D04520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531" y="1493424"/>
            <a:ext cx="1968317" cy="137861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A48F5D4-74C3-3AB2-947A-E8F9DD48E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5577" y="1493424"/>
            <a:ext cx="2061971" cy="139366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0E863151-0F7A-BFCE-BA20-8FB41DD49787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男廁說明</a:t>
            </a:r>
            <a:endParaRPr lang="zh-TW" altLang="en-US" sz="32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16A3CD-8E43-9860-CFEA-B0B6416CE38A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2556DC9-30DA-E387-8664-BB9C11F8EC31}"/>
              </a:ext>
            </a:extLst>
          </p:cNvPr>
          <p:cNvSpPr txBox="1"/>
          <p:nvPr/>
        </p:nvSpPr>
        <p:spPr>
          <a:xfrm>
            <a:off x="377800" y="1091674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Type:3  Rotate_id:1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6E3D193-856E-F414-9A27-D9B9FE9DB644}"/>
              </a:ext>
            </a:extLst>
          </p:cNvPr>
          <p:cNvSpPr txBox="1"/>
          <p:nvPr/>
        </p:nvSpPr>
        <p:spPr>
          <a:xfrm>
            <a:off x="2590652" y="1091674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Type:3  Rotate_id:2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91A3ADE-7A2C-6D13-0C79-209E8BF743E0}"/>
              </a:ext>
            </a:extLst>
          </p:cNvPr>
          <p:cNvSpPr txBox="1"/>
          <p:nvPr/>
        </p:nvSpPr>
        <p:spPr>
          <a:xfrm>
            <a:off x="4828211" y="1091674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Type:3  Rotate_id:3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CF74624-0ED3-276A-2F5B-084CC994607E}"/>
              </a:ext>
            </a:extLst>
          </p:cNvPr>
          <p:cNvSpPr txBox="1"/>
          <p:nvPr/>
        </p:nvSpPr>
        <p:spPr>
          <a:xfrm>
            <a:off x="7037116" y="1091674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Type:3  Rotate_id:4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6C6B583-A600-8374-D3D9-BC3190534D0E}"/>
              </a:ext>
            </a:extLst>
          </p:cNvPr>
          <p:cNvSpPr txBox="1"/>
          <p:nvPr/>
        </p:nvSpPr>
        <p:spPr>
          <a:xfrm>
            <a:off x="575538" y="3077654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Type:4  Rotate_id:1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A3C2443-0121-A8C8-7F35-7D9B44A99E56}"/>
              </a:ext>
            </a:extLst>
          </p:cNvPr>
          <p:cNvSpPr txBox="1"/>
          <p:nvPr/>
        </p:nvSpPr>
        <p:spPr>
          <a:xfrm>
            <a:off x="3516617" y="3065949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Type:4  Rotate_id:2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2E4D1F4-67DD-732D-301C-444B488A0330}"/>
              </a:ext>
            </a:extLst>
          </p:cNvPr>
          <p:cNvSpPr txBox="1"/>
          <p:nvPr/>
        </p:nvSpPr>
        <p:spPr>
          <a:xfrm>
            <a:off x="575538" y="4963483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Type:5  Rotate_id:1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CF7B697-7943-033F-977E-119ED9C96D60}"/>
              </a:ext>
            </a:extLst>
          </p:cNvPr>
          <p:cNvSpPr txBox="1"/>
          <p:nvPr/>
        </p:nvSpPr>
        <p:spPr>
          <a:xfrm>
            <a:off x="3516617" y="4965875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Type:5  Rotate_id:2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5C0B87E-FCD0-9D5A-2D9D-952AB36DA0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531" y="3463797"/>
            <a:ext cx="2702995" cy="117327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87BEE58-FF60-CBE4-0F78-5C782674D5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9792" y="3448958"/>
            <a:ext cx="2790953" cy="1155926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1ACD4E11-851C-8459-7307-ED75F57E31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6010" y="3459947"/>
            <a:ext cx="2844977" cy="1141117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9FEB627E-5463-D9BF-740E-73D718B252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63409" y="3453495"/>
            <a:ext cx="2790953" cy="1144214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C0DB2AF0-3215-7D34-3C06-390500C6900D}"/>
              </a:ext>
            </a:extLst>
          </p:cNvPr>
          <p:cNvSpPr txBox="1"/>
          <p:nvPr/>
        </p:nvSpPr>
        <p:spPr>
          <a:xfrm>
            <a:off x="6528426" y="3053128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Type:4  Rotate_id:3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DBBCEFF-8025-4D58-2FF8-5CC15AF9998B}"/>
              </a:ext>
            </a:extLst>
          </p:cNvPr>
          <p:cNvSpPr txBox="1"/>
          <p:nvPr/>
        </p:nvSpPr>
        <p:spPr>
          <a:xfrm>
            <a:off x="9570109" y="3073086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Type:4  Rotate_id:4</a:t>
            </a:r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49AB6208-0395-2B1D-2928-ADEB15CCAC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9996" y="5413861"/>
            <a:ext cx="2654530" cy="1014967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A02C66A3-E301-6767-D095-968EBCC7BF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46033" y="5397050"/>
            <a:ext cx="2833417" cy="1048587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6C96DE17-8C5A-FA5E-80D0-75EAC8F5BD2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29133" y="5397050"/>
            <a:ext cx="2862560" cy="1040241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AA3E3648-4B6F-DB1C-931D-1EF09B880D2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66776" y="5397050"/>
            <a:ext cx="2787586" cy="1019670"/>
          </a:xfrm>
          <a:prstGeom prst="rect">
            <a:avLst/>
          </a:prstGeom>
        </p:spPr>
      </p:pic>
      <p:sp>
        <p:nvSpPr>
          <p:cNvPr id="38" name="文字方塊 37">
            <a:extLst>
              <a:ext uri="{FF2B5EF4-FFF2-40B4-BE49-F238E27FC236}">
                <a16:creationId xmlns:a16="http://schemas.microsoft.com/office/drawing/2014/main" id="{D0F22695-9259-ECB3-01E5-C85AAFAA61E0}"/>
              </a:ext>
            </a:extLst>
          </p:cNvPr>
          <p:cNvSpPr txBox="1"/>
          <p:nvPr/>
        </p:nvSpPr>
        <p:spPr>
          <a:xfrm>
            <a:off x="6638083" y="4963483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Type:5  Rotate_id:3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2B96E0AF-0B24-7B4B-6B9C-155BB1F5B78E}"/>
              </a:ext>
            </a:extLst>
          </p:cNvPr>
          <p:cNvSpPr txBox="1"/>
          <p:nvPr/>
        </p:nvSpPr>
        <p:spPr>
          <a:xfrm>
            <a:off x="9618128" y="4963483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Type:5  Rotate_id:4</a:t>
            </a:r>
          </a:p>
        </p:txBody>
      </p:sp>
    </p:spTree>
    <p:extLst>
      <p:ext uri="{BB962C8B-B14F-4D97-AF65-F5344CB8AC3E}">
        <p14:creationId xmlns:p14="http://schemas.microsoft.com/office/powerpoint/2010/main" val="3901593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C8FE58-6BBA-B13A-3D4A-13FB11090CA7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清潔人員休息室說明</a:t>
            </a:r>
            <a:endParaRPr lang="zh-TW" altLang="en-US" sz="32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C63E75E-275C-7E5B-D54A-95FF5FC200B7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B5BECEC-14DE-4F91-ED9C-44E02BC7E2A9}"/>
              </a:ext>
            </a:extLst>
          </p:cNvPr>
          <p:cNvSpPr txBox="1"/>
          <p:nvPr/>
        </p:nvSpPr>
        <p:spPr>
          <a:xfrm>
            <a:off x="446784" y="1120806"/>
            <a:ext cx="112247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[{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設施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id,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“Width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寬度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“Length”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:’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長度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JanitorRoom_x”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:X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JanitorRoom_y”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:Y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“Type”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出口方向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Restroom_id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/>
              <a:t>總體廁所</a:t>
            </a:r>
            <a:r>
              <a:rPr lang="en-US" altLang="zh-TW" sz="1600" dirty="0"/>
              <a:t>id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Level_id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樓層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Plan_id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專案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id}]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7F18104-772C-0164-5F55-3BB5B7E4B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30" y="1973917"/>
            <a:ext cx="1472016" cy="126961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EE4F10EB-7D65-B54D-EDE6-67D38546AE41}"/>
              </a:ext>
            </a:extLst>
          </p:cNvPr>
          <p:cNvSpPr txBox="1"/>
          <p:nvPr/>
        </p:nvSpPr>
        <p:spPr>
          <a:xfrm>
            <a:off x="329996" y="3323932"/>
            <a:ext cx="3063517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資料中的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座標位於設備左上角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90874351-6677-3C45-CB70-E930D05CB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736" y="2280747"/>
            <a:ext cx="1579265" cy="1307377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ECA769E-5203-A19E-F83A-EEB224FD2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282" y="2284141"/>
            <a:ext cx="1650521" cy="1300587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6F06B1C1-1E49-6E92-4B52-80CA8ED7B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8084" y="2280747"/>
            <a:ext cx="1650521" cy="1299347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89340999-2FE8-0FFC-DFAD-28A78BCCA1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0886" y="2280747"/>
            <a:ext cx="1579266" cy="1334001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B489ED56-3DAA-F56F-2F1A-D773C0374F8C}"/>
              </a:ext>
            </a:extLst>
          </p:cNvPr>
          <p:cNvSpPr txBox="1"/>
          <p:nvPr/>
        </p:nvSpPr>
        <p:spPr>
          <a:xfrm>
            <a:off x="3471183" y="1910966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C366530-BEF9-6A9A-1326-CB3E2D35E28A}"/>
              </a:ext>
            </a:extLst>
          </p:cNvPr>
          <p:cNvSpPr txBox="1"/>
          <p:nvPr/>
        </p:nvSpPr>
        <p:spPr>
          <a:xfrm>
            <a:off x="5303001" y="1916218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D7277B2-A9B1-6A1E-D4D6-47CBAAE3055E}"/>
              </a:ext>
            </a:extLst>
          </p:cNvPr>
          <p:cNvSpPr txBox="1"/>
          <p:nvPr/>
        </p:nvSpPr>
        <p:spPr>
          <a:xfrm>
            <a:off x="7162941" y="1906697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Type:3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F004E3F-092A-20E2-9164-8D42CAAF2657}"/>
              </a:ext>
            </a:extLst>
          </p:cNvPr>
          <p:cNvSpPr txBox="1"/>
          <p:nvPr/>
        </p:nvSpPr>
        <p:spPr>
          <a:xfrm>
            <a:off x="9022881" y="1906697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Type:4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C433FE73-A07E-A16D-BFA0-3F00013055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3736" y="3779554"/>
            <a:ext cx="4798864" cy="298229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F18A7B6C-374E-A00F-3F87-74A3A4DD2897}"/>
              </a:ext>
            </a:extLst>
          </p:cNvPr>
          <p:cNvSpPr/>
          <p:nvPr/>
        </p:nvSpPr>
        <p:spPr>
          <a:xfrm>
            <a:off x="7162941" y="5469147"/>
            <a:ext cx="1247814" cy="4426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420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EC50A31-FA4B-3410-186A-A4038588FF45}"/>
              </a:ext>
            </a:extLst>
          </p:cNvPr>
          <p:cNvSpPr txBox="1"/>
          <p:nvPr/>
        </p:nvSpPr>
        <p:spPr>
          <a:xfrm>
            <a:off x="728375" y="1285831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Type:6  Rotate_id:1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2E869FD-511A-84F3-A37F-5C969CAEB2EE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男廁說明</a:t>
            </a:r>
            <a:endParaRPr lang="zh-TW" altLang="en-US" sz="32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FD39A3-FEFC-3F76-B15E-D48D0C804487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D4EF9DE-9C4E-3546-A371-FBD50107FE9A}"/>
              </a:ext>
            </a:extLst>
          </p:cNvPr>
          <p:cNvSpPr txBox="1"/>
          <p:nvPr/>
        </p:nvSpPr>
        <p:spPr>
          <a:xfrm>
            <a:off x="3504720" y="1291386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Type:6  Rotate_id:2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A3DAAB33-C129-3061-890B-E4B0C9B93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20" y="3981887"/>
            <a:ext cx="2409080" cy="1817841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46922B6D-67C4-73AD-78D1-987868932414}"/>
              </a:ext>
            </a:extLst>
          </p:cNvPr>
          <p:cNvSpPr txBox="1"/>
          <p:nvPr/>
        </p:nvSpPr>
        <p:spPr>
          <a:xfrm>
            <a:off x="728375" y="3508940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Type:7  Rotate_id:1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D76CEA67-54DA-D141-CC46-AADA2FA8C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720" y="3982361"/>
            <a:ext cx="2280446" cy="1817367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118C5A26-919F-26E7-5089-A27552FB22F5}"/>
              </a:ext>
            </a:extLst>
          </p:cNvPr>
          <p:cNvSpPr txBox="1"/>
          <p:nvPr/>
        </p:nvSpPr>
        <p:spPr>
          <a:xfrm>
            <a:off x="3630141" y="3508940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Type:7  Rotate_id:2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B51927A-037F-BCC5-1A89-869198DDB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20" y="1788174"/>
            <a:ext cx="2489812" cy="125800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AD680DF-CD7F-17CC-0E8B-F0BEA99052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4099" y="1796223"/>
            <a:ext cx="2578545" cy="1176966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BB4BCE4C-35D1-8278-55B2-50304AA61F1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741"/>
          <a:stretch/>
        </p:blipFill>
        <p:spPr>
          <a:xfrm>
            <a:off x="6050247" y="1816744"/>
            <a:ext cx="2533587" cy="1156445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7480839C-7DD8-3A6B-B5C0-4CEB028B7C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1437" y="1816744"/>
            <a:ext cx="2555347" cy="1241427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683A93BB-CCD4-CCDE-91A3-1DC08420B7A2}"/>
              </a:ext>
            </a:extLst>
          </p:cNvPr>
          <p:cNvSpPr txBox="1"/>
          <p:nvPr/>
        </p:nvSpPr>
        <p:spPr>
          <a:xfrm>
            <a:off x="6305881" y="1285831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Type:6  Rotate_id:3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FD5BFF6-86D3-F6A8-78F2-75021962476B}"/>
              </a:ext>
            </a:extLst>
          </p:cNvPr>
          <p:cNvSpPr txBox="1"/>
          <p:nvPr/>
        </p:nvSpPr>
        <p:spPr>
          <a:xfrm>
            <a:off x="9080459" y="1285831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Type:6  Rotate_id:4</a:t>
            </a:r>
          </a:p>
        </p:txBody>
      </p:sp>
    </p:spTree>
    <p:extLst>
      <p:ext uri="{BB962C8B-B14F-4D97-AF65-F5344CB8AC3E}">
        <p14:creationId xmlns:p14="http://schemas.microsoft.com/office/powerpoint/2010/main" val="1108341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12E869FD-511A-84F3-A37F-5C969CAEB2EE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男廁說明</a:t>
            </a:r>
            <a:endParaRPr lang="zh-TW" altLang="en-US" sz="32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FD39A3-FEFC-3F76-B15E-D48D0C804487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F5D416E-940F-C912-1A38-13D158B1EB30}"/>
              </a:ext>
            </a:extLst>
          </p:cNvPr>
          <p:cNvSpPr txBox="1"/>
          <p:nvPr/>
        </p:nvSpPr>
        <p:spPr>
          <a:xfrm>
            <a:off x="313468" y="972136"/>
            <a:ext cx="3473527" cy="57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走道長寬說明：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Type1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49BEDCA4-B7DF-0003-F16D-52EC6AF5A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999" y="2755307"/>
            <a:ext cx="2368369" cy="1402626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C8A4B70F-03E0-33C5-603D-B39FDBDB2922}"/>
              </a:ext>
            </a:extLst>
          </p:cNvPr>
          <p:cNvSpPr txBox="1"/>
          <p:nvPr/>
        </p:nvSpPr>
        <p:spPr>
          <a:xfrm>
            <a:off x="2334259" y="2711430"/>
            <a:ext cx="2318736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Aisle_Whith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1.5(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Aisle_Length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0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C94C411-2505-7CB2-6D4C-2C2E927F0C4C}"/>
              </a:ext>
            </a:extLst>
          </p:cNvPr>
          <p:cNvSpPr txBox="1"/>
          <p:nvPr/>
        </p:nvSpPr>
        <p:spPr>
          <a:xfrm>
            <a:off x="8199825" y="2708264"/>
            <a:ext cx="4339568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Aisle_Whith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1.5(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Aisle_Length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2.3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調整總長度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6.6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8.9</a:t>
            </a: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D028D6F7-ED12-F2E4-DFB1-FD418982F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70" y="4873111"/>
            <a:ext cx="2321174" cy="1415536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439E0A1F-52C4-EADF-79B0-A315A978E47A}"/>
              </a:ext>
            </a:extLst>
          </p:cNvPr>
          <p:cNvSpPr txBox="1"/>
          <p:nvPr/>
        </p:nvSpPr>
        <p:spPr>
          <a:xfrm>
            <a:off x="2859883" y="4842902"/>
            <a:ext cx="5887301" cy="102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Aisle_Whith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2.2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調整總寬度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4.3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Aisle_Length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2.2 =&gt;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調整總長度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6.6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8.8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會影響小便斗位置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E08D966-469A-5B64-D5C6-C850CF380FED}"/>
              </a:ext>
            </a:extLst>
          </p:cNvPr>
          <p:cNvSpPr txBox="1"/>
          <p:nvPr/>
        </p:nvSpPr>
        <p:spPr>
          <a:xfrm>
            <a:off x="446785" y="1759665"/>
            <a:ext cx="8300399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Aisle_Whith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=&gt;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控制廁所總寬度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上下方向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，預設本來就有走道：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1.5m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Aisle_Length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=&gt;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控制廁所總長度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左右方向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，預設沒走道所以值是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0m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E28A796-0BAA-B651-0415-BA62A98AC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70" y="2760940"/>
            <a:ext cx="1805866" cy="1316942"/>
          </a:xfrm>
          <a:prstGeom prst="rect">
            <a:avLst/>
          </a:prstGeom>
        </p:spPr>
      </p:pic>
      <p:sp>
        <p:nvSpPr>
          <p:cNvPr id="5" name="箭號: 向右 4">
            <a:extLst>
              <a:ext uri="{FF2B5EF4-FFF2-40B4-BE49-F238E27FC236}">
                <a16:creationId xmlns:a16="http://schemas.microsoft.com/office/drawing/2014/main" id="{F7B3E76A-38A8-4945-9B6D-5A1C16941677}"/>
              </a:ext>
            </a:extLst>
          </p:cNvPr>
          <p:cNvSpPr/>
          <p:nvPr/>
        </p:nvSpPr>
        <p:spPr>
          <a:xfrm>
            <a:off x="4718649" y="3186615"/>
            <a:ext cx="733245" cy="4621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彎曲 8">
            <a:extLst>
              <a:ext uri="{FF2B5EF4-FFF2-40B4-BE49-F238E27FC236}">
                <a16:creationId xmlns:a16="http://schemas.microsoft.com/office/drawing/2014/main" id="{2C8C4EC6-9D27-CFE1-4693-984776828462}"/>
              </a:ext>
            </a:extLst>
          </p:cNvPr>
          <p:cNvSpPr/>
          <p:nvPr/>
        </p:nvSpPr>
        <p:spPr>
          <a:xfrm rot="10800000">
            <a:off x="7087229" y="4419360"/>
            <a:ext cx="957532" cy="1250831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458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423FEE5D-7301-0BEF-93D9-9B938B43C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91" y="2753770"/>
            <a:ext cx="1729710" cy="130706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2E869FD-511A-84F3-A37F-5C969CAEB2EE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男廁說明</a:t>
            </a:r>
            <a:endParaRPr lang="zh-TW" altLang="en-US" sz="32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FD39A3-FEFC-3F76-B15E-D48D0C804487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F5D416E-940F-C912-1A38-13D158B1EB30}"/>
              </a:ext>
            </a:extLst>
          </p:cNvPr>
          <p:cNvSpPr txBox="1"/>
          <p:nvPr/>
        </p:nvSpPr>
        <p:spPr>
          <a:xfrm>
            <a:off x="313468" y="972136"/>
            <a:ext cx="3473527" cy="57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走道長寬說明：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Type2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8A4B70F-03E0-33C5-603D-B39FDBDB2922}"/>
              </a:ext>
            </a:extLst>
          </p:cNvPr>
          <p:cNvSpPr txBox="1"/>
          <p:nvPr/>
        </p:nvSpPr>
        <p:spPr>
          <a:xfrm>
            <a:off x="2334259" y="2711430"/>
            <a:ext cx="2318736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Aisle_Whith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1.5(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Aisle_Length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0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C94C411-2505-7CB2-6D4C-2C2E927F0C4C}"/>
              </a:ext>
            </a:extLst>
          </p:cNvPr>
          <p:cNvSpPr txBox="1"/>
          <p:nvPr/>
        </p:nvSpPr>
        <p:spPr>
          <a:xfrm>
            <a:off x="8108350" y="2711430"/>
            <a:ext cx="4339568" cy="102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Aisle_Whith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1.5(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Aisle_Length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1.7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調整總長度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6.3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會影響洗面盆位置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39E0A1F-52C4-EADF-79B0-A315A978E47A}"/>
              </a:ext>
            </a:extLst>
          </p:cNvPr>
          <p:cNvSpPr txBox="1"/>
          <p:nvPr/>
        </p:nvSpPr>
        <p:spPr>
          <a:xfrm>
            <a:off x="2859883" y="4842902"/>
            <a:ext cx="5887301" cy="102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Aisle_Whith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3.2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調整總寬度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4.3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Aisle_Length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1.7 =&gt;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調整總長度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6.3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會影響小便斗位置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E08D966-469A-5B64-D5C6-C850CF380FED}"/>
              </a:ext>
            </a:extLst>
          </p:cNvPr>
          <p:cNvSpPr txBox="1"/>
          <p:nvPr/>
        </p:nvSpPr>
        <p:spPr>
          <a:xfrm>
            <a:off x="446785" y="1759665"/>
            <a:ext cx="8300399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Aisle_Whith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=&gt;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控制廁所總寬度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上下方向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，預設本來就有走道：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1.5m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Aisle_Length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=&gt;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控制廁所總長度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左右方向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，預設沒走道所以值是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0m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2B95B86-6AAE-22C9-8E32-926C91AB7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498" y="2756935"/>
            <a:ext cx="2122993" cy="130706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B38D33D-9856-3BC2-564B-282A8132D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90" y="4763116"/>
            <a:ext cx="2274888" cy="1557647"/>
          </a:xfrm>
          <a:prstGeom prst="rect">
            <a:avLst/>
          </a:prstGeom>
        </p:spPr>
      </p:pic>
      <p:sp>
        <p:nvSpPr>
          <p:cNvPr id="9" name="箭號: 向右 8">
            <a:extLst>
              <a:ext uri="{FF2B5EF4-FFF2-40B4-BE49-F238E27FC236}">
                <a16:creationId xmlns:a16="http://schemas.microsoft.com/office/drawing/2014/main" id="{F84FF6CE-9DF8-E35B-20D5-42687F835238}"/>
              </a:ext>
            </a:extLst>
          </p:cNvPr>
          <p:cNvSpPr/>
          <p:nvPr/>
        </p:nvSpPr>
        <p:spPr>
          <a:xfrm>
            <a:off x="4718649" y="3186615"/>
            <a:ext cx="733245" cy="4621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彎曲 10">
            <a:extLst>
              <a:ext uri="{FF2B5EF4-FFF2-40B4-BE49-F238E27FC236}">
                <a16:creationId xmlns:a16="http://schemas.microsoft.com/office/drawing/2014/main" id="{7D9A09F8-6277-7927-9B0C-2FF9265F254B}"/>
              </a:ext>
            </a:extLst>
          </p:cNvPr>
          <p:cNvSpPr/>
          <p:nvPr/>
        </p:nvSpPr>
        <p:spPr>
          <a:xfrm rot="10800000">
            <a:off x="7087229" y="4419360"/>
            <a:ext cx="957532" cy="1250831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104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D3BAD41-61C9-BA4F-A3DA-1EC3FCD24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85" y="2820285"/>
            <a:ext cx="1887473" cy="127886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2E869FD-511A-84F3-A37F-5C969CAEB2EE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男廁說明</a:t>
            </a:r>
            <a:endParaRPr lang="zh-TW" altLang="en-US" sz="32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FD39A3-FEFC-3F76-B15E-D48D0C804487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F5D416E-940F-C912-1A38-13D158B1EB30}"/>
              </a:ext>
            </a:extLst>
          </p:cNvPr>
          <p:cNvSpPr txBox="1"/>
          <p:nvPr/>
        </p:nvSpPr>
        <p:spPr>
          <a:xfrm>
            <a:off x="313468" y="972136"/>
            <a:ext cx="3473527" cy="57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走道長寬說明：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Type3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8A4B70F-03E0-33C5-603D-B39FDBDB2922}"/>
              </a:ext>
            </a:extLst>
          </p:cNvPr>
          <p:cNvSpPr txBox="1"/>
          <p:nvPr/>
        </p:nvSpPr>
        <p:spPr>
          <a:xfrm>
            <a:off x="2334258" y="2711430"/>
            <a:ext cx="2453401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Aisle_Whith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1.5(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Aisle_Length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0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C94C411-2505-7CB2-6D4C-2C2E927F0C4C}"/>
              </a:ext>
            </a:extLst>
          </p:cNvPr>
          <p:cNvSpPr txBox="1"/>
          <p:nvPr/>
        </p:nvSpPr>
        <p:spPr>
          <a:xfrm>
            <a:off x="8125603" y="2711430"/>
            <a:ext cx="4339568" cy="102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Aisle_Whith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1.5(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Aisle_Length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1.8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調整總長度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7.2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會影響單邊的洗面盆位置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39E0A1F-52C4-EADF-79B0-A315A978E47A}"/>
              </a:ext>
            </a:extLst>
          </p:cNvPr>
          <p:cNvSpPr txBox="1"/>
          <p:nvPr/>
        </p:nvSpPr>
        <p:spPr>
          <a:xfrm>
            <a:off x="2670507" y="4842902"/>
            <a:ext cx="5887301" cy="102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Aisle_Whith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3.2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調整總寬度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4.3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Aisle_Length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0 =&gt;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沒有調整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5750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會影響小便斗位置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E08D966-469A-5B64-D5C6-C850CF380FED}"/>
              </a:ext>
            </a:extLst>
          </p:cNvPr>
          <p:cNvSpPr txBox="1"/>
          <p:nvPr/>
        </p:nvSpPr>
        <p:spPr>
          <a:xfrm>
            <a:off x="446785" y="1759665"/>
            <a:ext cx="8300399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Aisle_Whith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=&gt;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控制廁所總寬度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上下方向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，預設本來就有走道：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1.5m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Aisle_Length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=&gt;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控制廁所總長度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左右方向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，預設沒走道所以值是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0m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133011A-53B0-4D01-AA3E-DF217D2E5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334" y="2821687"/>
            <a:ext cx="2291269" cy="130816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58C9E48-1295-C33F-AC82-7A5C08F2D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85" y="4842902"/>
            <a:ext cx="2215991" cy="1605463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78AE42AA-EB4E-52F1-3F82-034AF20E8F39}"/>
              </a:ext>
            </a:extLst>
          </p:cNvPr>
          <p:cNvSpPr/>
          <p:nvPr/>
        </p:nvSpPr>
        <p:spPr>
          <a:xfrm>
            <a:off x="4718649" y="3186615"/>
            <a:ext cx="733245" cy="4621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彎曲 9">
            <a:extLst>
              <a:ext uri="{FF2B5EF4-FFF2-40B4-BE49-F238E27FC236}">
                <a16:creationId xmlns:a16="http://schemas.microsoft.com/office/drawing/2014/main" id="{2C5DFEC5-4D50-9EFD-79A3-44FE47CF752D}"/>
              </a:ext>
            </a:extLst>
          </p:cNvPr>
          <p:cNvSpPr/>
          <p:nvPr/>
        </p:nvSpPr>
        <p:spPr>
          <a:xfrm rot="10800000">
            <a:off x="7087229" y="4419360"/>
            <a:ext cx="957532" cy="1250831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422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12E869FD-511A-84F3-A37F-5C969CAEB2EE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男廁說明</a:t>
            </a:r>
            <a:endParaRPr lang="zh-TW" altLang="en-US" sz="32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FD39A3-FEFC-3F76-B15E-D48D0C804487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F5D416E-940F-C912-1A38-13D158B1EB30}"/>
              </a:ext>
            </a:extLst>
          </p:cNvPr>
          <p:cNvSpPr txBox="1"/>
          <p:nvPr/>
        </p:nvSpPr>
        <p:spPr>
          <a:xfrm>
            <a:off x="313468" y="972136"/>
            <a:ext cx="3473527" cy="57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走道長寬說明：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Type4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8A4B70F-03E0-33C5-603D-B39FDBDB2922}"/>
              </a:ext>
            </a:extLst>
          </p:cNvPr>
          <p:cNvSpPr txBox="1"/>
          <p:nvPr/>
        </p:nvSpPr>
        <p:spPr>
          <a:xfrm>
            <a:off x="2930205" y="2776404"/>
            <a:ext cx="2453401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Aisle_Whith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1.5(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Aisle_Length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0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C94C411-2505-7CB2-6D4C-2C2E927F0C4C}"/>
              </a:ext>
            </a:extLst>
          </p:cNvPr>
          <p:cNvSpPr txBox="1"/>
          <p:nvPr/>
        </p:nvSpPr>
        <p:spPr>
          <a:xfrm>
            <a:off x="7087228" y="3939704"/>
            <a:ext cx="4339568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Aisle_Whith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1.5(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Aisle_Length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1.9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調整總長度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12.1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39E0A1F-52C4-EADF-79B0-A315A978E47A}"/>
              </a:ext>
            </a:extLst>
          </p:cNvPr>
          <p:cNvSpPr txBox="1"/>
          <p:nvPr/>
        </p:nvSpPr>
        <p:spPr>
          <a:xfrm>
            <a:off x="3720872" y="4802663"/>
            <a:ext cx="5887301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Aisle_Whith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3.6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調整總寬度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3.4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5.5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Aisle_Length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1.9 =&gt;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調整總長度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12.1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E08D966-469A-5B64-D5C6-C850CF380FED}"/>
              </a:ext>
            </a:extLst>
          </p:cNvPr>
          <p:cNvSpPr txBox="1"/>
          <p:nvPr/>
        </p:nvSpPr>
        <p:spPr>
          <a:xfrm>
            <a:off x="446785" y="1759665"/>
            <a:ext cx="8300399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Aisle_Whith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=&gt;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控制廁所總寬度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上下方向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，預設本來就有走道：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1.5m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Aisle_Length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=&gt;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控制廁所總長度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左右方向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，預設沒走道所以值是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0m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C0E6DCC-7618-6223-4DEA-2C1E3AA10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68" y="2847697"/>
            <a:ext cx="2674954" cy="103663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0A25374-EEC3-DA0E-FB35-91C46A759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228" y="2850399"/>
            <a:ext cx="3132569" cy="1044189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ED890201-9702-64C1-E646-FE13896D1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468" y="4792407"/>
            <a:ext cx="3473527" cy="1461030"/>
          </a:xfrm>
          <a:prstGeom prst="rect">
            <a:avLst/>
          </a:prstGeom>
        </p:spPr>
      </p:pic>
      <p:sp>
        <p:nvSpPr>
          <p:cNvPr id="3" name="箭號: 向右 2">
            <a:extLst>
              <a:ext uri="{FF2B5EF4-FFF2-40B4-BE49-F238E27FC236}">
                <a16:creationId xmlns:a16="http://schemas.microsoft.com/office/drawing/2014/main" id="{461A063F-2FA9-9B2A-1015-2602D360F41B}"/>
              </a:ext>
            </a:extLst>
          </p:cNvPr>
          <p:cNvSpPr/>
          <p:nvPr/>
        </p:nvSpPr>
        <p:spPr>
          <a:xfrm>
            <a:off x="5502171" y="3134829"/>
            <a:ext cx="733245" cy="4621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箭號: 彎曲 3">
            <a:extLst>
              <a:ext uri="{FF2B5EF4-FFF2-40B4-BE49-F238E27FC236}">
                <a16:creationId xmlns:a16="http://schemas.microsoft.com/office/drawing/2014/main" id="{7BCAB61F-277D-136C-DFEC-752D2F8B1B56}"/>
              </a:ext>
            </a:extLst>
          </p:cNvPr>
          <p:cNvSpPr/>
          <p:nvPr/>
        </p:nvSpPr>
        <p:spPr>
          <a:xfrm rot="10800000">
            <a:off x="8062603" y="4792407"/>
            <a:ext cx="957532" cy="1055902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82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12E869FD-511A-84F3-A37F-5C969CAEB2EE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男廁說明</a:t>
            </a:r>
            <a:endParaRPr lang="zh-TW" altLang="en-US" sz="32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FD39A3-FEFC-3F76-B15E-D48D0C804487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F5D416E-940F-C912-1A38-13D158B1EB30}"/>
              </a:ext>
            </a:extLst>
          </p:cNvPr>
          <p:cNvSpPr txBox="1"/>
          <p:nvPr/>
        </p:nvSpPr>
        <p:spPr>
          <a:xfrm>
            <a:off x="313468" y="972136"/>
            <a:ext cx="3473527" cy="57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走道長寬說明：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Type5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8A4B70F-03E0-33C5-603D-B39FDBDB2922}"/>
              </a:ext>
            </a:extLst>
          </p:cNvPr>
          <p:cNvSpPr txBox="1"/>
          <p:nvPr/>
        </p:nvSpPr>
        <p:spPr>
          <a:xfrm>
            <a:off x="3205046" y="2734657"/>
            <a:ext cx="2453401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Aisle_Whith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1.5(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Aisle_Length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0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C94C411-2505-7CB2-6D4C-2C2E927F0C4C}"/>
              </a:ext>
            </a:extLst>
          </p:cNvPr>
          <p:cNvSpPr txBox="1"/>
          <p:nvPr/>
        </p:nvSpPr>
        <p:spPr>
          <a:xfrm>
            <a:off x="6769831" y="3918614"/>
            <a:ext cx="4339568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Aisle_Whith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1.5(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Aisle_Length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1.8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調整總長度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12.7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14.5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39E0A1F-52C4-EADF-79B0-A315A978E47A}"/>
              </a:ext>
            </a:extLst>
          </p:cNvPr>
          <p:cNvSpPr txBox="1"/>
          <p:nvPr/>
        </p:nvSpPr>
        <p:spPr>
          <a:xfrm>
            <a:off x="3876147" y="4911327"/>
            <a:ext cx="4103287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Aisle_Whith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2.3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調整總寬度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3.4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4.2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Aisle_Length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1.8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調整總長度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12.7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14.5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E08D966-469A-5B64-D5C6-C850CF380FED}"/>
              </a:ext>
            </a:extLst>
          </p:cNvPr>
          <p:cNvSpPr txBox="1"/>
          <p:nvPr/>
        </p:nvSpPr>
        <p:spPr>
          <a:xfrm>
            <a:off x="446785" y="1759665"/>
            <a:ext cx="8300399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Aisle_Whith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=&gt;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控制廁所總寬度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上下方向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，預設本來就有走道：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1.5m</a:t>
            </a:r>
          </a:p>
          <a:p>
            <a:pPr marL="105750">
              <a:lnSpc>
                <a:spcPct val="150000"/>
              </a:lnSpc>
            </a:pP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Aisle_Length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=&gt;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控制廁所總長度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左右方向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，預設沒走道所以值是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0m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D16F943-C6C7-FC07-3AB4-30C622FD7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85" y="2805766"/>
            <a:ext cx="2758261" cy="102898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8322C7B-FDC8-F54E-1A1A-3079A3C36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918" y="2805766"/>
            <a:ext cx="3105579" cy="112004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463D047-88FA-AEB0-CC6D-206119362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21" y="4978279"/>
            <a:ext cx="3396056" cy="1264171"/>
          </a:xfrm>
          <a:prstGeom prst="rect">
            <a:avLst/>
          </a:prstGeom>
        </p:spPr>
      </p:pic>
      <p:sp>
        <p:nvSpPr>
          <p:cNvPr id="3" name="箭號: 向右 2">
            <a:extLst>
              <a:ext uri="{FF2B5EF4-FFF2-40B4-BE49-F238E27FC236}">
                <a16:creationId xmlns:a16="http://schemas.microsoft.com/office/drawing/2014/main" id="{B946B044-605E-A71C-3543-AF18392D2526}"/>
              </a:ext>
            </a:extLst>
          </p:cNvPr>
          <p:cNvSpPr/>
          <p:nvPr/>
        </p:nvSpPr>
        <p:spPr>
          <a:xfrm>
            <a:off x="5658447" y="3134829"/>
            <a:ext cx="733245" cy="4621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彎曲 4">
            <a:extLst>
              <a:ext uri="{FF2B5EF4-FFF2-40B4-BE49-F238E27FC236}">
                <a16:creationId xmlns:a16="http://schemas.microsoft.com/office/drawing/2014/main" id="{6F4BA43F-5C34-D25D-B442-49E09ABA9CEF}"/>
              </a:ext>
            </a:extLst>
          </p:cNvPr>
          <p:cNvSpPr/>
          <p:nvPr/>
        </p:nvSpPr>
        <p:spPr>
          <a:xfrm rot="10800000">
            <a:off x="8062603" y="4792407"/>
            <a:ext cx="957532" cy="1055902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899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3157</Words>
  <Application>Microsoft Office PowerPoint</Application>
  <PresentationFormat>寬螢幕</PresentationFormat>
  <Paragraphs>375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5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bianchijarron@gmail.com</dc:creator>
  <cp:lastModifiedBy>Donald Lu</cp:lastModifiedBy>
  <cp:revision>58</cp:revision>
  <dcterms:created xsi:type="dcterms:W3CDTF">2023-06-28T01:15:11Z</dcterms:created>
  <dcterms:modified xsi:type="dcterms:W3CDTF">2023-12-08T02:42:12Z</dcterms:modified>
</cp:coreProperties>
</file>